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2.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85" r:id="rId2"/>
    <p:sldMasterId id="2147483723" r:id="rId3"/>
  </p:sldMasterIdLst>
  <p:notesMasterIdLst>
    <p:notesMasterId r:id="rId115"/>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351" r:id="rId19"/>
    <p:sldId id="369" r:id="rId20"/>
    <p:sldId id="273" r:id="rId21"/>
    <p:sldId id="274" r:id="rId22"/>
    <p:sldId id="275" r:id="rId23"/>
    <p:sldId id="276" r:id="rId24"/>
    <p:sldId id="277" r:id="rId25"/>
    <p:sldId id="278" r:id="rId26"/>
    <p:sldId id="353" r:id="rId27"/>
    <p:sldId id="279" r:id="rId28"/>
    <p:sldId id="352" r:id="rId29"/>
    <p:sldId id="280" r:id="rId30"/>
    <p:sldId id="281" r:id="rId31"/>
    <p:sldId id="282" r:id="rId32"/>
    <p:sldId id="283" r:id="rId33"/>
    <p:sldId id="354" r:id="rId34"/>
    <p:sldId id="284" r:id="rId35"/>
    <p:sldId id="285" r:id="rId36"/>
    <p:sldId id="286" r:id="rId37"/>
    <p:sldId id="287" r:id="rId38"/>
    <p:sldId id="288" r:id="rId39"/>
    <p:sldId id="289" r:id="rId40"/>
    <p:sldId id="290" r:id="rId41"/>
    <p:sldId id="291" r:id="rId42"/>
    <p:sldId id="355" r:id="rId43"/>
    <p:sldId id="292" r:id="rId44"/>
    <p:sldId id="293" r:id="rId45"/>
    <p:sldId id="294" r:id="rId46"/>
    <p:sldId id="356" r:id="rId47"/>
    <p:sldId id="357" r:id="rId48"/>
    <p:sldId id="358" r:id="rId49"/>
    <p:sldId id="295" r:id="rId50"/>
    <p:sldId id="296" r:id="rId51"/>
    <p:sldId id="297" r:id="rId52"/>
    <p:sldId id="359" r:id="rId53"/>
    <p:sldId id="298" r:id="rId54"/>
    <p:sldId id="299" r:id="rId55"/>
    <p:sldId id="363" r:id="rId56"/>
    <p:sldId id="361" r:id="rId57"/>
    <p:sldId id="362" r:id="rId58"/>
    <p:sldId id="300" r:id="rId59"/>
    <p:sldId id="301" r:id="rId60"/>
    <p:sldId id="302" r:id="rId61"/>
    <p:sldId id="303" r:id="rId62"/>
    <p:sldId id="304" r:id="rId63"/>
    <p:sldId id="305" r:id="rId64"/>
    <p:sldId id="306" r:id="rId65"/>
    <p:sldId id="307" r:id="rId66"/>
    <p:sldId id="308" r:id="rId67"/>
    <p:sldId id="309" r:id="rId68"/>
    <p:sldId id="310" r:id="rId69"/>
    <p:sldId id="311" r:id="rId70"/>
    <p:sldId id="360" r:id="rId71"/>
    <p:sldId id="364" r:id="rId72"/>
    <p:sldId id="312" r:id="rId73"/>
    <p:sldId id="313" r:id="rId74"/>
    <p:sldId id="368" r:id="rId75"/>
    <p:sldId id="314" r:id="rId76"/>
    <p:sldId id="315" r:id="rId77"/>
    <p:sldId id="316" r:id="rId78"/>
    <p:sldId id="317" r:id="rId79"/>
    <p:sldId id="318" r:id="rId80"/>
    <p:sldId id="319" r:id="rId81"/>
    <p:sldId id="320" r:id="rId82"/>
    <p:sldId id="321" r:id="rId83"/>
    <p:sldId id="322" r:id="rId84"/>
    <p:sldId id="323" r:id="rId85"/>
    <p:sldId id="324" r:id="rId86"/>
    <p:sldId id="325" r:id="rId87"/>
    <p:sldId id="326" r:id="rId88"/>
    <p:sldId id="327" r:id="rId89"/>
    <p:sldId id="328" r:id="rId90"/>
    <p:sldId id="329" r:id="rId91"/>
    <p:sldId id="330" r:id="rId92"/>
    <p:sldId id="365" r:id="rId93"/>
    <p:sldId id="331" r:id="rId94"/>
    <p:sldId id="332" r:id="rId95"/>
    <p:sldId id="333" r:id="rId96"/>
    <p:sldId id="334" r:id="rId97"/>
    <p:sldId id="335" r:id="rId98"/>
    <p:sldId id="336" r:id="rId99"/>
    <p:sldId id="337" r:id="rId100"/>
    <p:sldId id="338" r:id="rId101"/>
    <p:sldId id="339" r:id="rId102"/>
    <p:sldId id="340" r:id="rId103"/>
    <p:sldId id="341" r:id="rId104"/>
    <p:sldId id="366" r:id="rId105"/>
    <p:sldId id="367" r:id="rId106"/>
    <p:sldId id="342" r:id="rId107"/>
    <p:sldId id="343" r:id="rId108"/>
    <p:sldId id="344" r:id="rId109"/>
    <p:sldId id="345" r:id="rId110"/>
    <p:sldId id="346" r:id="rId111"/>
    <p:sldId id="347" r:id="rId112"/>
    <p:sldId id="348" r:id="rId113"/>
    <p:sldId id="349" r:id="rId114"/>
  </p:sldIdLst>
  <p:sldSz cx="12192000" cy="6858000"/>
  <p:notesSz cx="6858000" cy="9144000"/>
  <p:embeddedFontLst>
    <p:embeddedFont>
      <p:font typeface="EB Garamond" pitchFamily="2" charset="0"/>
      <p:regular r:id="rId116"/>
      <p:bold r:id="rId117"/>
      <p:italic r:id="rId118"/>
      <p:boldItalic r:id="rId119"/>
    </p:embeddedFont>
    <p:embeddedFont>
      <p:font typeface="Minion Pro" panose="02040503060201020203" pitchFamily="18" charset="0"/>
      <p:regular r:id="rId120"/>
    </p:embeddedFont>
    <p:embeddedFont>
      <p:font typeface="Poppins Medium" panose="00000600000000000000" pitchFamily="2" charset="77"/>
      <p:regular r:id="rId121"/>
      <p:bold r:id="rId122"/>
      <p:italic r:id="rId123"/>
      <p:boldItalic r:id="rId1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25" roundtripDataSignature="AMtx7mjBN1ieMcy6g+hTfUJeQOTDrGHN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5C0499-F160-4779-AFE1-CE0D32DDE417}" v="66" dt="2026-01-22T03:57:30.4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03"/>
    <p:restoredTop sz="70444" autoAdjust="0"/>
  </p:normalViewPr>
  <p:slideViewPr>
    <p:cSldViewPr snapToGrid="0">
      <p:cViewPr varScale="1">
        <p:scale>
          <a:sx n="74" d="100"/>
          <a:sy n="74" d="100"/>
        </p:scale>
        <p:origin x="1808" y="184"/>
      </p:cViewPr>
      <p:guideLst/>
    </p:cSldViewPr>
  </p:slideViewPr>
  <p:notesTextViewPr>
    <p:cViewPr>
      <p:scale>
        <a:sx n="1" d="1"/>
        <a:sy n="1" d="1"/>
      </p:scale>
      <p:origin x="0" y="0"/>
    </p:cViewPr>
  </p:notesTextViewPr>
  <p:notesViewPr>
    <p:cSldViewPr snapToGrid="0">
      <p:cViewPr varScale="1">
        <p:scale>
          <a:sx n="83" d="100"/>
          <a:sy n="83" d="100"/>
        </p:scale>
        <p:origin x="3992" y="-584"/>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font" Target="fonts/font2.fntdata"/><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font" Target="fonts/font8.fntdata"/><Relationship Id="rId128" Type="http://schemas.openxmlformats.org/officeDocument/2006/relationships/theme" Target="theme/theme1.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font" Target="fonts/font3.fntdata"/><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font" Target="fonts/font9.fntdata"/><Relationship Id="rId129" Type="http://schemas.openxmlformats.org/officeDocument/2006/relationships/tableStyles" Target="tableStyles.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font" Target="fonts/font4.fntdata"/><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microsoft.com/office/2015/10/relationships/revisionInfo" Target="revisionInfo.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font" Target="fonts/font5.fntdata"/><Relationship Id="rId125" Type="http://customschemas.google.com/relationships/presentationmetadata" Target="metadata"/><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notesMaster" Target="notesMasters/notesMaster1.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font" Target="fonts/font6.fntdata"/><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font" Target="fonts/font1.fntdata"/><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viewProps" Target="viewProps.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font" Target="fonts/font7.fntdata"/><Relationship Id="rId4" Type="http://schemas.openxmlformats.org/officeDocument/2006/relationships/slide" Target="slides/slide1.xml"/><Relationship Id="rId9" Type="http://schemas.openxmlformats.org/officeDocument/2006/relationships/slide" Target="slides/slide6.xml"/><Relationship Id="rId26" Type="http://schemas.openxmlformats.org/officeDocument/2006/relationships/slide" Target="slides/slide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C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canfasd.ca/wp-content/uploads/2019/08/Toward-a-Standard-Definition-of-FASD-Final.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3" Type="http://schemas.openxmlformats.org/officeDocument/2006/relationships/hyperlink" Target="http://canfasd.ca/employment" TargetMode="External"/><Relationship Id="rId2" Type="http://schemas.openxmlformats.org/officeDocument/2006/relationships/slide" Target="../slides/slide102.xml"/><Relationship Id="rId1" Type="http://schemas.openxmlformats.org/officeDocument/2006/relationships/notesMaster" Target="../notesMasters/notesMaster1.xml"/><Relationship Id="rId4" Type="http://schemas.openxmlformats.org/officeDocument/2006/relationships/hyperlink" Target="https://canfasd.ca/wp-content/uploads/publications/Towards-Healthy-Outcomes-2.0.pdf" TargetMode="External"/></Relationships>
</file>

<file path=ppt/notesSlides/_rels/notesSlide103.xml.rels><?xml version="1.0" encoding="UTF-8" standalone="yes"?>
<Relationships xmlns="http://schemas.openxmlformats.org/package/2006/relationships"><Relationship Id="rId3" Type="http://schemas.openxmlformats.org/officeDocument/2006/relationships/hyperlink" Target="https://canfasd.ca/topics/Housing-Homelessness/" TargetMode="External"/><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cmaj.ca/content/188/3/191"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canfasd.ca/topics/prevention/"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canfasd.ca/wp-content/uploads/publications/Towards-Healthy-Outcomes-2.0.pdf"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cmaj.ca/content/188/3/191"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cmaj.ca/content/188/3/191"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canfasd.ca/wp-content/uploads/publications/Common-Messages.pd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native-land.ca/"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open.alberta.ca/publications/e00p3"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alberta.ca/inclusive-education"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learningwithfasd.org.au/"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doi.org/10.1111/acer.70100"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alberta.ca/fasd-training-and-education"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gov.mb.ca/fs/fasd/pubs/fasdeducators_en.pdf"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fasdoutreach.ca/resources/all/m/myles-himmelreich-what-educators-need-know"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youtube.com/watch?v=D1fbTKYkU4k"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youtube.com/watch?v=xjZx0VdmgkE"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canfasd.ca/wp-content/uploads/2018/03/Caregiver-Resource-Guide-FASD-March-2018.pdf"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s://www.gov.mb.ca/fs/fasd/pubs/fasd_caregivers.pdf"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canfasd.ca/wp-content/uploads/publications/Towards-Healthy-Outcomes-2.0.pdf"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canfasd.ca/wp-content/uploads/2018/10/Strengths-Among-Individuals-with-FASD.pdf"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teachers.ab.ca/SiteCollectionDocuments/ATA/For%20Members/ATA%20Locals/IM1%202017%2003%2011x17%20Colour.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www.youtube.com/watch?v=xOEiEjxlxnU"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doi.org/10.1111/acer.14733" TargetMode="External"/><Relationship Id="rId2" Type="http://schemas.openxmlformats.org/officeDocument/2006/relationships/slide" Target="../slides/slide51.xml"/><Relationship Id="rId1" Type="http://schemas.openxmlformats.org/officeDocument/2006/relationships/notesMaster" Target="../notesMasters/notesMaster1.xml"/><Relationship Id="rId4" Type="http://schemas.openxmlformats.org/officeDocument/2006/relationships/hyperlink" Target="https://doi.org/10.1352/1944-7558-127.5.355" TargetMode="Externa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canfasd.ca/wp-content/uploads/publications/Towards-Healthy-Outcomes-2.0.pdf"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www.kpdsb.on.ca/assets/uploads/FASD/FASDFinalReport.pdf"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3" Type="http://schemas.openxmlformats.org/officeDocument/2006/relationships/hyperlink" Target="https://popcon.ca/talks/supporting-school-transitions-students-brain-based-differences" TargetMode="External"/><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s://learningwithfasd.org.au/wp-content/uploads/Transitions-Factsheet_V2.pdf"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3" Type="http://schemas.openxmlformats.org/officeDocument/2006/relationships/hyperlink" Target="https://edmontonfetalalcoholnetwork.org/wp-content/uploads/2019/11/41026-JoDD-24-1-v11f-81-98-Coons-Harding-et-al.pdf" TargetMode="External"/><Relationship Id="rId2" Type="http://schemas.openxmlformats.org/officeDocument/2006/relationships/slide" Target="../slides/slide72.xml"/><Relationship Id="rId1" Type="http://schemas.openxmlformats.org/officeDocument/2006/relationships/notesMaster" Target="../notesMasters/notesMaster1.xml"/><Relationship Id="rId4" Type="http://schemas.openxmlformats.org/officeDocument/2006/relationships/hyperlink" Target="https://canfasd.ca/wp-content/uploads/2019/11/Transition-Planning-for-Individuals-with-FASD-Infographic.pdf" TargetMode="Externa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3" Type="http://schemas.openxmlformats.org/officeDocument/2006/relationships/hyperlink" Target="https://education.alberta.ca/media/384992/indidivualized-program-planning-2006.pdf" TargetMode="External"/><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canfasd.ca/wp-content/uploads/publications/Prevalence-1-Issue-Paper-Update-FINAL.pdf"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link.springer.com/article/10.1186/s12889-019-7213-3" TargetMode="External"/><Relationship Id="rId4" Type="http://schemas.openxmlformats.org/officeDocument/2006/relationships/hyperlink" Target="https://doi.org/10.1111/add.14598" TargetMode="External"/></Relationships>
</file>

<file path=ppt/notesSlides/_rels/notesSlide90.xml.rels><?xml version="1.0" encoding="UTF-8" standalone="yes"?>
<Relationships xmlns="http://schemas.openxmlformats.org/package/2006/relationships"><Relationship Id="rId3" Type="http://schemas.openxmlformats.org/officeDocument/2006/relationships/hyperlink" Target="https://www.youtube.com/watch?v=SuaPfb_9ZLM" TargetMode="External"/><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3" Type="http://schemas.openxmlformats.org/officeDocument/2006/relationships/hyperlink" Target="https://www.von.ca/sites/default/files/files/_fasdtool_fullproof_final_1.pdf" TargetMode="External"/><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3" Type="http://schemas.openxmlformats.org/officeDocument/2006/relationships/hyperlink" Target="https://www.von.ca/sites/default/files/files/_fasdtool_fullproof_final_1.pdf" TargetMode="External"/><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dirty="0"/>
              <a:t>Edited: Fall-Winter 2025</a:t>
            </a:r>
            <a:endParaRPr dirty="0"/>
          </a:p>
        </p:txBody>
      </p:sp>
      <p:sp>
        <p:nvSpPr>
          <p:cNvPr id="107" name="Google Shape;10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This is the standard definition of FASD, developed by the Canada Fetal Alcohol Spectrum Disorder Research Network, or </a:t>
            </a:r>
            <a:r>
              <a:rPr lang="en-US" sz="1200" dirty="0" err="1">
                <a:solidFill>
                  <a:schemeClr val="dk1"/>
                </a:solidFill>
                <a:latin typeface="Calibri"/>
                <a:ea typeface="Calibri"/>
                <a:cs typeface="Calibri"/>
                <a:sym typeface="Calibri"/>
              </a:rPr>
              <a:t>CanFASD</a:t>
            </a:r>
            <a:r>
              <a:rPr lang="en-US" sz="1200" dirty="0">
                <a:solidFill>
                  <a:schemeClr val="dk1"/>
                </a:solidFill>
                <a:latin typeface="Calibri"/>
                <a:ea typeface="Calibri"/>
                <a:cs typeface="Calibri"/>
                <a:sym typeface="Calibri"/>
              </a:rPr>
              <a:t> (Harding et al., 2019). </a:t>
            </a:r>
            <a:r>
              <a:rPr lang="en-US" sz="1200" dirty="0" err="1">
                <a:solidFill>
                  <a:schemeClr val="dk1"/>
                </a:solidFill>
                <a:latin typeface="Calibri"/>
                <a:ea typeface="Calibri"/>
                <a:cs typeface="Calibri"/>
                <a:sym typeface="Calibri"/>
              </a:rPr>
              <a:t>CanFASD</a:t>
            </a:r>
            <a:r>
              <a:rPr lang="en-US" sz="1200" dirty="0">
                <a:solidFill>
                  <a:schemeClr val="dk1"/>
                </a:solidFill>
                <a:latin typeface="Calibri"/>
                <a:ea typeface="Calibri"/>
                <a:cs typeface="Calibri"/>
                <a:sym typeface="Calibri"/>
              </a:rPr>
              <a:t> strongly recommends that professionals adopt this definition in their practice because it can: </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Reduce stigma</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Increase everyone’s understanding of FASD </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Reduce confusion about the disability</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Improve consistency in how we talk about this disorder</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Help us to focus on a more strengths-based approach  </a:t>
            </a:r>
          </a:p>
          <a:p>
            <a:pPr marL="457200" lvl="1" indent="0" algn="l" rtl="0">
              <a:spcBef>
                <a:spcPts val="0"/>
              </a:spcBef>
              <a:spcAft>
                <a:spcPts val="0"/>
              </a:spcAft>
              <a:buClr>
                <a:schemeClr val="dk1"/>
              </a:buClr>
              <a:buSzPts val="1200"/>
              <a:buFont typeface="Arial"/>
              <a:buNone/>
            </a:pPr>
            <a:endParaRPr lang="en-US" sz="1200" dirty="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For conversations about FASD in more informal settings, a community definition was also developed: </a:t>
            </a:r>
            <a:endParaRPr lang="en-US" sz="1200" i="0" dirty="0">
              <a:solidFill>
                <a:schemeClr val="dk1"/>
              </a:solidFill>
              <a:latin typeface="Calibri"/>
              <a:ea typeface="Calibri"/>
              <a:cs typeface="Calibri"/>
              <a:sym typeface="Calibri"/>
            </a:endParaRPr>
          </a:p>
          <a:p>
            <a:pPr marL="628650" lvl="1" indent="-171450" algn="l" rtl="0">
              <a:spcBef>
                <a:spcPts val="0"/>
              </a:spcBef>
              <a:spcAft>
                <a:spcPts val="0"/>
              </a:spcAft>
              <a:buClr>
                <a:schemeClr val="dk1"/>
              </a:buClr>
              <a:buSzPts val="1200"/>
              <a:buFont typeface="Arial"/>
              <a:buChar char="•"/>
            </a:pPr>
            <a:r>
              <a:rPr lang="en-US" sz="1200" i="1" dirty="0">
                <a:solidFill>
                  <a:schemeClr val="dk1"/>
                </a:solidFill>
                <a:latin typeface="Calibri"/>
                <a:ea typeface="Calibri"/>
                <a:cs typeface="Calibri"/>
                <a:sym typeface="Calibri"/>
              </a:rPr>
              <a:t>“FASD is a lifelong disability that affects the brain and body of people who were exposed to alcohol in the womb. Each person with FASD has both strengths and challenges and will need special supports to help them succeed with many different parts of their daily lives.”</a:t>
            </a:r>
          </a:p>
          <a:p>
            <a:pPr marL="0" lvl="0" indent="0" algn="l" rtl="0">
              <a:spcBef>
                <a:spcPts val="0"/>
              </a:spcBef>
              <a:spcAft>
                <a:spcPts val="0"/>
              </a:spcAft>
              <a:buNone/>
            </a:pPr>
            <a:endParaRPr lang="en-US" sz="1200" i="0" dirty="0">
              <a:solidFill>
                <a:schemeClr val="dk1"/>
              </a:solidFill>
              <a:latin typeface="Calibri"/>
              <a:ea typeface="Calibri"/>
              <a:cs typeface="Calibri"/>
              <a:sym typeface="Calibri"/>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200" i="0" dirty="0">
                <a:solidFill>
                  <a:schemeClr val="dk1"/>
                </a:solidFill>
                <a:latin typeface="Calibri"/>
                <a:ea typeface="Calibri"/>
                <a:cs typeface="Calibri"/>
                <a:sym typeface="Calibri"/>
              </a:rPr>
              <a:t>Reference: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Harding, K., Flannigan, K., &amp; McFarlane, A. (2019, July). </a:t>
            </a:r>
            <a:r>
              <a:rPr lang="en-US" sz="1200" b="0" i="1" u="none" strike="noStrike" cap="none" dirty="0">
                <a:solidFill>
                  <a:schemeClr val="dk1"/>
                </a:solidFill>
                <a:effectLst/>
                <a:latin typeface="Calibri"/>
                <a:ea typeface="Calibri"/>
                <a:cs typeface="Calibri"/>
                <a:sym typeface="Calibri"/>
              </a:rPr>
              <a:t>Policy action paper: Toward a standard definition of fetal alcohol spectrum disorder in Canada</a:t>
            </a:r>
            <a:r>
              <a:rPr lang="en-US" sz="1200" b="0" i="0" u="none" strike="noStrike" cap="none" dirty="0">
                <a:solidFill>
                  <a:schemeClr val="dk1"/>
                </a:solidFill>
                <a:effectLst/>
                <a:latin typeface="Calibri"/>
                <a:ea typeface="Calibri"/>
                <a:cs typeface="Calibri"/>
                <a:sym typeface="Calibri"/>
              </a:rPr>
              <a:t>. Canada FASD Research Network. </a:t>
            </a:r>
            <a:r>
              <a:rPr lang="en-US" sz="1200" b="0" i="0" u="sng" strike="noStrike" cap="none" dirty="0">
                <a:solidFill>
                  <a:schemeClr val="dk1"/>
                </a:solidFill>
                <a:effectLst/>
                <a:latin typeface="Calibri"/>
                <a:ea typeface="Calibri"/>
                <a:cs typeface="Calibri"/>
                <a:sym typeface="Calibri"/>
                <a:hlinkClick r:id="rId3"/>
              </a:rPr>
              <a:t>https://canfasd.ca/wp-content/uploads/2019/08/Toward-a-Standard-Definition-of-FASD-Final.pdf</a:t>
            </a:r>
            <a:endParaRPr lang="en-US"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a:solidFill>
                <a:schemeClr val="dk1"/>
              </a:solidFill>
              <a:effectLst/>
              <a:latin typeface="Calibri"/>
              <a:ea typeface="Calibri"/>
              <a:cs typeface="Calibri"/>
              <a:sym typeface="Calibri"/>
            </a:endParaRPr>
          </a:p>
        </p:txBody>
      </p:sp>
      <p:sp>
        <p:nvSpPr>
          <p:cNvPr id="250" name="Google Shape;250;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10</a:t>
            </a:fld>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9"/>
        <p:cNvGrpSpPr/>
        <p:nvPr/>
      </p:nvGrpSpPr>
      <p:grpSpPr>
        <a:xfrm>
          <a:off x="0" y="0"/>
          <a:ext cx="0" cy="0"/>
          <a:chOff x="0" y="0"/>
          <a:chExt cx="0" cy="0"/>
        </a:xfrm>
      </p:grpSpPr>
      <p:sp>
        <p:nvSpPr>
          <p:cNvPr id="1690" name="Google Shape;1690;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1" name="Google Shape;1691;p8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2" name="Google Shape;1692;p8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100</a:t>
            </a:fld>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4"/>
        <p:cNvGrpSpPr/>
        <p:nvPr/>
      </p:nvGrpSpPr>
      <p:grpSpPr>
        <a:xfrm>
          <a:off x="0" y="0"/>
          <a:ext cx="0" cy="0"/>
          <a:chOff x="0" y="0"/>
          <a:chExt cx="0" cy="0"/>
        </a:xfrm>
      </p:grpSpPr>
      <p:sp>
        <p:nvSpPr>
          <p:cNvPr id="1705" name="Google Shape;1705;p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6" name="Google Shape;1706;p8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7" name="Google Shape;1707;p8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101</a:t>
            </a:fld>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a:extLst>
            <a:ext uri="{FF2B5EF4-FFF2-40B4-BE49-F238E27FC236}">
              <a16:creationId xmlns:a16="http://schemas.microsoft.com/office/drawing/2014/main" id="{4703D5E8-2CFA-B4D6-2BE8-3B66D6A81922}"/>
            </a:ext>
          </a:extLst>
        </p:cNvPr>
        <p:cNvGrpSpPr/>
        <p:nvPr/>
      </p:nvGrpSpPr>
      <p:grpSpPr>
        <a:xfrm>
          <a:off x="0" y="0"/>
          <a:ext cx="0" cy="0"/>
          <a:chOff x="0" y="0"/>
          <a:chExt cx="0" cy="0"/>
        </a:xfrm>
      </p:grpSpPr>
      <p:sp>
        <p:nvSpPr>
          <p:cNvPr id="869" name="Google Shape;869;g3b0d7c0ee5b_0_3:notes">
            <a:extLst>
              <a:ext uri="{FF2B5EF4-FFF2-40B4-BE49-F238E27FC236}">
                <a16:creationId xmlns:a16="http://schemas.microsoft.com/office/drawing/2014/main" id="{412013A6-51DA-7C42-DD75-67726BCCDC7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0" name="Google Shape;870;g3b0d7c0ee5b_0_3:notes">
            <a:extLst>
              <a:ext uri="{FF2B5EF4-FFF2-40B4-BE49-F238E27FC236}">
                <a16:creationId xmlns:a16="http://schemas.microsoft.com/office/drawing/2014/main" id="{2A1A707C-A396-0F62-F513-78C45F8F1090}"/>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311150" lvl="0" indent="-171450" algn="l" rtl="0">
              <a:spcBef>
                <a:spcPts val="0"/>
              </a:spcBef>
              <a:spcAft>
                <a:spcPts val="0"/>
              </a:spcAft>
              <a:buSzPts val="1400"/>
              <a:buFont typeface="Arial" panose="020B0604020202020204" pitchFamily="34" charset="0"/>
              <a:buChar char="•"/>
            </a:pPr>
            <a:r>
              <a:rPr lang="en-CA" dirty="0"/>
              <a:t>The Towards Healthy Outcomes (THO) was introduced earlier in this presentation. </a:t>
            </a:r>
          </a:p>
          <a:p>
            <a:pPr marL="311150" lvl="0" indent="-171450" algn="l" rtl="0">
              <a:spcBef>
                <a:spcPts val="0"/>
              </a:spcBef>
              <a:spcAft>
                <a:spcPts val="0"/>
              </a:spcAft>
              <a:buSzPts val="1400"/>
              <a:buFont typeface="Arial" panose="020B0604020202020204" pitchFamily="34" charset="0"/>
              <a:buChar char="•"/>
            </a:pPr>
            <a:r>
              <a:rPr lang="en-CA" dirty="0"/>
              <a:t>As WRAP coaches, you play a key role in helping students with FASD develop competencies that contribute to healthy outcomes. Not just academically but in their ability to participate meaningfully in school, community, and later life.</a:t>
            </a:r>
          </a:p>
          <a:p>
            <a:pPr marL="311150" lvl="0" indent="-171450" algn="l" rtl="0">
              <a:spcBef>
                <a:spcPts val="0"/>
              </a:spcBef>
              <a:spcAft>
                <a:spcPts val="0"/>
              </a:spcAft>
              <a:buSzPts val="1400"/>
              <a:buFont typeface="Arial" panose="020B0604020202020204" pitchFamily="34" charset="0"/>
              <a:buChar char="•"/>
            </a:pPr>
            <a:r>
              <a:rPr lang="en-CA" dirty="0"/>
              <a:t>Another domain that is of importance to transitioning from school to adult transitions is Employment. </a:t>
            </a:r>
          </a:p>
          <a:p>
            <a:pPr marL="311150" lvl="0" indent="-171450" algn="l" rtl="0">
              <a:spcBef>
                <a:spcPts val="0"/>
              </a:spcBef>
              <a:spcAft>
                <a:spcPts val="0"/>
              </a:spcAft>
              <a:buSzPts val="1400"/>
              <a:buFont typeface="Arial" panose="020B0604020202020204" pitchFamily="34" charset="0"/>
              <a:buChar char="•"/>
            </a:pPr>
            <a:r>
              <a:rPr lang="en-CA" dirty="0"/>
              <a:t>Within THO, employment is not just about having a job, but about supporting meaning, contribution, and belonging. </a:t>
            </a:r>
          </a:p>
          <a:p>
            <a:pPr marL="311150" lvl="0" indent="-171450" algn="l" rtl="0">
              <a:spcBef>
                <a:spcPts val="0"/>
              </a:spcBef>
              <a:spcAft>
                <a:spcPts val="0"/>
              </a:spcAft>
              <a:buSzPts val="1400"/>
              <a:buFont typeface="Arial" panose="020B0604020202020204" pitchFamily="34" charset="0"/>
              <a:buChar char="•"/>
            </a:pPr>
            <a:r>
              <a:rPr lang="en-CA" dirty="0"/>
              <a:t>Planning early matters because work skills build gradually and are closely tied to education, social competency, regulation, and identity.</a:t>
            </a:r>
          </a:p>
          <a:p>
            <a:pPr marL="311150" lvl="0" indent="-171450" algn="l" rtl="0">
              <a:spcBef>
                <a:spcPts val="0"/>
              </a:spcBef>
              <a:spcAft>
                <a:spcPts val="0"/>
              </a:spcAft>
              <a:buSzPts val="1400"/>
              <a:buFont typeface="Arial" panose="020B0604020202020204" pitchFamily="34" charset="0"/>
              <a:buChar char="•"/>
            </a:pPr>
            <a:r>
              <a:rPr lang="en-CA" dirty="0"/>
              <a:t>Early planning allows teams to focus on strengths, interests, and environmental fit rather than waiting for crises or job loss. </a:t>
            </a:r>
          </a:p>
          <a:p>
            <a:pPr marL="311150" lvl="0" indent="-171450" algn="l" rtl="0">
              <a:spcBef>
                <a:spcPts val="0"/>
              </a:spcBef>
              <a:spcAft>
                <a:spcPts val="0"/>
              </a:spcAft>
              <a:buSzPts val="1400"/>
              <a:buFont typeface="Arial" panose="020B0604020202020204" pitchFamily="34" charset="0"/>
              <a:buChar char="•"/>
            </a:pPr>
            <a:r>
              <a:rPr lang="en-US" dirty="0"/>
              <a:t>Support needs often change over time, so employment planning benefits from flexibility, scaffolding, and shared understanding among caregivers, educators, and employers.</a:t>
            </a:r>
          </a:p>
          <a:p>
            <a:pPr marL="311150" lvl="0" indent="-171450" algn="l" rtl="0">
              <a:spcBef>
                <a:spcPts val="0"/>
              </a:spcBef>
              <a:spcAft>
                <a:spcPts val="0"/>
              </a:spcAft>
              <a:buSzPts val="1400"/>
              <a:buFont typeface="Arial" panose="020B0604020202020204" pitchFamily="34" charset="0"/>
              <a:buChar char="•"/>
            </a:pPr>
            <a:r>
              <a:rPr lang="en-US" dirty="0"/>
              <a:t>Starting early helps reduce mismatches between expectations and capacity and increases the likelihood of stable, positive work experiences.</a:t>
            </a:r>
          </a:p>
          <a:p>
            <a:pPr marL="311150" lvl="0" indent="-171450" algn="l" rtl="0">
              <a:spcBef>
                <a:spcPts val="0"/>
              </a:spcBef>
              <a:spcAft>
                <a:spcPts val="0"/>
              </a:spcAft>
              <a:buSzPts val="1400"/>
              <a:buFont typeface="Arial" panose="020B0604020202020204" pitchFamily="34" charset="0"/>
              <a:buChar char="•"/>
            </a:pPr>
            <a:r>
              <a:rPr lang="en-US" dirty="0"/>
              <a:t>Planning Ahead? </a:t>
            </a:r>
          </a:p>
          <a:p>
            <a:pPr marL="768350" lvl="1" indent="-171450" algn="l" rtl="0">
              <a:spcBef>
                <a:spcPts val="0"/>
              </a:spcBef>
              <a:spcAft>
                <a:spcPts val="0"/>
              </a:spcAft>
              <a:buSzPts val="1400"/>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The Canada FASD Research Network created a guide to support the employment journeys of individuals with FASD, including preparing for, obtaining, and maintaining successful employment for support service providers and employment professionals: </a:t>
            </a:r>
            <a:r>
              <a:rPr lang="en-US" sz="1200" b="0" i="0" u="sng" strike="noStrike" cap="none" dirty="0">
                <a:solidFill>
                  <a:schemeClr val="dk1"/>
                </a:solidFill>
                <a:effectLst/>
                <a:latin typeface="Calibri"/>
                <a:ea typeface="Calibri"/>
                <a:cs typeface="Calibri"/>
                <a:sym typeface="Calibri"/>
                <a:hlinkClick r:id="rId3"/>
              </a:rPr>
              <a:t>canfasd.ca/employment</a:t>
            </a:r>
            <a:endParaRPr lang="en-US" b="0" dirty="0">
              <a:effectLst/>
            </a:endParaRPr>
          </a:p>
          <a:p>
            <a:pPr>
              <a:buFont typeface="Arial" panose="020B0604020202020204" pitchFamily="34" charset="0"/>
              <a:buChar char="•"/>
            </a:pPr>
            <a:r>
              <a:rPr lang="en-CA" dirty="0"/>
              <a:t>THO - including the Employment Domain can be found here: </a:t>
            </a:r>
            <a:r>
              <a:rPr lang="en-CA" u="sng" dirty="0">
                <a:solidFill>
                  <a:schemeClr val="hlink"/>
                </a:solidFill>
                <a:hlinkClick r:id="rId4"/>
              </a:rPr>
              <a:t>https://canfasd.ca/wp-content/uploads/publications/Towards-Healthy-Outcomes-2.0.pdf</a:t>
            </a:r>
            <a:r>
              <a:rPr lang="en-CA" dirty="0"/>
              <a:t> </a:t>
            </a:r>
            <a:endParaRPr dirty="0"/>
          </a:p>
        </p:txBody>
      </p:sp>
      <p:sp>
        <p:nvSpPr>
          <p:cNvPr id="871" name="Google Shape;871;g3b0d7c0ee5b_0_3:notes">
            <a:extLst>
              <a:ext uri="{FF2B5EF4-FFF2-40B4-BE49-F238E27FC236}">
                <a16:creationId xmlns:a16="http://schemas.microsoft.com/office/drawing/2014/main" id="{085FB2C8-47C4-6CA4-E2E8-54B49A31DF39}"/>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02711086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a:extLst>
            <a:ext uri="{FF2B5EF4-FFF2-40B4-BE49-F238E27FC236}">
              <a16:creationId xmlns:a16="http://schemas.microsoft.com/office/drawing/2014/main" id="{F8DB5D4B-1E53-DCD7-D1F0-CC74DB8953CA}"/>
            </a:ext>
          </a:extLst>
        </p:cNvPr>
        <p:cNvGrpSpPr/>
        <p:nvPr/>
      </p:nvGrpSpPr>
      <p:grpSpPr>
        <a:xfrm>
          <a:off x="0" y="0"/>
          <a:ext cx="0" cy="0"/>
          <a:chOff x="0" y="0"/>
          <a:chExt cx="0" cy="0"/>
        </a:xfrm>
      </p:grpSpPr>
      <p:sp>
        <p:nvSpPr>
          <p:cNvPr id="869" name="Google Shape;869;g3b0d7c0ee5b_0_3:notes">
            <a:extLst>
              <a:ext uri="{FF2B5EF4-FFF2-40B4-BE49-F238E27FC236}">
                <a16:creationId xmlns:a16="http://schemas.microsoft.com/office/drawing/2014/main" id="{C69A3BF8-66BF-ABD6-DB57-3DC5B0D1E4F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0" name="Google Shape;870;g3b0d7c0ee5b_0_3:notes">
            <a:extLst>
              <a:ext uri="{FF2B5EF4-FFF2-40B4-BE49-F238E27FC236}">
                <a16:creationId xmlns:a16="http://schemas.microsoft.com/office/drawing/2014/main" id="{E69AEFC5-1A44-602F-014B-8BDC4A639A5A}"/>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311150" lvl="0" indent="-171450" algn="l" rtl="0">
              <a:spcBef>
                <a:spcPts val="0"/>
              </a:spcBef>
              <a:spcAft>
                <a:spcPts val="0"/>
              </a:spcAft>
              <a:buSzPts val="1400"/>
              <a:buFont typeface="Arial" panose="020B0604020202020204" pitchFamily="34" charset="0"/>
              <a:buChar char="•"/>
            </a:pPr>
            <a:r>
              <a:rPr lang="en-US" b="0" dirty="0">
                <a:effectLst/>
              </a:rPr>
              <a:t>A second domain from THO is Housing. </a:t>
            </a:r>
          </a:p>
          <a:p>
            <a:pPr marL="311150" lvl="0" indent="-171450" algn="l" rtl="0">
              <a:spcBef>
                <a:spcPts val="0"/>
              </a:spcBef>
              <a:spcAft>
                <a:spcPts val="0"/>
              </a:spcAft>
              <a:buSzPts val="1400"/>
              <a:buFont typeface="Arial" panose="020B0604020202020204" pitchFamily="34" charset="0"/>
              <a:buChar char="•"/>
            </a:pPr>
            <a:r>
              <a:rPr lang="en-US" b="0" dirty="0">
                <a:effectLst/>
              </a:rPr>
              <a:t>In THO, housing is a developmental domain that evolves across the lifespan rather than a single transition point. </a:t>
            </a:r>
          </a:p>
          <a:p>
            <a:pPr marL="311150" lvl="0" indent="-171450" algn="l" rtl="0">
              <a:spcBef>
                <a:spcPts val="0"/>
              </a:spcBef>
              <a:spcAft>
                <a:spcPts val="0"/>
              </a:spcAft>
              <a:buSzPts val="1400"/>
              <a:buFont typeface="Arial" panose="020B0604020202020204" pitchFamily="34" charset="0"/>
              <a:buChar char="•"/>
            </a:pPr>
            <a:r>
              <a:rPr lang="en-US" b="0" dirty="0">
                <a:effectLst/>
              </a:rPr>
              <a:t>Planning early is important because housing stability is closely connected to mental wellness, physical well-being, employment, and relationships.</a:t>
            </a:r>
          </a:p>
          <a:p>
            <a:pPr marL="311150" lvl="0" indent="-171450" algn="l" rtl="0">
              <a:spcBef>
                <a:spcPts val="0"/>
              </a:spcBef>
              <a:spcAft>
                <a:spcPts val="0"/>
              </a:spcAft>
              <a:buSzPts val="1400"/>
              <a:buFont typeface="Arial" panose="020B0604020202020204" pitchFamily="34" charset="0"/>
              <a:buChar char="•"/>
            </a:pPr>
            <a:r>
              <a:rPr lang="en-US" b="0" dirty="0">
                <a:effectLst/>
              </a:rPr>
              <a:t>Many individuals with FASD benefit from interdependent living arrangements that balance autonomy with reliable support. </a:t>
            </a:r>
          </a:p>
          <a:p>
            <a:pPr marL="311150" lvl="0" indent="-171450" algn="l" rtl="0">
              <a:spcBef>
                <a:spcPts val="0"/>
              </a:spcBef>
              <a:spcAft>
                <a:spcPts val="0"/>
              </a:spcAft>
              <a:buSzPts val="1400"/>
              <a:buFont typeface="Arial" panose="020B0604020202020204" pitchFamily="34" charset="0"/>
              <a:buChar char="•"/>
            </a:pPr>
            <a:r>
              <a:rPr lang="en-US" b="0" dirty="0">
                <a:effectLst/>
              </a:rPr>
              <a:t>Early conversations allow families and systems to explore realistic options, identify supports, and avoid abrupt or unsafe transitions. </a:t>
            </a:r>
          </a:p>
          <a:p>
            <a:pPr marL="311150" lvl="0" indent="-171450" algn="l" rtl="0">
              <a:spcBef>
                <a:spcPts val="0"/>
              </a:spcBef>
              <a:spcAft>
                <a:spcPts val="0"/>
              </a:spcAft>
              <a:buSzPts val="1400"/>
              <a:buFont typeface="Arial" panose="020B0604020202020204" pitchFamily="34" charset="0"/>
              <a:buChar char="•"/>
            </a:pPr>
            <a:r>
              <a:rPr lang="en-US" b="0" dirty="0">
                <a:effectLst/>
              </a:rPr>
              <a:t>Like any transition or change, proactive planning increases predictability, reduces stress, and helps individuals move toward housing situations that match their needs and goals over time.</a:t>
            </a:r>
          </a:p>
          <a:p>
            <a:pPr marL="311150" lvl="0" indent="-171450" algn="l" rtl="0">
              <a:spcBef>
                <a:spcPts val="0"/>
              </a:spcBef>
              <a:spcAft>
                <a:spcPts val="0"/>
              </a:spcAft>
              <a:buSzPts val="1400"/>
              <a:buFont typeface="Arial" panose="020B0604020202020204" pitchFamily="34" charset="0"/>
              <a:buChar char="•"/>
            </a:pPr>
            <a:r>
              <a:rPr lang="en-US" b="0" dirty="0">
                <a:effectLst/>
              </a:rPr>
              <a:t>Planning Ahead? </a:t>
            </a:r>
            <a:r>
              <a:rPr lang="en-US" sz="1200" b="0" i="0" u="none" strike="noStrike" cap="none" dirty="0">
                <a:solidFill>
                  <a:schemeClr val="dk1"/>
                </a:solidFill>
                <a:effectLst/>
                <a:latin typeface="Calibri"/>
                <a:ea typeface="Calibri"/>
                <a:cs typeface="Calibri"/>
                <a:sym typeface="Calibri"/>
              </a:rPr>
              <a:t>The Canada FASD Research Network, in partnership with the University of Alberta, created a systematic and person-centered framework for supporting housing workers, caregivers, and supportive others walking alongside individuals with FASD in their housing journey </a:t>
            </a:r>
            <a:r>
              <a:rPr lang="en-US" sz="1200" b="1" i="0" u="sng" strike="noStrike" cap="none" dirty="0">
                <a:solidFill>
                  <a:schemeClr val="dk1"/>
                </a:solidFill>
                <a:effectLst/>
                <a:latin typeface="Calibri"/>
                <a:ea typeface="Calibri"/>
                <a:cs typeface="Calibri"/>
                <a:sym typeface="Calibri"/>
                <a:hlinkClick r:id="rId3"/>
              </a:rPr>
              <a:t>https://canfasd.ca/topics/Housing-Homelessness/</a:t>
            </a:r>
            <a:endParaRPr lang="en-US" b="0" dirty="0">
              <a:effectLst/>
            </a:endParaRPr>
          </a:p>
          <a:p>
            <a:pPr rtl="0"/>
            <a:br>
              <a:rPr lang="en-US" b="0" dirty="0">
                <a:effectLst/>
              </a:rPr>
            </a:br>
            <a:endParaRPr lang="en-US" b="0" dirty="0">
              <a:effectLst/>
            </a:endParaRPr>
          </a:p>
          <a:p>
            <a:br>
              <a:rPr lang="en-US" dirty="0"/>
            </a:br>
            <a:endParaRPr lang="en-US" b="0" dirty="0">
              <a:effectLst/>
            </a:endParaRPr>
          </a:p>
        </p:txBody>
      </p:sp>
      <p:sp>
        <p:nvSpPr>
          <p:cNvPr id="871" name="Google Shape;871;g3b0d7c0ee5b_0_3:notes">
            <a:extLst>
              <a:ext uri="{FF2B5EF4-FFF2-40B4-BE49-F238E27FC236}">
                <a16:creationId xmlns:a16="http://schemas.microsoft.com/office/drawing/2014/main" id="{199C91CF-9F0A-BF82-E56A-6A5DA6A74BC5}"/>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09800276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1"/>
        <p:cNvGrpSpPr/>
        <p:nvPr/>
      </p:nvGrpSpPr>
      <p:grpSpPr>
        <a:xfrm>
          <a:off x="0" y="0"/>
          <a:ext cx="0" cy="0"/>
          <a:chOff x="0" y="0"/>
          <a:chExt cx="0" cy="0"/>
        </a:xfrm>
      </p:grpSpPr>
      <p:sp>
        <p:nvSpPr>
          <p:cNvPr id="1722" name="Google Shape;1722;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3" name="Google Shape;1723;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1">
              <a:solidFill>
                <a:schemeClr val="dk1"/>
              </a:solidFill>
              <a:latin typeface="Calibri"/>
              <a:ea typeface="Calibri"/>
              <a:cs typeface="Calibri"/>
              <a:sym typeface="Calibri"/>
            </a:endParaRPr>
          </a:p>
        </p:txBody>
      </p:sp>
      <p:sp>
        <p:nvSpPr>
          <p:cNvPr id="1724" name="Google Shape;1724;p8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104</a:t>
            </a:fld>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3"/>
        <p:cNvGrpSpPr/>
        <p:nvPr/>
      </p:nvGrpSpPr>
      <p:grpSpPr>
        <a:xfrm>
          <a:off x="0" y="0"/>
          <a:ext cx="0" cy="0"/>
          <a:chOff x="0" y="0"/>
          <a:chExt cx="0" cy="0"/>
        </a:xfrm>
      </p:grpSpPr>
      <p:sp>
        <p:nvSpPr>
          <p:cNvPr id="1734" name="Google Shape;1734;p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5" name="Google Shape;1735;p8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a:t>Other goals:</a:t>
            </a:r>
            <a:endParaRPr/>
          </a:p>
          <a:p>
            <a:pPr marL="171450" lvl="0" indent="-171450" algn="l" rtl="0">
              <a:spcBef>
                <a:spcPts val="0"/>
              </a:spcBef>
              <a:spcAft>
                <a:spcPts val="0"/>
              </a:spcAft>
              <a:buClr>
                <a:schemeClr val="dk1"/>
              </a:buClr>
              <a:buSzPts val="1200"/>
              <a:buFont typeface="Arial"/>
              <a:buChar char="•"/>
            </a:pPr>
            <a:r>
              <a:rPr lang="en-CA"/>
              <a:t>Obtain and maintain employment</a:t>
            </a:r>
            <a:endParaRPr/>
          </a:p>
          <a:p>
            <a:pPr marL="171450" lvl="0" indent="-171450" algn="l" rtl="0">
              <a:spcBef>
                <a:spcPts val="0"/>
              </a:spcBef>
              <a:spcAft>
                <a:spcPts val="0"/>
              </a:spcAft>
              <a:buClr>
                <a:schemeClr val="dk1"/>
              </a:buClr>
              <a:buSzPts val="1200"/>
              <a:buFont typeface="Arial"/>
              <a:buChar char="•"/>
            </a:pPr>
            <a:r>
              <a:rPr lang="en-CA"/>
              <a:t>Academic Support</a:t>
            </a:r>
            <a:endParaRPr/>
          </a:p>
          <a:p>
            <a:pPr marL="171450" lvl="0" indent="-171450" algn="l" rtl="0">
              <a:spcBef>
                <a:spcPts val="0"/>
              </a:spcBef>
              <a:spcAft>
                <a:spcPts val="0"/>
              </a:spcAft>
              <a:buClr>
                <a:schemeClr val="dk1"/>
              </a:buClr>
              <a:buSzPts val="1200"/>
              <a:buFont typeface="Arial"/>
              <a:buChar char="•"/>
            </a:pPr>
            <a:r>
              <a:rPr lang="en-CA"/>
              <a:t>Obtain Driver’s License</a:t>
            </a:r>
            <a:endParaRPr/>
          </a:p>
          <a:p>
            <a:pPr marL="171450" lvl="0" indent="-171450" algn="l" rtl="0">
              <a:spcBef>
                <a:spcPts val="0"/>
              </a:spcBef>
              <a:spcAft>
                <a:spcPts val="0"/>
              </a:spcAft>
              <a:buClr>
                <a:schemeClr val="dk1"/>
              </a:buClr>
              <a:buSzPts val="1200"/>
              <a:buFont typeface="Arial"/>
              <a:buChar char="•"/>
            </a:pPr>
            <a:r>
              <a:rPr lang="en-CA"/>
              <a:t>Develop Life Skills</a:t>
            </a:r>
            <a:endParaRPr/>
          </a:p>
          <a:p>
            <a:pPr marL="171450" lvl="0" indent="-171450" algn="l" rtl="0">
              <a:spcBef>
                <a:spcPts val="0"/>
              </a:spcBef>
              <a:spcAft>
                <a:spcPts val="0"/>
              </a:spcAft>
              <a:buClr>
                <a:schemeClr val="dk1"/>
              </a:buClr>
              <a:buSzPts val="1200"/>
              <a:buFont typeface="Arial"/>
              <a:buChar char="•"/>
            </a:pPr>
            <a:r>
              <a:rPr lang="en-CA"/>
              <a:t>Connect with Counselling</a:t>
            </a:r>
            <a:endParaRPr/>
          </a:p>
        </p:txBody>
      </p:sp>
      <p:sp>
        <p:nvSpPr>
          <p:cNvPr id="1736" name="Google Shape;1736;p8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105</a:t>
            </a:fld>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3"/>
        <p:cNvGrpSpPr/>
        <p:nvPr/>
      </p:nvGrpSpPr>
      <p:grpSpPr>
        <a:xfrm>
          <a:off x="0" y="0"/>
          <a:ext cx="0" cy="0"/>
          <a:chOff x="0" y="0"/>
          <a:chExt cx="0" cy="0"/>
        </a:xfrm>
      </p:grpSpPr>
      <p:sp>
        <p:nvSpPr>
          <p:cNvPr id="1754" name="Google Shape;1754;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5" name="Google Shape;1755;p8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a:t>https://www.bsec.ab.ca/services/</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n-CA" b="0"/>
              <a:t>High school in Edmonton</a:t>
            </a:r>
            <a:endParaRPr/>
          </a:p>
          <a:p>
            <a:pPr marL="0" marR="0" lvl="0" indent="0" algn="l" rtl="0">
              <a:lnSpc>
                <a:spcPct val="100000"/>
              </a:lnSpc>
              <a:spcBef>
                <a:spcPts val="0"/>
              </a:spcBef>
              <a:spcAft>
                <a:spcPts val="0"/>
              </a:spcAft>
              <a:buClr>
                <a:schemeClr val="dk1"/>
              </a:buClr>
              <a:buSzPts val="1200"/>
              <a:buFont typeface="Calibri"/>
              <a:buNone/>
            </a:pPr>
            <a:endParaRPr b="0"/>
          </a:p>
          <a:p>
            <a:pPr marL="0" marR="0" lvl="0" indent="0" algn="l" rtl="0">
              <a:lnSpc>
                <a:spcPct val="100000"/>
              </a:lnSpc>
              <a:spcBef>
                <a:spcPts val="0"/>
              </a:spcBef>
              <a:spcAft>
                <a:spcPts val="0"/>
              </a:spcAft>
              <a:buClr>
                <a:schemeClr val="dk1"/>
              </a:buClr>
              <a:buSzPts val="1200"/>
              <a:buFont typeface="Calibri"/>
              <a:buNone/>
            </a:pPr>
            <a:r>
              <a:rPr lang="en-CA"/>
              <a:t>---  exist to serve students who are looking for an alternative to the mainstream.</a:t>
            </a:r>
            <a:endParaRPr/>
          </a:p>
        </p:txBody>
      </p:sp>
      <p:sp>
        <p:nvSpPr>
          <p:cNvPr id="1756" name="Google Shape;1756;p8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106</a:t>
            </a:fld>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3"/>
        <p:cNvGrpSpPr/>
        <p:nvPr/>
      </p:nvGrpSpPr>
      <p:grpSpPr>
        <a:xfrm>
          <a:off x="0" y="0"/>
          <a:ext cx="0" cy="0"/>
          <a:chOff x="0" y="0"/>
          <a:chExt cx="0" cy="0"/>
        </a:xfrm>
      </p:grpSpPr>
      <p:sp>
        <p:nvSpPr>
          <p:cNvPr id="1764" name="Google Shape;1764;p9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5" name="Google Shape;1765;p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2"/>
        <p:cNvGrpSpPr/>
        <p:nvPr/>
      </p:nvGrpSpPr>
      <p:grpSpPr>
        <a:xfrm>
          <a:off x="0" y="0"/>
          <a:ext cx="0" cy="0"/>
          <a:chOff x="0" y="0"/>
          <a:chExt cx="0" cy="0"/>
        </a:xfrm>
      </p:grpSpPr>
      <p:sp>
        <p:nvSpPr>
          <p:cNvPr id="1783" name="Google Shape;1783;p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4" name="Google Shape;1784;p9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FASD is a lifelong and complex disability that can occur when a fetus is prenatally exposed to alcohol</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Each person is unique and has different strengths and challenges, and will need individualized supports to meet their needs</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Protective factors can reduce the risk of adverse outcomes</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School staff should be FASD-informed</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Inclusivity requires knowledge and understanding of FASD by all members of school staff</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In order to succeed, schools need to take a whole-school approach that requires open communication and collaboration between everyone involved with the student’s education, including teachers, caregivers, and support </a:t>
            </a:r>
            <a:endParaRPr/>
          </a:p>
        </p:txBody>
      </p:sp>
      <p:sp>
        <p:nvSpPr>
          <p:cNvPr id="1785" name="Google Shape;1785;p9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108</a:t>
            </a:fld>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7"/>
        <p:cNvGrpSpPr/>
        <p:nvPr/>
      </p:nvGrpSpPr>
      <p:grpSpPr>
        <a:xfrm>
          <a:off x="0" y="0"/>
          <a:ext cx="0" cy="0"/>
          <a:chOff x="0" y="0"/>
          <a:chExt cx="0" cy="0"/>
        </a:xfrm>
      </p:grpSpPr>
      <p:sp>
        <p:nvSpPr>
          <p:cNvPr id="1808" name="Google Shape;1808;p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9" name="Google Shape;1809;p9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Transitions are a normal part of life, and can be big or small</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Key elements to supporting transitions include preparing students, collaboration with other agencies and caregivers, IPPs, and transition planning</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Transition planning is designed to assist youth and families during the transition to adulthood by building upon the individual’s strengths and preparing for necessary services and supports to be in place when they turn 18</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Best practices for transition planning include: </a:t>
            </a:r>
            <a:endParaRPr/>
          </a:p>
          <a:p>
            <a:pPr marL="457200" lvl="1" indent="0" algn="l" rtl="0">
              <a:spcBef>
                <a:spcPts val="0"/>
              </a:spcBef>
              <a:spcAft>
                <a:spcPts val="0"/>
              </a:spcAft>
              <a:buNone/>
            </a:pPr>
            <a:r>
              <a:rPr lang="en-CA" sz="1200">
                <a:solidFill>
                  <a:schemeClr val="dk1"/>
                </a:solidFill>
                <a:latin typeface="Calibri"/>
                <a:ea typeface="Calibri"/>
                <a:cs typeface="Calibri"/>
                <a:sym typeface="Calibri"/>
              </a:rPr>
              <a:t>It should be done </a:t>
            </a:r>
            <a:endParaRPr/>
          </a:p>
          <a:p>
            <a:pPr marL="457200" lvl="1" indent="0" algn="l" rtl="0">
              <a:spcBef>
                <a:spcPts val="0"/>
              </a:spcBef>
              <a:spcAft>
                <a:spcPts val="0"/>
              </a:spcAft>
              <a:buNone/>
            </a:pPr>
            <a:r>
              <a:rPr lang="en-CA" sz="1200">
                <a:solidFill>
                  <a:schemeClr val="dk1"/>
                </a:solidFill>
                <a:latin typeface="Calibri"/>
                <a:ea typeface="Calibri"/>
                <a:cs typeface="Calibri"/>
                <a:sym typeface="Calibri"/>
              </a:rPr>
              <a:t>An early start</a:t>
            </a:r>
            <a:endParaRPr/>
          </a:p>
          <a:p>
            <a:pPr marL="457200" lvl="1" indent="0" algn="l" rtl="0">
              <a:spcBef>
                <a:spcPts val="0"/>
              </a:spcBef>
              <a:spcAft>
                <a:spcPts val="0"/>
              </a:spcAft>
              <a:buNone/>
            </a:pPr>
            <a:r>
              <a:rPr lang="en-CA" sz="1200">
                <a:solidFill>
                  <a:schemeClr val="dk1"/>
                </a:solidFill>
                <a:latin typeface="Calibri"/>
                <a:ea typeface="Calibri"/>
                <a:cs typeface="Calibri"/>
                <a:sym typeface="Calibri"/>
              </a:rPr>
              <a:t>Timeline</a:t>
            </a:r>
            <a:endParaRPr/>
          </a:p>
          <a:p>
            <a:pPr marL="457200" lvl="1" indent="0" algn="l" rtl="0">
              <a:spcBef>
                <a:spcPts val="0"/>
              </a:spcBef>
              <a:spcAft>
                <a:spcPts val="0"/>
              </a:spcAft>
              <a:buNone/>
            </a:pPr>
            <a:r>
              <a:rPr lang="en-CA" sz="1200">
                <a:solidFill>
                  <a:schemeClr val="dk1"/>
                </a:solidFill>
                <a:latin typeface="Calibri"/>
                <a:ea typeface="Calibri"/>
                <a:cs typeface="Calibri"/>
                <a:sym typeface="Calibri"/>
              </a:rPr>
              <a:t>Designated Coordinator</a:t>
            </a:r>
            <a:endParaRPr/>
          </a:p>
          <a:p>
            <a:pPr marL="457200" lvl="1" indent="0" algn="l" rtl="0">
              <a:spcBef>
                <a:spcPts val="0"/>
              </a:spcBef>
              <a:spcAft>
                <a:spcPts val="0"/>
              </a:spcAft>
              <a:buNone/>
            </a:pPr>
            <a:r>
              <a:rPr lang="en-CA" sz="1200">
                <a:solidFill>
                  <a:schemeClr val="dk1"/>
                </a:solidFill>
                <a:latin typeface="Calibri"/>
                <a:ea typeface="Calibri"/>
                <a:cs typeface="Calibri"/>
                <a:sym typeface="Calibri"/>
              </a:rPr>
              <a:t>Voice of Youth</a:t>
            </a:r>
            <a:endParaRPr/>
          </a:p>
          <a:p>
            <a:pPr marL="457200" lvl="1" indent="0" algn="l" rtl="0">
              <a:spcBef>
                <a:spcPts val="0"/>
              </a:spcBef>
              <a:spcAft>
                <a:spcPts val="0"/>
              </a:spcAft>
              <a:buNone/>
            </a:pPr>
            <a:r>
              <a:rPr lang="en-CA" sz="1200">
                <a:solidFill>
                  <a:schemeClr val="dk1"/>
                </a:solidFill>
                <a:latin typeface="Calibri"/>
                <a:ea typeface="Calibri"/>
                <a:cs typeface="Calibri"/>
                <a:sym typeface="Calibri"/>
              </a:rPr>
              <a:t>Multi-dimensional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Transition plans should also focus on lifespan approach and continuity</a:t>
            </a:r>
            <a:endParaRPr/>
          </a:p>
          <a:p>
            <a:pPr marL="457200" lvl="1" indent="0" algn="l" rtl="0">
              <a:spcBef>
                <a:spcPts val="0"/>
              </a:spcBef>
              <a:spcAft>
                <a:spcPts val="0"/>
              </a:spcAft>
              <a:buNone/>
            </a:pPr>
            <a:r>
              <a:rPr lang="en-CA" sz="1200">
                <a:solidFill>
                  <a:schemeClr val="dk1"/>
                </a:solidFill>
                <a:latin typeface="Calibri"/>
                <a:ea typeface="Calibri"/>
                <a:cs typeface="Calibri"/>
                <a:sym typeface="Calibri"/>
              </a:rPr>
              <a:t>The plans may change throughout the lifespan</a:t>
            </a:r>
            <a:endParaRPr/>
          </a:p>
          <a:p>
            <a:pPr marL="457200" lvl="1" indent="0" algn="l" rtl="0">
              <a:spcBef>
                <a:spcPts val="0"/>
              </a:spcBef>
              <a:spcAft>
                <a:spcPts val="0"/>
              </a:spcAft>
              <a:buNone/>
            </a:pPr>
            <a:r>
              <a:rPr lang="en-CA" sz="1200">
                <a:solidFill>
                  <a:schemeClr val="dk1"/>
                </a:solidFill>
                <a:latin typeface="Calibri"/>
                <a:ea typeface="Calibri"/>
                <a:cs typeface="Calibri"/>
                <a:sym typeface="Calibri"/>
              </a:rPr>
              <a:t>Each stage in the process builds on previous stages and sets the groundwork for future stages</a:t>
            </a:r>
            <a:endParaRPr/>
          </a:p>
          <a:p>
            <a:pPr marL="0" lvl="0" indent="0" algn="l" rtl="0">
              <a:spcBef>
                <a:spcPts val="0"/>
              </a:spcBef>
              <a:spcAft>
                <a:spcPts val="0"/>
              </a:spcAft>
              <a:buNone/>
            </a:pPr>
            <a:endParaRPr/>
          </a:p>
        </p:txBody>
      </p:sp>
      <p:sp>
        <p:nvSpPr>
          <p:cNvPr id="1810" name="Google Shape;1810;p9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109</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Prior to 2015, individuals could be diagnosed with Fetal Alcohol Syndrome (FAS), partial FAS (</a:t>
            </a:r>
            <a:r>
              <a:rPr lang="en-US" sz="1200" dirty="0" err="1">
                <a:solidFill>
                  <a:schemeClr val="dk1"/>
                </a:solidFill>
                <a:latin typeface="Calibri"/>
                <a:ea typeface="Calibri"/>
                <a:cs typeface="Calibri"/>
                <a:sym typeface="Calibri"/>
              </a:rPr>
              <a:t>pFAS</a:t>
            </a:r>
            <a:r>
              <a:rPr lang="en-US" sz="1200" dirty="0">
                <a:solidFill>
                  <a:schemeClr val="dk1"/>
                </a:solidFill>
                <a:latin typeface="Calibri"/>
                <a:ea typeface="Calibri"/>
                <a:cs typeface="Calibri"/>
                <a:sym typeface="Calibri"/>
              </a:rPr>
              <a:t>), or Alcohol-Related Neurodevelopmental Disorder (ARND). </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 </a:t>
            </a:r>
            <a:endParaRPr lang="en-US" dirty="0"/>
          </a:p>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The process for FASD assessment and diagnosis in Canada was most recently updated in 2015. There are 2 possible categories of FASD diagnosis: </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FASD with sentinel facial features</a:t>
            </a:r>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FASD without sentinel facial features</a:t>
            </a:r>
          </a:p>
          <a:p>
            <a:pPr marL="171450" lvl="0" indent="-95250" algn="l" rtl="0">
              <a:spcBef>
                <a:spcPts val="0"/>
              </a:spcBef>
              <a:spcAft>
                <a:spcPts val="0"/>
              </a:spcAft>
              <a:buClr>
                <a:schemeClr val="dk1"/>
              </a:buClr>
              <a:buSzPts val="1200"/>
              <a:buFont typeface="Arial"/>
              <a:buNone/>
            </a:pPr>
            <a:endParaRPr lang="en-US" sz="1200" dirty="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Arial" panose="020B0604020202020204" pitchFamily="34" charset="0"/>
              <a:buChar char="•"/>
            </a:pPr>
            <a:r>
              <a:rPr lang="en-US" sz="1200" dirty="0">
                <a:solidFill>
                  <a:schemeClr val="dk1"/>
                </a:solidFill>
                <a:latin typeface="Calibri"/>
                <a:ea typeface="Calibri"/>
                <a:cs typeface="Calibri"/>
                <a:sym typeface="Calibri"/>
              </a:rPr>
              <a:t>FASD with or without sentinel facial features replaced FAS, </a:t>
            </a:r>
            <a:r>
              <a:rPr lang="en-US" sz="1200" dirty="0" err="1">
                <a:solidFill>
                  <a:schemeClr val="dk1"/>
                </a:solidFill>
                <a:latin typeface="Calibri"/>
                <a:ea typeface="Calibri"/>
                <a:cs typeface="Calibri"/>
                <a:sym typeface="Calibri"/>
              </a:rPr>
              <a:t>pFAS</a:t>
            </a:r>
            <a:r>
              <a:rPr lang="en-US" sz="1200" dirty="0">
                <a:solidFill>
                  <a:schemeClr val="dk1"/>
                </a:solidFill>
                <a:latin typeface="Calibri"/>
                <a:ea typeface="Calibri"/>
                <a:cs typeface="Calibri"/>
                <a:sym typeface="Calibri"/>
              </a:rPr>
              <a:t>, and ARND, which are no longer used as diagnostic terms. </a:t>
            </a:r>
            <a:endParaRPr lang="en-US" dirty="0"/>
          </a:p>
          <a:p>
            <a:pPr marL="0" lvl="0" indent="0" algn="l" rtl="0">
              <a:spcBef>
                <a:spcPts val="0"/>
              </a:spcBef>
              <a:spcAft>
                <a:spcPts val="0"/>
              </a:spcAft>
              <a:buClr>
                <a:schemeClr val="dk1"/>
              </a:buClr>
              <a:buSzPts val="1200"/>
              <a:buFont typeface="Arial"/>
              <a:buNone/>
            </a:pPr>
            <a:endParaRPr lang="en-US" sz="1200" dirty="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Arial" panose="020B0604020202020204" pitchFamily="34" charset="0"/>
              <a:buChar char="•"/>
            </a:pPr>
            <a:r>
              <a:rPr lang="en-US" sz="1200" dirty="0">
                <a:solidFill>
                  <a:schemeClr val="dk1"/>
                </a:solidFill>
                <a:latin typeface="Calibri"/>
                <a:ea typeface="Calibri"/>
                <a:cs typeface="Calibri"/>
                <a:sym typeface="Calibri"/>
              </a:rPr>
              <a:t>An individual may also be given the designation of “At risk for neurodevelopmental disorder and FASD, associated with PAE” which is not a diagnosis, but means that the person is experiencing significant challenges that may eventually lead to a diagnosis.</a:t>
            </a:r>
          </a:p>
          <a:p>
            <a:pPr marL="0" lvl="0" indent="0" algn="l" rtl="0">
              <a:spcBef>
                <a:spcPts val="0"/>
              </a:spcBef>
              <a:spcAft>
                <a:spcPts val="0"/>
              </a:spcAft>
              <a:buNone/>
            </a:pPr>
            <a:r>
              <a:rPr lang="en-US" sz="1200" dirty="0">
                <a:solidFill>
                  <a:schemeClr val="dk1"/>
                </a:solidFill>
                <a:latin typeface="Calibri"/>
                <a:ea typeface="Calibri"/>
                <a:cs typeface="Calibri"/>
                <a:sym typeface="Calibri"/>
              </a:rPr>
              <a:t> </a:t>
            </a:r>
            <a:endParaRPr lang="en-US" dirty="0"/>
          </a:p>
          <a:p>
            <a:pPr marL="171450" lvl="0" indent="-171450" algn="l" rtl="0">
              <a:spcBef>
                <a:spcPts val="0"/>
              </a:spcBef>
              <a:spcAft>
                <a:spcPts val="0"/>
              </a:spcAft>
              <a:buFont typeface="Arial" panose="020B0604020202020204" pitchFamily="34" charset="0"/>
              <a:buChar char="•"/>
            </a:pPr>
            <a:r>
              <a:rPr lang="en-US" sz="1200" b="1" dirty="0">
                <a:solidFill>
                  <a:schemeClr val="dk1"/>
                </a:solidFill>
                <a:latin typeface="Calibri"/>
                <a:ea typeface="Calibri"/>
                <a:cs typeface="Calibri"/>
                <a:sym typeface="Calibri"/>
              </a:rPr>
              <a:t>In Canada, we use FASD as the general term to cover anyone who meets the criteria for diagnosis. The third “At-Risk” term is non-diagnostic, meaning the individual does not currently meet diagnostic criteria for FASD at the time of assessment but will require future follow-up and support. </a:t>
            </a:r>
          </a:p>
          <a:p>
            <a:pPr marL="171450" lvl="0" indent="-171450" algn="l" rtl="0">
              <a:spcBef>
                <a:spcPts val="0"/>
              </a:spcBef>
              <a:spcAft>
                <a:spcPts val="0"/>
              </a:spcAft>
              <a:buFont typeface="Arial" panose="020B0604020202020204" pitchFamily="34" charset="0"/>
              <a:buChar char="•"/>
            </a:pPr>
            <a:endParaRPr lang="en-US" sz="1200" b="1" dirty="0">
              <a:solidFill>
                <a:schemeClr val="dk1"/>
              </a:solidFill>
              <a:latin typeface="Calibri"/>
              <a:ea typeface="Calibri"/>
              <a:cs typeface="Calibri"/>
              <a:sym typeface="Calibri"/>
            </a:endParaRPr>
          </a:p>
          <a:p>
            <a:pPr marL="171450" lvl="0" indent="-171450" algn="l" rtl="0">
              <a:spcBef>
                <a:spcPts val="0"/>
              </a:spcBef>
              <a:spcAft>
                <a:spcPts val="0"/>
              </a:spcAft>
              <a:buFont typeface="Arial" panose="020B0604020202020204" pitchFamily="34" charset="0"/>
              <a:buChar char="•"/>
            </a:pPr>
            <a:r>
              <a:rPr lang="en-US" sz="1200" b="1" dirty="0">
                <a:solidFill>
                  <a:schemeClr val="dk1"/>
                </a:solidFill>
                <a:latin typeface="Calibri"/>
                <a:ea typeface="Calibri"/>
                <a:cs typeface="Calibri"/>
                <a:sym typeface="Calibri"/>
              </a:rPr>
              <a:t>Reference: </a:t>
            </a:r>
            <a:r>
              <a:rPr lang="en-US" sz="1200" b="0" i="0" u="none" strike="noStrike" cap="none" dirty="0">
                <a:solidFill>
                  <a:schemeClr val="dk1"/>
                </a:solidFill>
                <a:effectLst/>
                <a:latin typeface="Calibri"/>
                <a:ea typeface="Calibri"/>
                <a:cs typeface="Calibri"/>
                <a:sym typeface="Calibri"/>
              </a:rPr>
              <a:t>Cook, J. L., Green, C. R., Lilley, C. M., Anderson, S. M., Baldwin, M. E., </a:t>
            </a:r>
            <a:r>
              <a:rPr lang="en-US" sz="1200" b="0" i="0" u="none" strike="noStrike" cap="none" dirty="0" err="1">
                <a:solidFill>
                  <a:schemeClr val="dk1"/>
                </a:solidFill>
                <a:effectLst/>
                <a:latin typeface="Calibri"/>
                <a:ea typeface="Calibri"/>
                <a:cs typeface="Calibri"/>
                <a:sym typeface="Calibri"/>
              </a:rPr>
              <a:t>Chudley</a:t>
            </a:r>
            <a:r>
              <a:rPr lang="en-US" sz="1200" b="0" i="0" u="none" strike="noStrike" cap="none" dirty="0">
                <a:solidFill>
                  <a:schemeClr val="dk1"/>
                </a:solidFill>
                <a:effectLst/>
                <a:latin typeface="Calibri"/>
                <a:ea typeface="Calibri"/>
                <a:cs typeface="Calibri"/>
                <a:sym typeface="Calibri"/>
              </a:rPr>
              <a:t>, A. E., Conry, J. L., LeBlanc, N., Loock, C. A., Lutke, J., Mallon, B. F., McFarlane, A. A., Temple, V. K., &amp; Rosales, T. (2016). </a:t>
            </a:r>
            <a:r>
              <a:rPr lang="en-US" sz="1200" b="0" i="1" u="none" strike="noStrike" cap="none" dirty="0">
                <a:solidFill>
                  <a:schemeClr val="dk1"/>
                </a:solidFill>
                <a:effectLst/>
                <a:latin typeface="Calibri"/>
                <a:ea typeface="Calibri"/>
                <a:cs typeface="Calibri"/>
                <a:sym typeface="Calibri"/>
              </a:rPr>
              <a:t>Fetal alcohol spectrum disorder: A guideline for diagnosis across the lifespan</a:t>
            </a:r>
            <a:r>
              <a:rPr lang="en-US" sz="1200" b="0" i="0" u="none" strike="noStrike" cap="none" dirty="0">
                <a:solidFill>
                  <a:schemeClr val="dk1"/>
                </a:solidFill>
                <a:effectLst/>
                <a:latin typeface="Calibri"/>
                <a:ea typeface="Calibri"/>
                <a:cs typeface="Calibri"/>
                <a:sym typeface="Calibri"/>
              </a:rPr>
              <a:t>. </a:t>
            </a:r>
            <a:r>
              <a:rPr lang="en-US" sz="1200" b="0" i="1" u="none" strike="noStrike" cap="none" dirty="0">
                <a:solidFill>
                  <a:schemeClr val="dk1"/>
                </a:solidFill>
                <a:effectLst/>
                <a:latin typeface="Calibri"/>
                <a:ea typeface="Calibri"/>
                <a:cs typeface="Calibri"/>
                <a:sym typeface="Calibri"/>
              </a:rPr>
              <a:t>Canadian Medical Association Journal, 188</a:t>
            </a:r>
            <a:r>
              <a:rPr lang="en-US" sz="1200" b="0" i="0" u="none" strike="noStrike" cap="none" dirty="0">
                <a:solidFill>
                  <a:schemeClr val="dk1"/>
                </a:solidFill>
                <a:effectLst/>
                <a:latin typeface="Calibri"/>
                <a:ea typeface="Calibri"/>
                <a:cs typeface="Calibri"/>
                <a:sym typeface="Calibri"/>
              </a:rPr>
              <a:t>(3), 191–197. </a:t>
            </a:r>
            <a:r>
              <a:rPr lang="en-US" sz="1200" b="0" i="0" u="sng" strike="noStrike" cap="none" dirty="0">
                <a:solidFill>
                  <a:schemeClr val="dk1"/>
                </a:solidFill>
                <a:effectLst/>
                <a:latin typeface="Calibri"/>
                <a:ea typeface="Calibri"/>
                <a:cs typeface="Calibri"/>
                <a:sym typeface="Calibri"/>
                <a:hlinkClick r:id="rId3"/>
              </a:rPr>
              <a:t>https://www.cmaj.ca/content/188/3/191</a:t>
            </a:r>
            <a:r>
              <a:rPr lang="en-US" sz="1200" b="0" i="0" u="none" strike="noStrike" cap="none" dirty="0">
                <a:solidFill>
                  <a:schemeClr val="dk1"/>
                </a:solidFill>
                <a:effectLst/>
                <a:latin typeface="Calibri"/>
                <a:ea typeface="Calibri"/>
                <a:cs typeface="Calibri"/>
                <a:sym typeface="Calibri"/>
              </a:rPr>
              <a:t> </a:t>
            </a:r>
          </a:p>
          <a:p>
            <a:pPr marL="0" lvl="0" indent="0" algn="l" rtl="0">
              <a:spcBef>
                <a:spcPts val="0"/>
              </a:spcBef>
              <a:spcAft>
                <a:spcPts val="0"/>
              </a:spcAft>
              <a:buNone/>
            </a:pPr>
            <a:endParaRPr lang="en-US" sz="1200" b="0" i="0" u="none" strike="noStrike" cap="none" dirty="0">
              <a:solidFill>
                <a:schemeClr val="dk1"/>
              </a:solidFill>
              <a:effectLst/>
              <a:latin typeface="Calibri"/>
              <a:ea typeface="Calibri"/>
              <a:cs typeface="Calibri"/>
              <a:sym typeface="Calibri"/>
            </a:endParaRPr>
          </a:p>
        </p:txBody>
      </p:sp>
      <p:sp>
        <p:nvSpPr>
          <p:cNvPr id="269" name="Google Shape;269;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11</a:t>
            </a:fld>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1"/>
        <p:cNvGrpSpPr/>
        <p:nvPr/>
      </p:nvGrpSpPr>
      <p:grpSpPr>
        <a:xfrm>
          <a:off x="0" y="0"/>
          <a:ext cx="0" cy="0"/>
          <a:chOff x="0" y="0"/>
          <a:chExt cx="0" cy="0"/>
        </a:xfrm>
      </p:grpSpPr>
      <p:sp>
        <p:nvSpPr>
          <p:cNvPr id="1832" name="Google Shape;1832;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3" name="Google Shape;1833;p9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4" name="Google Shape;1834;p9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110</a:t>
            </a:fld>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3"/>
        <p:cNvGrpSpPr/>
        <p:nvPr/>
      </p:nvGrpSpPr>
      <p:grpSpPr>
        <a:xfrm>
          <a:off x="0" y="0"/>
          <a:ext cx="0" cy="0"/>
          <a:chOff x="0" y="0"/>
          <a:chExt cx="0" cy="0"/>
        </a:xfrm>
      </p:grpSpPr>
      <p:sp>
        <p:nvSpPr>
          <p:cNvPr id="1854" name="Google Shape;1854;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5" name="Google Shape;1855;p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6" name="Google Shape;1856;p9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FASD can occur when someone is “prenatally exposed to alcohol”. But just because someone drinks during pregnancy does not mean their child will have FASD. </a:t>
            </a:r>
            <a:r>
              <a:rPr lang="en-US" sz="1200" b="1" dirty="0">
                <a:solidFill>
                  <a:schemeClr val="dk1"/>
                </a:solidFill>
                <a:latin typeface="Calibri"/>
                <a:ea typeface="Calibri"/>
                <a:cs typeface="Calibri"/>
                <a:sym typeface="Calibri"/>
              </a:rPr>
              <a:t>The science isn't clear about timing and amount of exposure, so experts recommend that no alcohol is safest during pregnancy, and if you're trying to get pregnant or are breastfeeding.  </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 </a:t>
            </a:r>
            <a:endParaRPr lang="en-US" dirty="0"/>
          </a:p>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FASD is technically preventable, but FASD prevention is really complex. There are four levels of prevention that all must be considered in order to support healthy pregnancies.  </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 </a:t>
            </a:r>
            <a:endParaRPr lang="en-US" dirty="0"/>
          </a:p>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This is background knowledge on FASD. You should consult resources on FASD prevention if you plan to present or develop teachings on sexual or reproductive health or substance use.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Reference: You can review additional information regarding prevention on the CANFASD Website: </a:t>
            </a:r>
            <a:r>
              <a:rPr lang="en-US" u="sng" dirty="0">
                <a:solidFill>
                  <a:schemeClr val="hlink"/>
                </a:solidFill>
                <a:hlinkClick r:id="rId3"/>
              </a:rPr>
              <a:t>https://canfasd.ca/topics/prevention/</a:t>
            </a:r>
            <a:endParaRPr lang="en-US" dirty="0"/>
          </a:p>
        </p:txBody>
      </p:sp>
      <p:sp>
        <p:nvSpPr>
          <p:cNvPr id="290" name="Google Shape;290;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1" name="Google Shape;32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171450" lvl="0" indent="-171450" algn="l" rtl="0">
              <a:spcBef>
                <a:spcPts val="0"/>
              </a:spcBef>
              <a:spcAft>
                <a:spcPts val="0"/>
              </a:spcAft>
              <a:buFont typeface="Arial" panose="020B0604020202020204" pitchFamily="34" charset="0"/>
              <a:buChar char="•"/>
            </a:pPr>
            <a:r>
              <a:rPr lang="en-US" dirty="0"/>
              <a:t>FASD is a life-long, whole body disorder</a:t>
            </a:r>
            <a:r>
              <a:rPr lang="en-US" sz="1200" dirty="0">
                <a:solidFill>
                  <a:schemeClr val="dk1"/>
                </a:solidFill>
                <a:latin typeface="Calibri"/>
                <a:ea typeface="Calibri"/>
                <a:cs typeface="Calibri"/>
                <a:sym typeface="Calibri"/>
              </a:rPr>
              <a:t> so supports must be provided across the lifespan. An individual’s needs and strengths may change throughout their lives. </a:t>
            </a:r>
          </a:p>
          <a:p>
            <a:pPr marL="0" lvl="0" indent="0" algn="l" rtl="0">
              <a:spcBef>
                <a:spcPts val="0"/>
              </a:spcBef>
              <a:spcAft>
                <a:spcPts val="0"/>
              </a:spcAft>
              <a:buNone/>
            </a:pPr>
            <a:endParaRPr lang="en-US" b="1" dirty="0"/>
          </a:p>
          <a:p>
            <a:pPr marL="171450" lvl="0" indent="-171450" algn="l" rtl="0">
              <a:spcBef>
                <a:spcPts val="0"/>
              </a:spcBef>
              <a:spcAft>
                <a:spcPts val="0"/>
              </a:spcAft>
              <a:buFont typeface="Arial" panose="020B0604020202020204" pitchFamily="34" charset="0"/>
              <a:buChar char="•"/>
            </a:pPr>
            <a:r>
              <a:rPr lang="en-US" sz="1200" dirty="0">
                <a:solidFill>
                  <a:schemeClr val="dk1"/>
                </a:solidFill>
              </a:rPr>
              <a:t>Strategies will need to be constantly reviewed and revised as the individual grows and changes and throughout transition periods. There is good evidence that early and appropriate supports in the </a:t>
            </a:r>
            <a:r>
              <a:rPr lang="en-US" dirty="0"/>
              <a:t>education</a:t>
            </a:r>
            <a:r>
              <a:rPr lang="en-US" sz="1200" dirty="0">
                <a:solidFill>
                  <a:schemeClr val="dk1"/>
                </a:solidFill>
              </a:rPr>
              <a:t> setting (and ac</a:t>
            </a:r>
            <a:r>
              <a:rPr lang="en-US" dirty="0"/>
              <a:t>ross other domains) can improve outcomes for people with FASD. </a:t>
            </a:r>
          </a:p>
          <a:p>
            <a:endParaRPr lang="en-US" sz="1200" dirty="0">
              <a:solidFill>
                <a:schemeClr val="dk1"/>
              </a:solidFill>
            </a:endParaRPr>
          </a:p>
          <a:p>
            <a:r>
              <a:rPr lang="en-US" sz="1200" dirty="0">
                <a:solidFill>
                  <a:schemeClr val="dk1"/>
                </a:solidFill>
              </a:rPr>
              <a:t>References: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Pei, J., Joly, V., Kennedy, K., &amp; Flannigan, K. (2024). </a:t>
            </a:r>
            <a:r>
              <a:rPr lang="en-US" sz="1200" b="0" i="1" u="none" strike="noStrike" cap="none" dirty="0">
                <a:solidFill>
                  <a:schemeClr val="dk1"/>
                </a:solidFill>
                <a:effectLst/>
                <a:latin typeface="Calibri"/>
                <a:ea typeface="Calibri"/>
                <a:cs typeface="Calibri"/>
                <a:sym typeface="Calibri"/>
              </a:rPr>
              <a:t>Towards Healthy Outcomes: A Framework for Integrated Community Intervention.</a:t>
            </a:r>
            <a:r>
              <a:rPr lang="en-US" sz="1200" b="0" i="0" u="none" strike="noStrike" cap="none" dirty="0">
                <a:solidFill>
                  <a:schemeClr val="dk1"/>
                </a:solidFill>
                <a:effectLst/>
                <a:latin typeface="Calibri"/>
                <a:ea typeface="Calibri"/>
                <a:cs typeface="Calibri"/>
                <a:sym typeface="Calibri"/>
              </a:rPr>
              <a:t> Canada FASD Research Network in collaboration with the University of Alberta. </a:t>
            </a:r>
            <a:r>
              <a:rPr lang="en-US" sz="1200" b="0" i="0" u="sng" strike="noStrike" cap="none" dirty="0">
                <a:solidFill>
                  <a:schemeClr val="dk1"/>
                </a:solidFill>
                <a:effectLst/>
                <a:latin typeface="Calibri"/>
                <a:ea typeface="Calibri"/>
                <a:cs typeface="Calibri"/>
                <a:sym typeface="Calibri"/>
                <a:hlinkClick r:id="rId3"/>
              </a:rPr>
              <a:t>https://canfasd.ca/wp-content/uploads/publications/Towards-Healthy-Outcomes-2.0.pdf</a:t>
            </a:r>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Cook, J. L., Green, C. R., Lilley, C. M., Anderson, S. M., Baldwin, M. E., </a:t>
            </a:r>
            <a:r>
              <a:rPr lang="en-US" sz="1200" b="0" i="0" u="none" strike="noStrike" cap="none" dirty="0" err="1">
                <a:solidFill>
                  <a:schemeClr val="dk1"/>
                </a:solidFill>
                <a:effectLst/>
                <a:latin typeface="Calibri"/>
                <a:ea typeface="Calibri"/>
                <a:cs typeface="Calibri"/>
                <a:sym typeface="Calibri"/>
              </a:rPr>
              <a:t>Chudley</a:t>
            </a:r>
            <a:r>
              <a:rPr lang="en-US" sz="1200" b="0" i="0" u="none" strike="noStrike" cap="none" dirty="0">
                <a:solidFill>
                  <a:schemeClr val="dk1"/>
                </a:solidFill>
                <a:effectLst/>
                <a:latin typeface="Calibri"/>
                <a:ea typeface="Calibri"/>
                <a:cs typeface="Calibri"/>
                <a:sym typeface="Calibri"/>
              </a:rPr>
              <a:t>, A. E., Conry, J. L., LeBlanc, N., Loock, C. A., Lutke, J., Mallon, B. F., McFarlane, A. A., Temple, V. K., &amp; Rosales, T. (2016). </a:t>
            </a:r>
            <a:r>
              <a:rPr lang="en-US" sz="1200" b="0" i="1" u="none" strike="noStrike" cap="none" dirty="0">
                <a:solidFill>
                  <a:schemeClr val="dk1"/>
                </a:solidFill>
                <a:effectLst/>
                <a:latin typeface="Calibri"/>
                <a:ea typeface="Calibri"/>
                <a:cs typeface="Calibri"/>
                <a:sym typeface="Calibri"/>
              </a:rPr>
              <a:t>Fetal alcohol spectrum disorder: A guideline for diagnosis across the lifespan</a:t>
            </a:r>
            <a:r>
              <a:rPr lang="en-US" sz="1200" b="0" i="0" u="none" strike="noStrike" cap="none" dirty="0">
                <a:solidFill>
                  <a:schemeClr val="dk1"/>
                </a:solidFill>
                <a:effectLst/>
                <a:latin typeface="Calibri"/>
                <a:ea typeface="Calibri"/>
                <a:cs typeface="Calibri"/>
                <a:sym typeface="Calibri"/>
              </a:rPr>
              <a:t>. </a:t>
            </a:r>
            <a:r>
              <a:rPr lang="en-US" sz="1200" b="0" i="1" u="none" strike="noStrike" cap="none" dirty="0">
                <a:solidFill>
                  <a:schemeClr val="dk1"/>
                </a:solidFill>
                <a:effectLst/>
                <a:latin typeface="Calibri"/>
                <a:ea typeface="Calibri"/>
                <a:cs typeface="Calibri"/>
                <a:sym typeface="Calibri"/>
              </a:rPr>
              <a:t>Canadian Medical Association Journal, 188</a:t>
            </a:r>
            <a:r>
              <a:rPr lang="en-US" sz="1200" b="0" i="0" u="none" strike="noStrike" cap="none" dirty="0">
                <a:solidFill>
                  <a:schemeClr val="dk1"/>
                </a:solidFill>
                <a:effectLst/>
                <a:latin typeface="Calibri"/>
                <a:ea typeface="Calibri"/>
                <a:cs typeface="Calibri"/>
                <a:sym typeface="Calibri"/>
              </a:rPr>
              <a:t>(3), 191–197. </a:t>
            </a:r>
            <a:r>
              <a:rPr lang="en-US" sz="1200" b="0" i="0" u="sng" strike="noStrike" cap="none" dirty="0">
                <a:solidFill>
                  <a:schemeClr val="dk1"/>
                </a:solidFill>
                <a:effectLst/>
                <a:latin typeface="Calibri"/>
                <a:ea typeface="Calibri"/>
                <a:cs typeface="Calibri"/>
                <a:sym typeface="Calibri"/>
                <a:hlinkClick r:id="rId4"/>
              </a:rPr>
              <a:t>https://www.cmaj.ca/content/188/3/191</a:t>
            </a:r>
            <a:r>
              <a:rPr lang="en-US" sz="1200" b="0" i="0" u="none" strike="noStrike" cap="none" dirty="0">
                <a:solidFill>
                  <a:schemeClr val="dk1"/>
                </a:solidFill>
                <a:effectLst/>
                <a:latin typeface="Calibri"/>
                <a:ea typeface="Calibri"/>
                <a:cs typeface="Calibri"/>
                <a:sym typeface="Calibri"/>
              </a:rPr>
              <a:t> </a:t>
            </a:r>
          </a:p>
          <a:p>
            <a:pPr marL="0" lvl="0" indent="0" algn="l" rtl="0">
              <a:spcBef>
                <a:spcPts val="0"/>
              </a:spcBef>
              <a:spcAft>
                <a:spcPts val="0"/>
              </a:spcAft>
              <a:buNone/>
            </a:pPr>
            <a:endParaRPr lang="en-CA" sz="1200" b="1" dirty="0">
              <a:solidFill>
                <a:schemeClr val="dk1"/>
              </a:solidFill>
              <a:latin typeface="Calibri"/>
              <a:ea typeface="Calibri"/>
              <a:cs typeface="Calibri"/>
              <a:sym typeface="Calibri"/>
            </a:endParaRPr>
          </a:p>
          <a:p>
            <a:pPr marL="0" lvl="0" indent="0" algn="l" rtl="0">
              <a:spcBef>
                <a:spcPts val="0"/>
              </a:spcBef>
              <a:spcAft>
                <a:spcPts val="0"/>
              </a:spcAft>
              <a:buNone/>
            </a:pPr>
            <a:endParaRPr b="0" dirty="0"/>
          </a:p>
        </p:txBody>
      </p:sp>
      <p:sp>
        <p:nvSpPr>
          <p:cNvPr id="322" name="Google Shape;32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15000"/>
              </a:lnSpc>
              <a:spcBef>
                <a:spcPts val="1200"/>
              </a:spcBef>
              <a:spcAft>
                <a:spcPts val="0"/>
              </a:spcAft>
              <a:buSzPts val="1100"/>
              <a:buFont typeface="Arial" panose="020B0604020202020204" pitchFamily="34" charset="0"/>
              <a:buChar char="•"/>
            </a:pPr>
            <a:r>
              <a:rPr lang="en-US" dirty="0"/>
              <a:t>Individuals with FASD are diverse, and many aspects of cognitive, behavioural, and physical functioning can be impacted by prenatal alcohol exposure. </a:t>
            </a:r>
            <a:r>
              <a:rPr lang="en-US" sz="1200" dirty="0">
                <a:solidFill>
                  <a:schemeClr val="dk1"/>
                </a:solidFill>
              </a:rPr>
              <a:t>Possible areas of need that may </a:t>
            </a:r>
            <a:r>
              <a:rPr lang="en-US" dirty="0"/>
              <a:t>require</a:t>
            </a:r>
            <a:r>
              <a:rPr lang="en-US" sz="1200" dirty="0">
                <a:solidFill>
                  <a:schemeClr val="dk1"/>
                </a:solidFill>
              </a:rPr>
              <a:t> </a:t>
            </a:r>
            <a:r>
              <a:rPr lang="en-US" dirty="0"/>
              <a:t>support</a:t>
            </a:r>
            <a:r>
              <a:rPr lang="en-US" sz="1200" dirty="0">
                <a:solidFill>
                  <a:schemeClr val="dk1"/>
                </a:solidFill>
              </a:rPr>
              <a:t>: motor skills, physical health, learning, memory, attention, communication, emotional regulation, and social skills. </a:t>
            </a:r>
          </a:p>
          <a:p>
            <a:pPr marL="0" lvl="0" indent="0" algn="l" rtl="0">
              <a:lnSpc>
                <a:spcPct val="115000"/>
              </a:lnSpc>
              <a:spcBef>
                <a:spcPts val="1200"/>
              </a:spcBef>
              <a:spcAft>
                <a:spcPts val="0"/>
              </a:spcAft>
              <a:buSzPts val="1100"/>
              <a:buFont typeface="Arial" panose="020B0604020202020204" pitchFamily="34" charset="0"/>
              <a:buNone/>
            </a:pPr>
            <a:endParaRPr lang="en-US" sz="1200" dirty="0">
              <a:solidFill>
                <a:schemeClr val="dk1"/>
              </a:solidFill>
            </a:endParaRPr>
          </a:p>
          <a:p>
            <a:pPr marL="171450" lvl="0" indent="-171450" algn="l" rtl="0">
              <a:lnSpc>
                <a:spcPct val="115000"/>
              </a:lnSpc>
              <a:spcBef>
                <a:spcPts val="1200"/>
              </a:spcBef>
              <a:spcAft>
                <a:spcPts val="0"/>
              </a:spcAft>
              <a:buSzPts val="1100"/>
              <a:buFont typeface="Arial" panose="020B0604020202020204" pitchFamily="34" charset="0"/>
              <a:buChar char="•"/>
            </a:pPr>
            <a:r>
              <a:rPr lang="en-US" dirty="0"/>
              <a:t>More specifically, to the classroom, areas of need may include:</a:t>
            </a:r>
            <a:endParaRPr lang="en-US" sz="1200" dirty="0">
              <a:solidFill>
                <a:schemeClr val="dk1"/>
              </a:solidFill>
            </a:endParaRPr>
          </a:p>
          <a:p>
            <a:pPr marL="628650" lvl="1" indent="-171450" algn="l" rtl="0">
              <a:lnSpc>
                <a:spcPct val="115000"/>
              </a:lnSpc>
              <a:spcBef>
                <a:spcPts val="1200"/>
              </a:spcBef>
              <a:spcAft>
                <a:spcPts val="0"/>
              </a:spcAft>
              <a:buSzPts val="1100"/>
              <a:buFont typeface="Arial" panose="020B0604020202020204" pitchFamily="34" charset="0"/>
              <a:buChar char="•"/>
            </a:pPr>
            <a:r>
              <a:rPr lang="en-US" sz="1200" dirty="0">
                <a:solidFill>
                  <a:schemeClr val="dk1"/>
                </a:solidFill>
              </a:rPr>
              <a:t>Learning and memory (long-term processing pace)  </a:t>
            </a:r>
          </a:p>
          <a:p>
            <a:pPr marL="628650" lvl="1" indent="-171450" algn="l" rtl="0">
              <a:lnSpc>
                <a:spcPct val="115000"/>
              </a:lnSpc>
              <a:spcBef>
                <a:spcPts val="1200"/>
              </a:spcBef>
              <a:spcAft>
                <a:spcPts val="0"/>
              </a:spcAft>
              <a:buSzPts val="1100"/>
              <a:buFont typeface="Arial" panose="020B0604020202020204" pitchFamily="34" charset="0"/>
              <a:buChar char="•"/>
            </a:pPr>
            <a:r>
              <a:rPr lang="en-US" sz="1200" dirty="0">
                <a:solidFill>
                  <a:schemeClr val="dk1"/>
                </a:solidFill>
              </a:rPr>
              <a:t>Following or participating in conversations </a:t>
            </a:r>
          </a:p>
          <a:p>
            <a:pPr marL="628650" lvl="1" indent="-171450" algn="l" rtl="0">
              <a:lnSpc>
                <a:spcPct val="115000"/>
              </a:lnSpc>
              <a:spcBef>
                <a:spcPts val="1200"/>
              </a:spcBef>
              <a:spcAft>
                <a:spcPts val="0"/>
              </a:spcAft>
              <a:buSzPts val="1100"/>
              <a:buFont typeface="Arial" panose="020B0604020202020204" pitchFamily="34" charset="0"/>
              <a:buChar char="•"/>
            </a:pPr>
            <a:r>
              <a:rPr lang="en-US" sz="1200" dirty="0">
                <a:solidFill>
                  <a:schemeClr val="dk1"/>
                </a:solidFill>
              </a:rPr>
              <a:t>Reading or writing for meaning</a:t>
            </a:r>
          </a:p>
          <a:p>
            <a:pPr marL="628650" lvl="1" indent="-171450" algn="l" rtl="0">
              <a:lnSpc>
                <a:spcPct val="115000"/>
              </a:lnSpc>
              <a:spcBef>
                <a:spcPts val="1200"/>
              </a:spcBef>
              <a:spcAft>
                <a:spcPts val="0"/>
              </a:spcAft>
              <a:buSzPts val="1100"/>
              <a:buFont typeface="Arial" panose="020B0604020202020204" pitchFamily="34" charset="0"/>
              <a:buChar char="•"/>
            </a:pPr>
            <a:r>
              <a:rPr lang="en-US" sz="1200" dirty="0">
                <a:solidFill>
                  <a:schemeClr val="dk1"/>
                </a:solidFill>
              </a:rPr>
              <a:t>Using and understanding expressive/receptive language  </a:t>
            </a:r>
          </a:p>
          <a:p>
            <a:pPr marL="628650" lvl="1" indent="-171450" algn="l" rtl="0">
              <a:lnSpc>
                <a:spcPct val="115000"/>
              </a:lnSpc>
              <a:spcBef>
                <a:spcPts val="1200"/>
              </a:spcBef>
              <a:spcAft>
                <a:spcPts val="0"/>
              </a:spcAft>
              <a:buSzPts val="1100"/>
              <a:buFont typeface="Arial" panose="020B0604020202020204" pitchFamily="34" charset="0"/>
              <a:buChar char="•"/>
            </a:pPr>
            <a:r>
              <a:rPr lang="en-US" sz="1200" dirty="0">
                <a:solidFill>
                  <a:schemeClr val="dk1"/>
                </a:solidFill>
              </a:rPr>
              <a:t>Understanding abstract concepts like time and money </a:t>
            </a:r>
          </a:p>
          <a:p>
            <a:pPr marL="628650" lvl="1" indent="-171450" algn="l" rtl="0">
              <a:lnSpc>
                <a:spcPct val="115000"/>
              </a:lnSpc>
              <a:spcBef>
                <a:spcPts val="1200"/>
              </a:spcBef>
              <a:spcAft>
                <a:spcPts val="0"/>
              </a:spcAft>
              <a:buSzPts val="1100"/>
              <a:buFont typeface="Arial" panose="020B0604020202020204" pitchFamily="34" charset="0"/>
              <a:buChar char="•"/>
            </a:pPr>
            <a:r>
              <a:rPr lang="en-US" sz="1200" dirty="0">
                <a:solidFill>
                  <a:schemeClr val="dk1"/>
                </a:solidFill>
              </a:rPr>
              <a:t>Being impulsive, distracted, overwhelmed </a:t>
            </a:r>
          </a:p>
          <a:p>
            <a:pPr marL="628650" lvl="1" indent="-171450" algn="l" rtl="0">
              <a:lnSpc>
                <a:spcPct val="115000"/>
              </a:lnSpc>
              <a:spcBef>
                <a:spcPts val="1200"/>
              </a:spcBef>
              <a:spcAft>
                <a:spcPts val="0"/>
              </a:spcAft>
              <a:buSzPts val="1100"/>
              <a:buFont typeface="Arial" panose="020B0604020202020204" pitchFamily="34" charset="0"/>
              <a:buChar char="•"/>
            </a:pPr>
            <a:r>
              <a:rPr lang="en-US" sz="1200" dirty="0">
                <a:solidFill>
                  <a:schemeClr val="dk1"/>
                </a:solidFill>
              </a:rPr>
              <a:t>Making friends </a:t>
            </a:r>
          </a:p>
          <a:p>
            <a:pPr marL="628650" lvl="1" indent="-171450" algn="l" rtl="0">
              <a:lnSpc>
                <a:spcPct val="115000"/>
              </a:lnSpc>
              <a:spcBef>
                <a:spcPts val="1200"/>
              </a:spcBef>
              <a:spcAft>
                <a:spcPts val="0"/>
              </a:spcAft>
              <a:buSzPts val="1100"/>
              <a:buFont typeface="Arial" panose="020B0604020202020204" pitchFamily="34" charset="0"/>
              <a:buChar char="•"/>
            </a:pPr>
            <a:r>
              <a:rPr lang="en-US" sz="1200" dirty="0">
                <a:solidFill>
                  <a:schemeClr val="dk1"/>
                </a:solidFill>
              </a:rPr>
              <a:t>Being sensitive to sounds, visual stimuli, textures and smells   </a:t>
            </a:r>
            <a:endParaRPr lang="en-US" dirty="0"/>
          </a:p>
          <a:p>
            <a:pPr marL="0" lvl="0" indent="0" algn="l" rtl="0">
              <a:spcBef>
                <a:spcPts val="0"/>
              </a:spcBef>
              <a:spcAft>
                <a:spcPts val="0"/>
              </a:spcAft>
              <a:buNone/>
            </a:pPr>
            <a:r>
              <a:rPr lang="en-US" sz="1200" dirty="0">
                <a:solidFill>
                  <a:schemeClr val="dk1"/>
                </a:solidFill>
              </a:rPr>
              <a:t> </a:t>
            </a:r>
            <a:endParaRPr lang="en-US" dirty="0"/>
          </a:p>
          <a:p>
            <a:pPr marL="171450" lvl="0" indent="-171450" algn="l" rtl="0">
              <a:spcBef>
                <a:spcPts val="0"/>
              </a:spcBef>
              <a:spcAft>
                <a:spcPts val="0"/>
              </a:spcAft>
              <a:buFont typeface="Arial" panose="020B0604020202020204" pitchFamily="34" charset="0"/>
              <a:buChar char="•"/>
            </a:pPr>
            <a:r>
              <a:rPr lang="en-US" sz="1200" b="1" dirty="0">
                <a:solidFill>
                  <a:schemeClr val="dk1"/>
                </a:solidFill>
              </a:rPr>
              <a:t>Educational strategies that rely on an assumption of “normal” functioning of these cognitive processes are likely to be less effective for students with FASD</a:t>
            </a:r>
            <a:r>
              <a:rPr lang="en-US" b="1" dirty="0"/>
              <a:t>.</a:t>
            </a:r>
            <a:endParaRPr lang="en-US" sz="1200" b="1" dirty="0">
              <a:solidFill>
                <a:schemeClr val="dk1"/>
              </a:solidFill>
            </a:endParaRPr>
          </a:p>
          <a:p>
            <a:pPr marL="0" lvl="0" indent="0" algn="l" rtl="0">
              <a:spcBef>
                <a:spcPts val="0"/>
              </a:spcBef>
              <a:spcAft>
                <a:spcPts val="0"/>
              </a:spcAft>
              <a:buNone/>
            </a:pPr>
            <a:endParaRPr lang="en-US" sz="1200" b="1" dirty="0">
              <a:solidFill>
                <a:schemeClr val="dk1"/>
              </a:solidFill>
            </a:endParaRPr>
          </a:p>
          <a:p>
            <a:pPr marL="0" lvl="0" indent="0" algn="l" rtl="0">
              <a:spcBef>
                <a:spcPts val="0"/>
              </a:spcBef>
              <a:spcAft>
                <a:spcPts val="0"/>
              </a:spcAft>
              <a:buNone/>
            </a:pPr>
            <a:r>
              <a:rPr lang="en-US" sz="1200" b="1" dirty="0">
                <a:solidFill>
                  <a:schemeClr val="dk1"/>
                </a:solidFill>
              </a:rPr>
              <a:t>References: </a:t>
            </a:r>
          </a:p>
          <a:p>
            <a:endParaRPr lang="en-US" sz="1200" b="1"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Cook, J. L., Green, C. R., Lilley, C. M., Anderson, S. M., Baldwin, M. E., </a:t>
            </a:r>
            <a:r>
              <a:rPr lang="en-US" sz="1200" b="0" i="0" u="none" strike="noStrike" cap="none" dirty="0" err="1">
                <a:solidFill>
                  <a:schemeClr val="dk1"/>
                </a:solidFill>
                <a:effectLst/>
                <a:latin typeface="Calibri"/>
                <a:ea typeface="Calibri"/>
                <a:cs typeface="Calibri"/>
                <a:sym typeface="Calibri"/>
              </a:rPr>
              <a:t>Chudley</a:t>
            </a:r>
            <a:r>
              <a:rPr lang="en-US" sz="1200" b="0" i="0" u="none" strike="noStrike" cap="none" dirty="0">
                <a:solidFill>
                  <a:schemeClr val="dk1"/>
                </a:solidFill>
                <a:effectLst/>
                <a:latin typeface="Calibri"/>
                <a:ea typeface="Calibri"/>
                <a:cs typeface="Calibri"/>
                <a:sym typeface="Calibri"/>
              </a:rPr>
              <a:t>, A. E., Conry, J. L., LeBlanc, N., Loock, C. A., Lutke, J., Mallon, B. F., McFarlane, A. A., Temple, V. K., &amp; Rosales, T. (2016). </a:t>
            </a:r>
            <a:r>
              <a:rPr lang="en-US" sz="1200" b="0" i="1" u="none" strike="noStrike" cap="none" dirty="0">
                <a:solidFill>
                  <a:schemeClr val="dk1"/>
                </a:solidFill>
                <a:effectLst/>
                <a:latin typeface="Calibri"/>
                <a:ea typeface="Calibri"/>
                <a:cs typeface="Calibri"/>
                <a:sym typeface="Calibri"/>
              </a:rPr>
              <a:t>Fetal alcohol spectrum disorder: A guideline for diagnosis across the lifespan</a:t>
            </a:r>
            <a:r>
              <a:rPr lang="en-US" sz="1200" b="0" i="0" u="none" strike="noStrike" cap="none" dirty="0">
                <a:solidFill>
                  <a:schemeClr val="dk1"/>
                </a:solidFill>
                <a:effectLst/>
                <a:latin typeface="Calibri"/>
                <a:ea typeface="Calibri"/>
                <a:cs typeface="Calibri"/>
                <a:sym typeface="Calibri"/>
              </a:rPr>
              <a:t>. </a:t>
            </a:r>
            <a:r>
              <a:rPr lang="en-US" sz="1200" b="0" i="1" u="none" strike="noStrike" cap="none" dirty="0">
                <a:solidFill>
                  <a:schemeClr val="dk1"/>
                </a:solidFill>
                <a:effectLst/>
                <a:latin typeface="Calibri"/>
                <a:ea typeface="Calibri"/>
                <a:cs typeface="Calibri"/>
                <a:sym typeface="Calibri"/>
              </a:rPr>
              <a:t>Canadian Medical Association Journal, 188</a:t>
            </a:r>
            <a:r>
              <a:rPr lang="en-US" sz="1200" b="0" i="0" u="none" strike="noStrike" cap="none" dirty="0">
                <a:solidFill>
                  <a:schemeClr val="dk1"/>
                </a:solidFill>
                <a:effectLst/>
                <a:latin typeface="Calibri"/>
                <a:ea typeface="Calibri"/>
                <a:cs typeface="Calibri"/>
                <a:sym typeface="Calibri"/>
              </a:rPr>
              <a:t>(3), 191–197. </a:t>
            </a:r>
            <a:r>
              <a:rPr lang="en-US" sz="1200" b="0" i="0" u="sng" strike="noStrike" cap="none" dirty="0">
                <a:solidFill>
                  <a:schemeClr val="dk1"/>
                </a:solidFill>
                <a:effectLst/>
                <a:latin typeface="Calibri"/>
                <a:ea typeface="Calibri"/>
                <a:cs typeface="Calibri"/>
                <a:sym typeface="Calibri"/>
                <a:hlinkClick r:id="rId3"/>
              </a:rPr>
              <a:t>https://www.cmaj.ca/content/188/3/191</a:t>
            </a:r>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 </a:t>
            </a:r>
            <a:endParaRPr lang="en-US" sz="1200" b="1"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cap="none" dirty="0">
                <a:solidFill>
                  <a:schemeClr val="dk1"/>
                </a:solidFill>
                <a:effectLst/>
                <a:latin typeface="Calibri"/>
                <a:ea typeface="Calibri"/>
                <a:cs typeface="Calibri"/>
                <a:sym typeface="Calibri"/>
              </a:rPr>
              <a:t>       Pei, J., Tremblay, M., McNeil, A., Poole, N., &amp; McFarlane, A. (2017). Neuropsychological aspects of prevention and  </a:t>
            </a:r>
          </a:p>
          <a:p>
            <a:pPr marL="0" lvl="0" indent="0" algn="l" rtl="0">
              <a:spcBef>
                <a:spcPts val="0"/>
              </a:spcBef>
              <a:spcAft>
                <a:spcPts val="0"/>
              </a:spcAft>
              <a:buNone/>
            </a:pPr>
            <a:r>
              <a:rPr lang="en-US" sz="1200" b="0" i="0" u="none" strike="noStrike" cap="none" dirty="0">
                <a:solidFill>
                  <a:schemeClr val="dk1"/>
                </a:solidFill>
                <a:effectLst/>
                <a:latin typeface="Calibri"/>
                <a:ea typeface="Calibri"/>
                <a:cs typeface="Calibri"/>
                <a:sym typeface="Calibri"/>
              </a:rPr>
              <a:t>        intervention for FASD in Canada. </a:t>
            </a:r>
            <a:r>
              <a:rPr lang="en-US" sz="1200" b="0" i="1" u="none" strike="noStrike" cap="none" dirty="0">
                <a:solidFill>
                  <a:schemeClr val="dk1"/>
                </a:solidFill>
                <a:effectLst/>
                <a:latin typeface="Calibri"/>
                <a:ea typeface="Calibri"/>
                <a:cs typeface="Calibri"/>
                <a:sym typeface="Calibri"/>
              </a:rPr>
              <a:t>Journal of Pediatric Neuropsychology</a:t>
            </a:r>
            <a:r>
              <a:rPr lang="en-US" sz="1200" b="0" i="0" u="none" strike="noStrike" cap="none" dirty="0">
                <a:solidFill>
                  <a:schemeClr val="dk1"/>
                </a:solidFill>
                <a:effectLst/>
                <a:latin typeface="Calibri"/>
                <a:ea typeface="Calibri"/>
                <a:cs typeface="Calibri"/>
                <a:sym typeface="Calibri"/>
              </a:rPr>
              <a:t>, </a:t>
            </a:r>
            <a:r>
              <a:rPr lang="en-US" sz="1200" b="0" i="1" u="none" strike="noStrike" cap="none" dirty="0">
                <a:solidFill>
                  <a:schemeClr val="dk1"/>
                </a:solidFill>
                <a:effectLst/>
                <a:latin typeface="Calibri"/>
                <a:ea typeface="Calibri"/>
                <a:cs typeface="Calibri"/>
                <a:sym typeface="Calibri"/>
              </a:rPr>
              <a:t>3</a:t>
            </a:r>
            <a:r>
              <a:rPr lang="en-US" sz="1200" b="0" i="0" u="none" strike="noStrike" cap="none" dirty="0">
                <a:solidFill>
                  <a:schemeClr val="dk1"/>
                </a:solidFill>
                <a:effectLst/>
                <a:latin typeface="Calibri"/>
                <a:ea typeface="Calibri"/>
                <a:cs typeface="Calibri"/>
                <a:sym typeface="Calibri"/>
              </a:rPr>
              <a:t>(1), 25-37. DOI: 10.1007/s40817-016-0020-1 </a:t>
            </a:r>
          </a:p>
          <a:p>
            <a:pPr marL="0" lvl="0" indent="0" algn="l" rtl="0">
              <a:spcBef>
                <a:spcPts val="0"/>
              </a:spcBef>
              <a:spcAft>
                <a:spcPts val="0"/>
              </a:spcAft>
              <a:buNone/>
            </a:pPr>
            <a:endParaRPr dirty="0"/>
          </a:p>
          <a:p>
            <a:pPr marL="0" lvl="0" indent="0" algn="l" rtl="0">
              <a:spcBef>
                <a:spcPts val="0"/>
              </a:spcBef>
              <a:spcAft>
                <a:spcPts val="0"/>
              </a:spcAft>
              <a:buNone/>
            </a:pPr>
            <a:r>
              <a:rPr lang="en-CA" dirty="0"/>
              <a:t> </a:t>
            </a:r>
            <a:endParaRPr dirty="0"/>
          </a:p>
          <a:p>
            <a:pPr marL="0" lvl="0" indent="0" algn="l" rtl="0">
              <a:spcBef>
                <a:spcPts val="0"/>
              </a:spcBef>
              <a:spcAft>
                <a:spcPts val="0"/>
              </a:spcAft>
              <a:buNone/>
            </a:pPr>
            <a:endParaRPr dirty="0"/>
          </a:p>
        </p:txBody>
      </p:sp>
      <p:sp>
        <p:nvSpPr>
          <p:cNvPr id="334" name="Google Shape;334;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“Each individual is unique and has areas of both strengths and </a:t>
            </a:r>
            <a:r>
              <a:rPr lang="en-US" dirty="0"/>
              <a:t>areas in need of support.</a:t>
            </a:r>
            <a:r>
              <a:rPr lang="en-US" sz="1200" dirty="0">
                <a:solidFill>
                  <a:schemeClr val="dk1"/>
                </a:solidFill>
                <a:latin typeface="Calibri"/>
                <a:ea typeface="Calibri"/>
                <a:cs typeface="Calibri"/>
                <a:sym typeface="Calibri"/>
              </a:rPr>
              <a:t>” </a:t>
            </a:r>
          </a:p>
          <a:p>
            <a:pPr marL="171450" lvl="0" indent="-171450" algn="l" rtl="0">
              <a:spcBef>
                <a:spcPts val="0"/>
              </a:spcBef>
              <a:spcAft>
                <a:spcPts val="0"/>
              </a:spcAft>
              <a:buFont typeface="Arial" panose="020B0604020202020204" pitchFamily="34" charset="0"/>
              <a:buChar char="•"/>
            </a:pPr>
            <a:endParaRPr lang="en-US" sz="1200" dirty="0">
              <a:solidFill>
                <a:schemeClr val="dk1"/>
              </a:solidFill>
              <a:latin typeface="Calibri"/>
              <a:ea typeface="Calibri"/>
              <a:cs typeface="Calibri"/>
              <a:sym typeface="Calibri"/>
            </a:endParaRPr>
          </a:p>
          <a:p>
            <a:pPr marL="171450" lvl="0" indent="-171450" algn="l" rtl="0">
              <a:spcBef>
                <a:spcPts val="0"/>
              </a:spcBef>
              <a:spcAft>
                <a:spcPts val="0"/>
              </a:spcAft>
              <a:buFont typeface="Arial" panose="020B0604020202020204" pitchFamily="34" charset="0"/>
              <a:buChar char="•"/>
            </a:pPr>
            <a:r>
              <a:rPr lang="en-US" dirty="0"/>
              <a:t>How it affects each person is unique, as is often said by people with FASD, “if you’ve met one person with FASD, you’ve met one person with FASD.” Each person demonstrates unique strengths and needs.</a:t>
            </a:r>
          </a:p>
          <a:p>
            <a:pPr marL="0" lvl="0" indent="0" algn="l" rtl="0">
              <a:spcBef>
                <a:spcPts val="1200"/>
              </a:spcBef>
              <a:spcAft>
                <a:spcPts val="0"/>
              </a:spcAft>
              <a:buNone/>
            </a:pPr>
            <a:endParaRPr lang="en-US" sz="1200" dirty="0">
              <a:solidFill>
                <a:schemeClr val="dk1"/>
              </a:solidFill>
              <a:latin typeface="Calibri"/>
              <a:ea typeface="Calibri"/>
              <a:cs typeface="Calibri"/>
              <a:sym typeface="Calibri"/>
            </a:endParaRPr>
          </a:p>
          <a:p>
            <a:pPr marL="171450" lvl="0" indent="-171450" algn="l" rtl="0">
              <a:spcBef>
                <a:spcPts val="120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When supporting students, you need to consider their unique needs and strengths, as well as their environments and supports, to be effective in helping them succeed.</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 </a:t>
            </a:r>
            <a:endParaRPr lang="en-US" dirty="0"/>
          </a:p>
          <a:p>
            <a:pPr marL="171450" lvl="0" indent="-171450" algn="l" rtl="0">
              <a:spcBef>
                <a:spcPts val="0"/>
              </a:spcBef>
              <a:spcAft>
                <a:spcPts val="0"/>
              </a:spcAft>
              <a:buFont typeface="Arial" panose="020B0604020202020204" pitchFamily="34" charset="0"/>
              <a:buChar char="•"/>
            </a:pPr>
            <a:r>
              <a:rPr lang="en-US" sz="1200" b="1" dirty="0">
                <a:solidFill>
                  <a:schemeClr val="dk1"/>
                </a:solidFill>
                <a:latin typeface="Calibri"/>
                <a:ea typeface="Calibri"/>
                <a:cs typeface="Calibri"/>
                <a:sym typeface="Calibri"/>
              </a:rPr>
              <a:t>An educational approach that considers only their challenges won’t be effective because it doesn’t give students the opportunity to identify and develop their strengths.  </a:t>
            </a:r>
            <a:endParaRPr lang="en-US" dirty="0"/>
          </a:p>
        </p:txBody>
      </p:sp>
      <p:sp>
        <p:nvSpPr>
          <p:cNvPr id="357" name="Google Shape;35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6" name="Google Shape;39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400"/>
              <a:buFont typeface="Arial" panose="020B0604020202020204" pitchFamily="34" charset="0"/>
              <a:buChar char="•"/>
            </a:pPr>
            <a:r>
              <a:rPr lang="en-US" dirty="0"/>
              <a:t>Creating FASD-informed schools also means shifting our language around how we talk and think about FASD. How we talk about people with FASD matters.</a:t>
            </a:r>
          </a:p>
          <a:p>
            <a:pPr marL="0" lvl="0" indent="0" algn="l" rtl="0">
              <a:spcBef>
                <a:spcPts val="0"/>
              </a:spcBef>
              <a:spcAft>
                <a:spcPts val="0"/>
              </a:spcAft>
              <a:buClr>
                <a:schemeClr val="dk1"/>
              </a:buClr>
              <a:buSzPts val="1400"/>
              <a:buFont typeface="Arial"/>
              <a:buNone/>
            </a:pPr>
            <a:r>
              <a:rPr lang="en-US" dirty="0"/>
              <a:t> </a:t>
            </a:r>
          </a:p>
          <a:p>
            <a:pPr marL="171450" lvl="0" indent="-171450" algn="l" rtl="0">
              <a:spcBef>
                <a:spcPts val="0"/>
              </a:spcBef>
              <a:spcAft>
                <a:spcPts val="0"/>
              </a:spcAft>
              <a:buClr>
                <a:schemeClr val="dk1"/>
              </a:buClr>
              <a:buSzPts val="1400"/>
              <a:buFont typeface="Arial" panose="020B0604020202020204" pitchFamily="34" charset="0"/>
              <a:buChar char="•"/>
            </a:pPr>
            <a:r>
              <a:rPr lang="en-US" dirty="0"/>
              <a:t>Individuals with FASD are often stigmatized because of their diagnosis, their behaviours, and other possible traits that may be seen as different from others. A great deal of stigma also surrounds mothers and women who use substances during pregnancy and family members of people with FASD. </a:t>
            </a:r>
          </a:p>
          <a:p>
            <a:pPr marL="0" lvl="0" indent="0" algn="l" rtl="0">
              <a:spcBef>
                <a:spcPts val="0"/>
              </a:spcBef>
              <a:spcAft>
                <a:spcPts val="0"/>
              </a:spcAft>
              <a:buClr>
                <a:schemeClr val="dk1"/>
              </a:buClr>
              <a:buSzPts val="1400"/>
              <a:buFont typeface="Arial"/>
              <a:buNone/>
            </a:pPr>
            <a:r>
              <a:rPr lang="en-US" b="1" dirty="0"/>
              <a:t> </a:t>
            </a:r>
            <a:endParaRPr lang="en-US" dirty="0"/>
          </a:p>
          <a:p>
            <a:pPr marL="171450" lvl="0" indent="-171450" algn="l" rtl="0">
              <a:spcBef>
                <a:spcPts val="0"/>
              </a:spcBef>
              <a:spcAft>
                <a:spcPts val="0"/>
              </a:spcAft>
              <a:buClr>
                <a:schemeClr val="dk1"/>
              </a:buClr>
              <a:buSzPts val="1400"/>
              <a:buFont typeface="Arial" panose="020B0604020202020204" pitchFamily="34" charset="0"/>
              <a:buChar char="•"/>
            </a:pPr>
            <a:r>
              <a:rPr lang="en-US" b="1" dirty="0"/>
              <a:t>Language is an important tool is addressing stigma and stereotypes.</a:t>
            </a:r>
            <a:r>
              <a:rPr lang="en-US" dirty="0"/>
              <a:t> We want to make sure the language we’re using is: </a:t>
            </a:r>
          </a:p>
          <a:p>
            <a:pPr marL="628650" lvl="1" indent="-171450" algn="l" rtl="0">
              <a:spcBef>
                <a:spcPts val="0"/>
              </a:spcBef>
              <a:spcAft>
                <a:spcPts val="0"/>
              </a:spcAft>
              <a:buClr>
                <a:schemeClr val="dk1"/>
              </a:buClr>
              <a:buSzPts val="1200"/>
              <a:buChar char="•"/>
            </a:pPr>
            <a:r>
              <a:rPr lang="en-US" dirty="0"/>
              <a:t>strengths-based</a:t>
            </a:r>
          </a:p>
          <a:p>
            <a:pPr marL="628650" lvl="1" indent="-171450" algn="l" rtl="0">
              <a:spcBef>
                <a:spcPts val="0"/>
              </a:spcBef>
              <a:spcAft>
                <a:spcPts val="0"/>
              </a:spcAft>
              <a:buClr>
                <a:schemeClr val="dk1"/>
              </a:buClr>
              <a:buSzPts val="1200"/>
              <a:buChar char="•"/>
            </a:pPr>
            <a:r>
              <a:rPr lang="en-US" dirty="0"/>
              <a:t>person-first (unless their preference is otherwise specified)</a:t>
            </a:r>
          </a:p>
          <a:p>
            <a:pPr marL="628650" lvl="1" indent="-171450" algn="l" rtl="0">
              <a:spcBef>
                <a:spcPts val="0"/>
              </a:spcBef>
              <a:spcAft>
                <a:spcPts val="0"/>
              </a:spcAft>
              <a:buClr>
                <a:schemeClr val="dk1"/>
              </a:buClr>
              <a:buSzPts val="1200"/>
              <a:buChar char="•"/>
            </a:pPr>
            <a:r>
              <a:rPr lang="en-US" dirty="0"/>
              <a:t>evidence-based; and </a:t>
            </a:r>
          </a:p>
          <a:p>
            <a:pPr marL="628650" lvl="1" indent="-171450" algn="l" rtl="0">
              <a:spcBef>
                <a:spcPts val="0"/>
              </a:spcBef>
              <a:spcAft>
                <a:spcPts val="0"/>
              </a:spcAft>
              <a:buClr>
                <a:schemeClr val="dk1"/>
              </a:buClr>
              <a:buSzPts val="1200"/>
              <a:buChar char="•"/>
            </a:pPr>
            <a:r>
              <a:rPr lang="en-US" dirty="0"/>
              <a:t>dignity-promoting</a:t>
            </a:r>
          </a:p>
          <a:p>
            <a:pPr marL="457200" lvl="1" indent="0" algn="l" rtl="0">
              <a:spcBef>
                <a:spcPts val="0"/>
              </a:spcBef>
              <a:spcAft>
                <a:spcPts val="0"/>
              </a:spcAft>
              <a:buClr>
                <a:schemeClr val="dk1"/>
              </a:buClr>
              <a:buSzPts val="1200"/>
              <a:buNone/>
            </a:pPr>
            <a:endParaRPr lang="en-US" dirty="0"/>
          </a:p>
          <a:p>
            <a:pPr marL="171450" lvl="0" indent="-171450" algn="l" rtl="0">
              <a:spcBef>
                <a:spcPts val="0"/>
              </a:spcBef>
              <a:spcAft>
                <a:spcPts val="0"/>
              </a:spcAft>
              <a:buClr>
                <a:schemeClr val="dk1"/>
              </a:buClr>
              <a:buSzPts val="1200"/>
              <a:buChar char="•"/>
            </a:pPr>
            <a:r>
              <a:rPr lang="en-US" dirty="0"/>
              <a:t>For example:</a:t>
            </a:r>
          </a:p>
          <a:p>
            <a:pPr marL="628650" lvl="1" indent="-171450" algn="l" rtl="0">
              <a:spcBef>
                <a:spcPts val="0"/>
              </a:spcBef>
              <a:spcAft>
                <a:spcPts val="0"/>
              </a:spcAft>
              <a:buClr>
                <a:schemeClr val="dk1"/>
              </a:buClr>
              <a:buSzPts val="1200"/>
              <a:buChar char="•"/>
            </a:pPr>
            <a:r>
              <a:rPr lang="en-US" dirty="0"/>
              <a:t>Use </a:t>
            </a:r>
            <a:r>
              <a:rPr lang="en-US" i="1" dirty="0"/>
              <a:t>person or individual with FASD </a:t>
            </a:r>
            <a:r>
              <a:rPr lang="en-US" dirty="0"/>
              <a:t>instead of </a:t>
            </a:r>
            <a:r>
              <a:rPr lang="en-US" i="1" dirty="0"/>
              <a:t>suffering with, damaged by, living with FASD</a:t>
            </a:r>
          </a:p>
          <a:p>
            <a:pPr marL="628650" lvl="1" indent="-171450" algn="l" rtl="0">
              <a:spcBef>
                <a:spcPts val="0"/>
              </a:spcBef>
              <a:spcAft>
                <a:spcPts val="0"/>
              </a:spcAft>
              <a:buClr>
                <a:schemeClr val="dk1"/>
              </a:buClr>
              <a:buSzPts val="1200"/>
              <a:buChar char="•"/>
            </a:pPr>
            <a:r>
              <a:rPr lang="en-US" dirty="0"/>
              <a:t>Use </a:t>
            </a:r>
            <a:r>
              <a:rPr lang="en-US" i="1" dirty="0"/>
              <a:t>cognitive or neurodevelopmental disability </a:t>
            </a:r>
            <a:r>
              <a:rPr lang="en-US" dirty="0"/>
              <a:t>instead of </a:t>
            </a:r>
            <a:r>
              <a:rPr lang="en-US" i="1" dirty="0"/>
              <a:t>mentally disabled</a:t>
            </a:r>
          </a:p>
          <a:p>
            <a:pPr marL="628650" lvl="1" indent="-171450" algn="l" rtl="0">
              <a:spcBef>
                <a:spcPts val="0"/>
              </a:spcBef>
              <a:spcAft>
                <a:spcPts val="0"/>
              </a:spcAft>
              <a:buClr>
                <a:schemeClr val="dk1"/>
              </a:buClr>
              <a:buSzPts val="1200"/>
              <a:buChar char="•"/>
            </a:pPr>
            <a:r>
              <a:rPr lang="en-US" dirty="0"/>
              <a:t>Use </a:t>
            </a:r>
            <a:r>
              <a:rPr lang="en-US" i="1" dirty="0"/>
              <a:t>student with FASD </a:t>
            </a:r>
            <a:r>
              <a:rPr lang="en-US" dirty="0"/>
              <a:t>instead of </a:t>
            </a:r>
            <a:r>
              <a:rPr lang="en-US" i="1" dirty="0"/>
              <a:t>FASD students</a:t>
            </a:r>
          </a:p>
          <a:p>
            <a:pPr marL="628650" lvl="1" indent="-171450" algn="l" rtl="0">
              <a:spcBef>
                <a:spcPts val="0"/>
              </a:spcBef>
              <a:spcAft>
                <a:spcPts val="0"/>
              </a:spcAft>
              <a:buClr>
                <a:schemeClr val="dk1"/>
              </a:buClr>
              <a:buSzPts val="1200"/>
              <a:buChar char="•"/>
            </a:pPr>
            <a:r>
              <a:rPr lang="en-US" dirty="0"/>
              <a:t>Replace stigmatizing terms such as “alcoholic mother” with person-first terms such as “birth mother, or parent who use(d) substances during pregnancy.</a:t>
            </a:r>
          </a:p>
          <a:p>
            <a:pPr marL="628650" lvl="1" indent="-171450" algn="l" rtl="0">
              <a:spcBef>
                <a:spcPts val="0"/>
              </a:spcBef>
              <a:spcAft>
                <a:spcPts val="0"/>
              </a:spcAft>
              <a:buClr>
                <a:schemeClr val="dk1"/>
              </a:buClr>
              <a:buSzPts val="1200"/>
              <a:buChar char="•"/>
            </a:pPr>
            <a:r>
              <a:rPr lang="en-US" dirty="0"/>
              <a:t>Use </a:t>
            </a:r>
            <a:r>
              <a:rPr lang="en-US" i="1" dirty="0"/>
              <a:t>reported drinking alcohol or confirmed alcohol use </a:t>
            </a:r>
            <a:r>
              <a:rPr lang="en-US" dirty="0"/>
              <a:t>instead of </a:t>
            </a:r>
            <a:r>
              <a:rPr lang="en-US" i="1" dirty="0"/>
              <a:t>admitted to alcohol use or denied alcohol use</a:t>
            </a:r>
          </a:p>
          <a:p>
            <a:pPr marL="628650" lvl="1" indent="-171450" algn="l" rtl="0">
              <a:spcBef>
                <a:spcPts val="0"/>
              </a:spcBef>
              <a:spcAft>
                <a:spcPts val="0"/>
              </a:spcAft>
              <a:buClr>
                <a:schemeClr val="dk1"/>
              </a:buClr>
              <a:buSzPts val="1200"/>
              <a:buChar char="•"/>
            </a:pPr>
            <a:endParaRPr lang="en-US" i="1" dirty="0"/>
          </a:p>
          <a:p>
            <a:pPr marL="171450" lvl="0" indent="-171450" algn="l" rtl="0">
              <a:spcBef>
                <a:spcPts val="0"/>
              </a:spcBef>
              <a:spcAft>
                <a:spcPts val="0"/>
              </a:spcAft>
              <a:buClr>
                <a:schemeClr val="dk1"/>
              </a:buClr>
              <a:buSzPts val="1200"/>
              <a:buChar char="•"/>
            </a:pPr>
            <a:r>
              <a:rPr lang="en-US" b="1" dirty="0"/>
              <a:t>Creating FASD-informed schools also means shifting our language around how we talk and think about FASD.</a:t>
            </a:r>
          </a:p>
          <a:p>
            <a:pPr marL="0" lvl="0" indent="0" algn="l" rtl="0">
              <a:spcBef>
                <a:spcPts val="0"/>
              </a:spcBef>
              <a:spcAft>
                <a:spcPts val="0"/>
              </a:spcAft>
              <a:buClr>
                <a:schemeClr val="dk1"/>
              </a:buClr>
              <a:buSzPts val="1400"/>
              <a:buFont typeface="Arial"/>
              <a:buNone/>
            </a:pPr>
            <a:r>
              <a:rPr lang="en-US" dirty="0"/>
              <a:t> </a:t>
            </a:r>
            <a:endParaRPr lang="en-US" i="1" dirty="0"/>
          </a:p>
          <a:p>
            <a:pPr marL="171450" lvl="0" indent="-171450" algn="l" rtl="0">
              <a:spcBef>
                <a:spcPts val="0"/>
              </a:spcBef>
              <a:spcAft>
                <a:spcPts val="0"/>
              </a:spcAft>
              <a:buClr>
                <a:schemeClr val="dk1"/>
              </a:buClr>
              <a:buSzPts val="1400"/>
              <a:buFont typeface="Arial" panose="020B0604020202020204" pitchFamily="34" charset="0"/>
              <a:buChar char="•"/>
            </a:pPr>
            <a:r>
              <a:rPr lang="en-US" dirty="0"/>
              <a:t>Additional information can be found within the Common Messages Guide: </a:t>
            </a:r>
            <a:r>
              <a:rPr lang="en-US" u="sng" dirty="0">
                <a:solidFill>
                  <a:schemeClr val="hlink"/>
                </a:solidFill>
                <a:hlinkClick r:id="rId3"/>
              </a:rPr>
              <a:t>https://canfasd.ca/wp-content/uploads/publications/Common-Messages.pdf</a:t>
            </a:r>
            <a:r>
              <a:rPr lang="en-US" dirty="0"/>
              <a:t> </a:t>
            </a:r>
          </a:p>
          <a:p>
            <a:pPr marL="0" lvl="0" indent="0" algn="l" rtl="0">
              <a:spcBef>
                <a:spcPts val="0"/>
              </a:spcBef>
              <a:spcAft>
                <a:spcPts val="0"/>
              </a:spcAft>
              <a:buClr>
                <a:schemeClr val="dk1"/>
              </a:buClr>
              <a:buSzPts val="1400"/>
              <a:buFont typeface="Arial"/>
              <a:buNone/>
            </a:pPr>
            <a:endParaRPr dirty="0"/>
          </a:p>
        </p:txBody>
      </p:sp>
      <p:sp>
        <p:nvSpPr>
          <p:cNvPr id="397" name="Google Shape;397;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r>
              <a:rPr lang="en-CA" dirty="0"/>
              <a:t>FASD often goes undiagnosed or misdiagnosed. Signs and symptoms are hard to recognize in babies and young children, so individuals with FASD often aren’t diagnosed until they are in school or teenagers. Many receive diagnosis in adulthood. </a:t>
            </a:r>
          </a:p>
          <a:p>
            <a:pPr marL="0" lvl="0" indent="0"/>
            <a:endParaRPr lang="en-CA" dirty="0"/>
          </a:p>
          <a:p>
            <a:pPr marL="0" lvl="0" indent="0"/>
            <a:r>
              <a:rPr lang="en-CA" dirty="0"/>
              <a:t>ALARMS is a tool that may help you identify a student with FASD in your classroom. ALARMS stands for Adaptation, Language, Attention, Reasoning, Memory, Sensory Processing Disorders: </a:t>
            </a:r>
          </a:p>
          <a:p>
            <a:pPr marL="228600" lvl="0">
              <a:buClr>
                <a:schemeClr val="dk1"/>
              </a:buClr>
              <a:buSzPts val="1200"/>
              <a:buFont typeface="Calibri"/>
              <a:buAutoNum type="arabicPeriod"/>
            </a:pPr>
            <a:r>
              <a:rPr lang="en-CA" b="1" dirty="0"/>
              <a:t>Adaptation </a:t>
            </a:r>
            <a:r>
              <a:rPr lang="en-CA" dirty="0"/>
              <a:t>– students struggle getting started or stopping activities. At school this may look like trouble managing all the transitions happening throughout the day (i.e. moving from Math to art). Unsupervised time can also be really challenging for students with FASD because there is less structure and fewer rules to depend on. </a:t>
            </a:r>
          </a:p>
          <a:p>
            <a:pPr marL="228600" lvl="0">
              <a:buClr>
                <a:schemeClr val="dk1"/>
              </a:buClr>
              <a:buSzPts val="1200"/>
              <a:buFont typeface="Calibri"/>
              <a:buAutoNum type="arabicPeriod"/>
            </a:pPr>
            <a:r>
              <a:rPr lang="en-CA" b="1" dirty="0"/>
              <a:t>Language – </a:t>
            </a:r>
            <a:r>
              <a:rPr lang="en-CA" dirty="0"/>
              <a:t>students with FASD are often gifted with expressive language but are challenged in the receptive language domain. This may make the child seem older than they are, but at the same point the child may have trouble understanding instructions or completing a task.</a:t>
            </a:r>
          </a:p>
          <a:p>
            <a:pPr marL="228600" lvl="0">
              <a:buClr>
                <a:schemeClr val="dk1"/>
              </a:buClr>
              <a:buSzPts val="1200"/>
              <a:buFont typeface="Calibri"/>
              <a:buAutoNum type="arabicPeriod"/>
            </a:pPr>
            <a:r>
              <a:rPr lang="en-CA" b="1" dirty="0"/>
              <a:t>Attention –</a:t>
            </a:r>
            <a:r>
              <a:rPr lang="en-CA" dirty="0"/>
              <a:t> People with FASD often have a comorbid ADHD/ADD diagnosis. Paying attention to one task can be challenging. </a:t>
            </a:r>
          </a:p>
          <a:p>
            <a:pPr marL="228600" lvl="0">
              <a:buClr>
                <a:schemeClr val="dk1"/>
              </a:buClr>
              <a:buSzPts val="1200"/>
              <a:buFont typeface="Calibri"/>
              <a:buAutoNum type="arabicPeriod"/>
            </a:pPr>
            <a:r>
              <a:rPr lang="en-CA" b="1" dirty="0"/>
              <a:t>Reasoning –</a:t>
            </a:r>
            <a:r>
              <a:rPr lang="en-CA" dirty="0"/>
              <a:t> Abstract concepts are challenging for people with FASD to understand. They often have trouble with math, science, and reading comprehension, and struggle to understand concepts like time and money. </a:t>
            </a:r>
          </a:p>
          <a:p>
            <a:pPr marL="228600" lvl="0">
              <a:buClr>
                <a:schemeClr val="dk1"/>
              </a:buClr>
              <a:buSzPts val="1200"/>
              <a:buFont typeface="Calibri"/>
              <a:buAutoNum type="arabicPeriod"/>
            </a:pPr>
            <a:r>
              <a:rPr lang="en-CA" b="1" dirty="0"/>
              <a:t>Memory – </a:t>
            </a:r>
            <a:r>
              <a:rPr lang="en-CA" dirty="0"/>
              <a:t>People with FASD often have memory challenges and will experience gaps or holes in memory. They will often make the same mistakes again, or come back to school on Monday and can’t remember what they learned on Friday</a:t>
            </a:r>
          </a:p>
          <a:p>
            <a:pPr marL="228600" lvl="0">
              <a:buClr>
                <a:schemeClr val="dk1"/>
              </a:buClr>
              <a:buSzPts val="1200"/>
              <a:buFont typeface="Calibri"/>
              <a:buAutoNum type="arabicPeriod"/>
            </a:pPr>
            <a:r>
              <a:rPr lang="en-CA" b="1" dirty="0"/>
              <a:t>Sensory Processing Disorders </a:t>
            </a:r>
            <a:r>
              <a:rPr lang="en-CA" dirty="0"/>
              <a:t>– people with FASD often struggle managing sensory input, organization, and output. They may be over or under stimulated in their environments. For some, they may experience sensory overloads, others may stay “tuned-out”</a:t>
            </a:r>
          </a:p>
          <a:p>
            <a:pPr marL="228600" lvl="0" indent="-152400">
              <a:buClr>
                <a:schemeClr val="dk1"/>
              </a:buClr>
              <a:buSzPts val="1200"/>
            </a:pPr>
            <a:endParaRPr lang="en-CA" b="1" dirty="0"/>
          </a:p>
          <a:p>
            <a:pPr marL="0" lvl="0" indent="0">
              <a:buClr>
                <a:schemeClr val="dk1"/>
              </a:buClr>
              <a:buSzPts val="1200"/>
            </a:pPr>
            <a:r>
              <a:rPr lang="en-CA" b="1" dirty="0"/>
              <a:t>Remember: With this information, your role can be to identify students with possible PAE and follow school process to move towards diagnosis.</a:t>
            </a:r>
          </a:p>
          <a:p>
            <a:pPr marL="0" lvl="0" indent="0">
              <a:buClr>
                <a:schemeClr val="dk1"/>
              </a:buClr>
              <a:buSzPts val="1200"/>
            </a:pPr>
            <a:endParaRPr lang="en-CA" b="1" dirty="0"/>
          </a:p>
          <a:p>
            <a:pPr marL="0" lvl="0" indent="0">
              <a:buClr>
                <a:schemeClr val="dk1"/>
              </a:buClr>
              <a:buSzPts val="1200"/>
            </a:pPr>
            <a:r>
              <a:rPr lang="en-CA" dirty="0"/>
              <a:t>Pei, J., &amp; Rinaldi, C. (2014). </a:t>
            </a:r>
            <a:r>
              <a:rPr lang="en-CA" i="1" dirty="0"/>
              <a:t>Understanding students with FASD: A guide to school-based intervention.</a:t>
            </a:r>
            <a:r>
              <a:rPr lang="en-CA" dirty="0"/>
              <a:t> Edmonton Regional Learning Consortium</a:t>
            </a:r>
          </a:p>
        </p:txBody>
      </p:sp>
      <p:sp>
        <p:nvSpPr>
          <p:cNvPr id="4" name="Slide Number Placeholder 3"/>
          <p:cNvSpPr>
            <a:spLocks noGrp="1"/>
          </p:cNvSpPr>
          <p:nvPr>
            <p:ph type="sldNum" sz="quarter" idx="5"/>
          </p:nvPr>
        </p:nvSpPr>
        <p:spPr/>
        <p:txBody>
          <a:bodyPr/>
          <a:lstStyle/>
          <a:p>
            <a:fld id="{0777B830-A468-334D-B5A9-BF723E3BFF67}" type="slidenum">
              <a:rPr lang="en-CA" smtClean="0"/>
              <a:t>17</a:t>
            </a:fld>
            <a:endParaRPr lang="en-CA"/>
          </a:p>
        </p:txBody>
      </p:sp>
    </p:spTree>
    <p:extLst>
      <p:ext uri="{BB962C8B-B14F-4D97-AF65-F5344CB8AC3E}">
        <p14:creationId xmlns:p14="http://schemas.microsoft.com/office/powerpoint/2010/main" val="26543287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0" name="Google Shape;45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sz="1200" b="1" dirty="0">
                <a:solidFill>
                  <a:schemeClr val="dk1"/>
                </a:solidFill>
                <a:latin typeface="Calibri"/>
                <a:ea typeface="Calibri"/>
                <a:cs typeface="Calibri"/>
                <a:sym typeface="Calibri"/>
              </a:rPr>
              <a:t>There are several protective factors that can result in positive outcomes and enable potential success for individuals with FASD. </a:t>
            </a:r>
            <a:r>
              <a:rPr lang="en-US" sz="1200" dirty="0">
                <a:solidFill>
                  <a:schemeClr val="dk1"/>
                </a:solidFill>
                <a:latin typeface="Calibri"/>
                <a:ea typeface="Calibri"/>
                <a:cs typeface="Calibri"/>
                <a:sym typeface="Calibri"/>
              </a:rPr>
              <a:t>These include: </a:t>
            </a:r>
          </a:p>
          <a:p>
            <a:pPr marL="628650" lvl="1"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Nurturing and stable home and a consistent home environ</a:t>
            </a:r>
            <a:r>
              <a:rPr lang="en-US" dirty="0"/>
              <a:t>ment:</a:t>
            </a:r>
            <a:r>
              <a:rPr lang="en-US" sz="1200" dirty="0">
                <a:solidFill>
                  <a:schemeClr val="dk1"/>
                </a:solidFill>
                <a:latin typeface="Calibri"/>
                <a:ea typeface="Calibri"/>
                <a:cs typeface="Calibri"/>
                <a:sym typeface="Calibri"/>
              </a:rPr>
              <a:t> </a:t>
            </a:r>
          </a:p>
          <a:p>
            <a:pPr marL="1085850" lvl="2" indent="-171450" algn="l" rtl="0">
              <a:spcBef>
                <a:spcPts val="0"/>
              </a:spcBef>
              <a:spcAft>
                <a:spcPts val="0"/>
              </a:spcAft>
              <a:buFont typeface="Arial" panose="020B0604020202020204" pitchFamily="34" charset="0"/>
              <a:buChar char="•"/>
            </a:pPr>
            <a:r>
              <a:rPr lang="en-US" dirty="0"/>
              <a:t>I</a:t>
            </a:r>
            <a:r>
              <a:rPr lang="en-US" sz="1200" dirty="0">
                <a:solidFill>
                  <a:schemeClr val="dk1"/>
                </a:solidFill>
                <a:latin typeface="Calibri"/>
                <a:ea typeface="Calibri"/>
                <a:cs typeface="Calibri"/>
                <a:sym typeface="Calibri"/>
              </a:rPr>
              <a:t>n fact, living in a stable and nurturing home has been suggested to be one of the most important protective factors against negative outcomes for individuals with FASD Consistent home environment </a:t>
            </a:r>
          </a:p>
          <a:p>
            <a:pPr marL="628650" lvl="1"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Basic needs met </a:t>
            </a:r>
          </a:p>
          <a:p>
            <a:pPr marL="628650" lvl="1"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No experience with violence or trauma</a:t>
            </a:r>
          </a:p>
          <a:p>
            <a:pPr marL="628650" lvl="1" indent="-171450" algn="l" rtl="0">
              <a:spcBef>
                <a:spcPts val="0"/>
              </a:spcBef>
              <a:spcAft>
                <a:spcPts val="0"/>
              </a:spcAft>
              <a:buFont typeface="Arial" panose="020B0604020202020204" pitchFamily="34" charset="0"/>
              <a:buChar char="•"/>
            </a:pPr>
            <a:r>
              <a:rPr lang="en-US" dirty="0"/>
              <a:t>A home environment free from violence is a key protective factor. </a:t>
            </a:r>
          </a:p>
          <a:p>
            <a:pPr marL="1085850" lvl="2" indent="-171450" algn="l" rtl="0">
              <a:spcBef>
                <a:spcPts val="0"/>
              </a:spcBef>
              <a:spcAft>
                <a:spcPts val="0"/>
              </a:spcAft>
              <a:buFont typeface="Arial" panose="020B0604020202020204" pitchFamily="34" charset="0"/>
              <a:buChar char="•"/>
            </a:pPr>
            <a:r>
              <a:rPr lang="en-US" dirty="0"/>
              <a:t>Implementing trauma-informed approaches in schools and communities helps create a more supportive environment.</a:t>
            </a:r>
            <a:r>
              <a:rPr lang="en-US" sz="1200" dirty="0">
                <a:solidFill>
                  <a:schemeClr val="dk1"/>
                </a:solidFill>
                <a:latin typeface="Calibri"/>
                <a:ea typeface="Calibri"/>
                <a:cs typeface="Calibri"/>
                <a:sym typeface="Calibri"/>
              </a:rPr>
              <a:t> Received developmental disability services </a:t>
            </a:r>
          </a:p>
          <a:p>
            <a:pPr marL="628650" lvl="1"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Diagnosed or flagged before the age of 6 years </a:t>
            </a:r>
          </a:p>
          <a:p>
            <a:pPr marL="628650" lvl="1" indent="-171450" algn="l" rtl="0">
              <a:spcBef>
                <a:spcPts val="0"/>
              </a:spcBef>
              <a:spcAft>
                <a:spcPts val="0"/>
              </a:spcAft>
              <a:buFont typeface="Arial" panose="020B0604020202020204" pitchFamily="34" charset="0"/>
              <a:buChar char="•"/>
            </a:pPr>
            <a:r>
              <a:rPr lang="en-US" dirty="0"/>
              <a:t>Receiving a diagnosis early is a critical component for success.</a:t>
            </a:r>
          </a:p>
          <a:p>
            <a:pPr marL="628650" lvl="1"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Early and effective support where needed</a:t>
            </a:r>
            <a:endParaRPr lang="en-US" dirty="0"/>
          </a:p>
          <a:p>
            <a:pPr marL="0" lvl="0" indent="0" algn="l" rtl="0">
              <a:lnSpc>
                <a:spcPct val="90000"/>
              </a:lnSpc>
              <a:spcBef>
                <a:spcPts val="1000"/>
              </a:spcBef>
              <a:spcAft>
                <a:spcPts val="0"/>
              </a:spcAft>
              <a:buNone/>
            </a:pPr>
            <a:endParaRPr lang="en-US" dirty="0"/>
          </a:p>
          <a:p>
            <a:pPr marL="0" lvl="0" indent="0" algn="l" rtl="0">
              <a:lnSpc>
                <a:spcPct val="90000"/>
              </a:lnSpc>
              <a:spcBef>
                <a:spcPts val="1000"/>
              </a:spcBef>
              <a:spcAft>
                <a:spcPts val="0"/>
              </a:spcAft>
              <a:buNone/>
            </a:pPr>
            <a:endParaRPr lang="en-US" dirty="0"/>
          </a:p>
          <a:p>
            <a:pPr marL="0" marR="0" lvl="0" indent="0" algn="l" rtl="0">
              <a:lnSpc>
                <a:spcPct val="90000"/>
              </a:lnSpc>
              <a:spcBef>
                <a:spcPts val="1000"/>
              </a:spcBef>
              <a:spcAft>
                <a:spcPts val="0"/>
              </a:spcAft>
              <a:buClr>
                <a:schemeClr val="dk1"/>
              </a:buClr>
              <a:buSzPts val="1200"/>
              <a:buFont typeface="Calibri"/>
              <a:buNone/>
            </a:pPr>
            <a:r>
              <a:rPr lang="en-US" dirty="0"/>
              <a:t>Original Ref: AFKA Understanding FASD half day PPT (from original)</a:t>
            </a:r>
          </a:p>
          <a:p>
            <a:pPr marL="0" marR="0" lvl="0" indent="0" algn="l" defTabSz="914400" rtl="0" eaLnBrk="1" fontAlgn="auto" latinLnBrk="0" hangingPunct="1">
              <a:lnSpc>
                <a:spcPct val="90000"/>
              </a:lnSpc>
              <a:spcBef>
                <a:spcPts val="1000"/>
              </a:spcBef>
              <a:spcAft>
                <a:spcPts val="0"/>
              </a:spcAft>
              <a:buClr>
                <a:schemeClr val="dk1"/>
              </a:buClr>
              <a:buSzPts val="1200"/>
              <a:buFont typeface="Calibri"/>
              <a:buNone/>
              <a:tabLst/>
              <a:defRPr/>
            </a:pPr>
            <a:r>
              <a:rPr lang="en-US" dirty="0"/>
              <a:t>New References: </a:t>
            </a:r>
            <a:r>
              <a:rPr lang="en-US" sz="1200" dirty="0">
                <a:solidFill>
                  <a:schemeClr val="dk1"/>
                </a:solidFill>
                <a:latin typeface="Calibri"/>
                <a:ea typeface="Calibri"/>
                <a:cs typeface="Calibri"/>
                <a:sym typeface="Calibri"/>
              </a:rPr>
              <a:t>(Flannigan et al., 2020; </a:t>
            </a:r>
            <a:r>
              <a:rPr lang="en-US" dirty="0" err="1"/>
              <a:t>Streissguth</a:t>
            </a:r>
            <a:r>
              <a:rPr lang="en-US" dirty="0"/>
              <a:t> et al., 2004).</a:t>
            </a:r>
            <a:r>
              <a:rPr lang="en-US" sz="1200" dirty="0">
                <a:solidFill>
                  <a:schemeClr val="dk1"/>
                </a:solidFill>
                <a:latin typeface="Calibri"/>
                <a:ea typeface="Calibri"/>
                <a:cs typeface="Calibri"/>
                <a:sym typeface="Calibri"/>
              </a:rPr>
              <a:t> </a:t>
            </a:r>
            <a:endParaRPr lang="en-US" dirty="0"/>
          </a:p>
        </p:txBody>
      </p:sp>
      <p:sp>
        <p:nvSpPr>
          <p:cNvPr id="451" name="Google Shape;451;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1" name="Google Shape;47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2" name="Google Shape;47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i="1">
                <a:solidFill>
                  <a:schemeClr val="dk1"/>
                </a:solidFill>
                <a:latin typeface="Calibri"/>
                <a:ea typeface="Calibri"/>
                <a:cs typeface="Calibri"/>
                <a:sym typeface="Calibri"/>
              </a:rPr>
              <a:t>Please find and include the appropriate land acknowledgement for the land you will be giving your presentation from (which may change between presentations depending on your location).</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CA" sz="1200" i="1">
                <a:solidFill>
                  <a:schemeClr val="dk1"/>
                </a:solidFill>
                <a:latin typeface="Calibri"/>
                <a:ea typeface="Calibri"/>
                <a:cs typeface="Calibri"/>
                <a:sym typeface="Calibri"/>
              </a:rPr>
              <a:t>If you are unsure, </a:t>
            </a:r>
            <a:r>
              <a:rPr lang="en-CA" sz="1200" i="1"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https://native-land.ca/</a:t>
            </a:r>
            <a:r>
              <a:rPr lang="en-CA" sz="1200" i="1">
                <a:solidFill>
                  <a:schemeClr val="dk1"/>
                </a:solidFill>
                <a:latin typeface="Calibri"/>
                <a:ea typeface="Calibri"/>
                <a:cs typeface="Calibri"/>
                <a:sym typeface="Calibri"/>
              </a:rPr>
              <a:t> is a resource that can tell you what territory you are on.</a:t>
            </a:r>
            <a:endParaRPr/>
          </a:p>
        </p:txBody>
      </p:sp>
      <p:sp>
        <p:nvSpPr>
          <p:cNvPr id="127" name="Google Shape;12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1" name="Google Shape;491;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sz="1200" dirty="0">
                <a:solidFill>
                  <a:schemeClr val="dk1"/>
                </a:solidFill>
                <a:latin typeface="Calibri"/>
                <a:ea typeface="Calibri"/>
                <a:cs typeface="Calibri"/>
                <a:sym typeface="Calibri"/>
              </a:rPr>
              <a:t>Education is a shared responsibility and requires collaboration, engagement and empowerment of all partners in the education system to ensure that all students achieve their potential. Students are entitled to welcoming, caring, respectful and safe learning environments that respect diversity and nurture a sense of belonging and a positive sense of self. </a:t>
            </a:r>
            <a:r>
              <a:rPr lang="en-US" sz="1200" b="1" dirty="0">
                <a:solidFill>
                  <a:schemeClr val="dk1"/>
                </a:solidFill>
                <a:latin typeface="Calibri"/>
                <a:ea typeface="Calibri"/>
                <a:cs typeface="Calibri"/>
                <a:sym typeface="Calibri"/>
              </a:rPr>
              <a:t>An inclusive education system provides each student with the relevant learning opportunities and supports necessary to achieve success. </a:t>
            </a:r>
          </a:p>
          <a:p>
            <a:pPr marL="0" marR="0" lvl="0" indent="0" algn="l" rtl="0">
              <a:lnSpc>
                <a:spcPct val="100000"/>
              </a:lnSpc>
              <a:spcBef>
                <a:spcPts val="0"/>
              </a:spcBef>
              <a:spcAft>
                <a:spcPts val="0"/>
              </a:spcAft>
              <a:buClr>
                <a:schemeClr val="dk1"/>
              </a:buClr>
              <a:buSzPts val="1200"/>
              <a:buFont typeface="Calibri"/>
              <a:buNone/>
            </a:pPr>
            <a:endParaRPr lang="en-US" b="1" dirty="0"/>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b="1" dirty="0"/>
              <a:t>The Education Act does not specifically mention FASD, but it establishes the framework for the K-12 system in Alberta, which includes provisions for students with disabilities and the roles and responsibilities of schools, parents, and the Ministry. </a:t>
            </a:r>
          </a:p>
          <a:p>
            <a:pPr marL="0" marR="0" lvl="0" indent="0" algn="l" rtl="0">
              <a:lnSpc>
                <a:spcPct val="100000"/>
              </a:lnSpc>
              <a:spcBef>
                <a:spcPts val="0"/>
              </a:spcBef>
              <a:spcAft>
                <a:spcPts val="0"/>
              </a:spcAft>
              <a:buClr>
                <a:schemeClr val="dk1"/>
              </a:buClr>
              <a:buSzPts val="1200"/>
              <a:buFont typeface="Calibri"/>
              <a:buNone/>
            </a:pPr>
            <a:endParaRPr lang="en-US" sz="1200" b="1"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b="1" dirty="0">
                <a:solidFill>
                  <a:schemeClr val="dk1"/>
                </a:solidFill>
                <a:latin typeface="Calibri"/>
                <a:ea typeface="Calibri"/>
                <a:cs typeface="Calibri"/>
                <a:sym typeface="Calibri"/>
              </a:rPr>
              <a:t>Reference: </a:t>
            </a:r>
          </a:p>
          <a:p>
            <a:pPr marL="0" marR="0" lvl="0" indent="0" algn="l" rtl="0">
              <a:lnSpc>
                <a:spcPct val="100000"/>
              </a:lnSpc>
              <a:spcBef>
                <a:spcPts val="0"/>
              </a:spcBef>
              <a:spcAft>
                <a:spcPts val="0"/>
              </a:spcAft>
              <a:buClr>
                <a:schemeClr val="dk1"/>
              </a:buClr>
              <a:buSzPts val="1200"/>
              <a:buFont typeface="Calibri"/>
              <a:buNone/>
            </a:pPr>
            <a:r>
              <a:rPr lang="en-US" sz="1200" b="0" i="0" u="none" strike="noStrike" cap="none" dirty="0">
                <a:solidFill>
                  <a:schemeClr val="dk1"/>
                </a:solidFill>
                <a:effectLst/>
                <a:latin typeface="Calibri"/>
                <a:ea typeface="Calibri"/>
                <a:cs typeface="Calibri"/>
                <a:sym typeface="Calibri"/>
              </a:rPr>
              <a:t>Government of Alberta. (2023). </a:t>
            </a:r>
            <a:r>
              <a:rPr lang="en-US" sz="1200" b="0" i="1" u="none" strike="noStrike" cap="none" dirty="0">
                <a:solidFill>
                  <a:schemeClr val="dk1"/>
                </a:solidFill>
                <a:effectLst/>
                <a:latin typeface="Calibri"/>
                <a:ea typeface="Calibri"/>
                <a:cs typeface="Calibri"/>
                <a:sym typeface="Calibri"/>
              </a:rPr>
              <a:t>Supporting students with special education needs: A guide for school authorities and stakeholders</a:t>
            </a:r>
            <a:r>
              <a:rPr lang="en-US" sz="1200" b="0" i="0" u="none" strike="noStrike" cap="none" dirty="0">
                <a:solidFill>
                  <a:schemeClr val="dk1"/>
                </a:solidFill>
                <a:effectLst/>
                <a:latin typeface="Calibri"/>
                <a:ea typeface="Calibri"/>
                <a:cs typeface="Calibri"/>
                <a:sym typeface="Calibri"/>
              </a:rPr>
              <a:t> (Publication No. E00P3) </a:t>
            </a:r>
            <a:r>
              <a:rPr lang="en-US" sz="1200" b="1" i="0" u="sng" strike="noStrike" cap="none" dirty="0">
                <a:solidFill>
                  <a:schemeClr val="dk1"/>
                </a:solidFill>
                <a:effectLst/>
                <a:latin typeface="Calibri"/>
                <a:ea typeface="Calibri"/>
                <a:cs typeface="Calibri"/>
                <a:sym typeface="Calibri"/>
                <a:hlinkClick r:id="rId3"/>
              </a:rPr>
              <a:t>https://open.alberta.ca/publications/e00p3</a:t>
            </a:r>
            <a:r>
              <a:rPr lang="en-US" sz="1200" b="1" i="0" u="none" strike="noStrike" cap="none" dirty="0">
                <a:solidFill>
                  <a:schemeClr val="dk1"/>
                </a:solidFill>
                <a:effectLst/>
                <a:latin typeface="Calibri"/>
                <a:ea typeface="Calibri"/>
                <a:cs typeface="Calibri"/>
                <a:sym typeface="Calibri"/>
              </a:rPr>
              <a:t> </a:t>
            </a:r>
            <a:endParaRPr lang="en-US" sz="1200" b="0" i="0" u="none" strike="noStrike" cap="none" dirty="0">
              <a:solidFill>
                <a:schemeClr val="dk1"/>
              </a:solidFill>
              <a:effectLst/>
              <a:latin typeface="Calibri"/>
              <a:ea typeface="Calibri"/>
              <a:cs typeface="Calibri"/>
              <a:sym typeface="Calibri"/>
            </a:endParaRPr>
          </a:p>
        </p:txBody>
      </p:sp>
      <p:sp>
        <p:nvSpPr>
          <p:cNvPr id="492" name="Google Shape;492;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3" name="Google Shape;50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1" dirty="0">
                <a:solidFill>
                  <a:schemeClr val="dk1"/>
                </a:solidFill>
                <a:latin typeface="Calibri"/>
                <a:ea typeface="Calibri"/>
                <a:cs typeface="Calibri"/>
                <a:sym typeface="Calibri"/>
              </a:rPr>
              <a:t>There are six key principles guiding Alberta’s vision for an inclusive education system. </a:t>
            </a:r>
            <a:r>
              <a:rPr lang="en-US" sz="1200" dirty="0">
                <a:solidFill>
                  <a:schemeClr val="dk1"/>
                </a:solidFill>
                <a:latin typeface="Calibri"/>
                <a:ea typeface="Calibri"/>
                <a:cs typeface="Calibri"/>
                <a:sym typeface="Calibri"/>
              </a:rPr>
              <a:t>These principles need to be built into policy, practices, and actions at every level. </a:t>
            </a:r>
            <a:endParaRPr lang="en-US" dirty="0"/>
          </a:p>
          <a:p>
            <a:pPr marL="228600" lvl="0" indent="-228600" algn="l" rtl="0">
              <a:spcBef>
                <a:spcPts val="0"/>
              </a:spcBef>
              <a:spcAft>
                <a:spcPts val="0"/>
              </a:spcAft>
              <a:buClr>
                <a:schemeClr val="dk1"/>
              </a:buClr>
              <a:buSzPts val="1200"/>
              <a:buFont typeface="Calibri"/>
              <a:buAutoNum type="arabicPeriod"/>
            </a:pPr>
            <a:r>
              <a:rPr lang="en-US" sz="1200" b="1" dirty="0">
                <a:solidFill>
                  <a:schemeClr val="dk1"/>
                </a:solidFill>
                <a:latin typeface="Calibri"/>
                <a:ea typeface="Calibri"/>
                <a:cs typeface="Calibri"/>
                <a:sym typeface="Calibri"/>
              </a:rPr>
              <a:t>Anticipate, value and support diversity and learner differences: </a:t>
            </a:r>
            <a:r>
              <a:rPr lang="en-US" sz="1200" dirty="0">
                <a:solidFill>
                  <a:schemeClr val="dk1"/>
                </a:solidFill>
                <a:latin typeface="Calibri"/>
                <a:ea typeface="Calibri"/>
                <a:cs typeface="Calibri"/>
                <a:sym typeface="Calibri"/>
              </a:rPr>
              <a:t>Welcoming, caring, respectful and safe learning environments create a sense of belonging for all learners and their families.</a:t>
            </a:r>
            <a:endParaRPr lang="en-US" dirty="0"/>
          </a:p>
          <a:p>
            <a:pPr marL="228600" lvl="0" indent="-228600" algn="l" rtl="0">
              <a:spcBef>
                <a:spcPts val="0"/>
              </a:spcBef>
              <a:spcAft>
                <a:spcPts val="0"/>
              </a:spcAft>
              <a:buClr>
                <a:schemeClr val="dk1"/>
              </a:buClr>
              <a:buSzPts val="1200"/>
              <a:buFont typeface="Calibri"/>
              <a:buAutoNum type="arabicPeriod"/>
            </a:pPr>
            <a:r>
              <a:rPr lang="en-US" sz="1200" b="1" dirty="0">
                <a:solidFill>
                  <a:schemeClr val="dk1"/>
                </a:solidFill>
                <a:latin typeface="Calibri"/>
                <a:ea typeface="Calibri"/>
                <a:cs typeface="Calibri"/>
                <a:sym typeface="Calibri"/>
              </a:rPr>
              <a:t>High expectations for all learners: </a:t>
            </a:r>
            <a:r>
              <a:rPr lang="en-US" sz="1200" dirty="0">
                <a:solidFill>
                  <a:schemeClr val="dk1"/>
                </a:solidFill>
                <a:latin typeface="Calibri"/>
                <a:ea typeface="Calibri"/>
                <a:cs typeface="Calibri"/>
                <a:sym typeface="Calibri"/>
              </a:rPr>
              <a:t>Creating a culture of high expectations begins with an accessible curriculum and meaningful and relevant learning experiences. Educators and families act on the idea that, with the right instructional supports, every learner can be successful. However, it is important to remember that these expectations should be based on the learner’s challenges, strengths, needs, and goals.</a:t>
            </a:r>
            <a:endParaRPr lang="en-US" dirty="0"/>
          </a:p>
          <a:p>
            <a:pPr marL="228600" lvl="0" indent="-228600" algn="l" rtl="0">
              <a:spcBef>
                <a:spcPts val="0"/>
              </a:spcBef>
              <a:spcAft>
                <a:spcPts val="0"/>
              </a:spcAft>
              <a:buClr>
                <a:schemeClr val="dk1"/>
              </a:buClr>
              <a:buSzPts val="1200"/>
              <a:buFont typeface="Calibri"/>
              <a:buAutoNum type="arabicPeriod"/>
            </a:pPr>
            <a:r>
              <a:rPr lang="en-US" sz="1200" b="1" dirty="0">
                <a:solidFill>
                  <a:schemeClr val="dk1"/>
                </a:solidFill>
                <a:latin typeface="Calibri"/>
                <a:ea typeface="Calibri"/>
                <a:cs typeface="Calibri"/>
                <a:sym typeface="Calibri"/>
              </a:rPr>
              <a:t>Understand learners’ strengths and needs: </a:t>
            </a:r>
            <a:r>
              <a:rPr lang="en-US" sz="1200" dirty="0">
                <a:solidFill>
                  <a:schemeClr val="dk1"/>
                </a:solidFill>
                <a:latin typeface="Calibri"/>
                <a:ea typeface="Calibri"/>
                <a:cs typeface="Calibri"/>
                <a:sym typeface="Calibri"/>
              </a:rPr>
              <a:t>Meaningful data is gathered and shared at all levels of the system—by teachers, families, schools, school authorities and the Ministry—to understand and respond to the strengths and needs of individual learners.</a:t>
            </a:r>
            <a:endParaRPr lang="en-US" dirty="0"/>
          </a:p>
          <a:p>
            <a:pPr marL="228600" lvl="0" indent="-228600" algn="l" rtl="0">
              <a:spcBef>
                <a:spcPts val="0"/>
              </a:spcBef>
              <a:spcAft>
                <a:spcPts val="0"/>
              </a:spcAft>
              <a:buClr>
                <a:schemeClr val="dk1"/>
              </a:buClr>
              <a:buSzPts val="1200"/>
              <a:buFont typeface="Calibri"/>
              <a:buAutoNum type="arabicPeriod"/>
            </a:pPr>
            <a:r>
              <a:rPr lang="en-US" sz="1200" b="1" dirty="0">
                <a:solidFill>
                  <a:schemeClr val="dk1"/>
                </a:solidFill>
                <a:latin typeface="Calibri"/>
                <a:ea typeface="Calibri"/>
                <a:cs typeface="Calibri"/>
                <a:sym typeface="Calibri"/>
              </a:rPr>
              <a:t>Remove barriers within learning environments: </a:t>
            </a:r>
            <a:r>
              <a:rPr lang="en-US" sz="1200" dirty="0">
                <a:solidFill>
                  <a:schemeClr val="dk1"/>
                </a:solidFill>
                <a:latin typeface="Calibri"/>
                <a:ea typeface="Calibri"/>
                <a:cs typeface="Calibri"/>
                <a:sym typeface="Calibri"/>
              </a:rPr>
              <a:t>All education partners work together to remove barriers within the learning environment so that all learners are successful and can participate in the school community.</a:t>
            </a:r>
            <a:endParaRPr lang="en-US" dirty="0"/>
          </a:p>
          <a:p>
            <a:pPr marL="228600" lvl="0" indent="-228600" algn="l" rtl="0">
              <a:spcBef>
                <a:spcPts val="0"/>
              </a:spcBef>
              <a:spcAft>
                <a:spcPts val="0"/>
              </a:spcAft>
              <a:buClr>
                <a:schemeClr val="dk1"/>
              </a:buClr>
              <a:buSzPts val="1200"/>
              <a:buFont typeface="Calibri"/>
              <a:buAutoNum type="arabicPeriod"/>
            </a:pPr>
            <a:r>
              <a:rPr lang="en-US" sz="1200" b="1" dirty="0">
                <a:solidFill>
                  <a:schemeClr val="dk1"/>
                </a:solidFill>
                <a:latin typeface="Calibri"/>
                <a:ea typeface="Calibri"/>
                <a:cs typeface="Calibri"/>
                <a:sym typeface="Calibri"/>
              </a:rPr>
              <a:t>Build capacity: </a:t>
            </a:r>
            <a:r>
              <a:rPr lang="en-US" sz="1200" dirty="0">
                <a:solidFill>
                  <a:schemeClr val="dk1"/>
                </a:solidFill>
                <a:latin typeface="Calibri"/>
                <a:ea typeface="Calibri"/>
                <a:cs typeface="Calibri"/>
                <a:sym typeface="Calibri"/>
              </a:rPr>
              <a:t>Government, school and system leaders, teachers, education professionals, families and community partners have ongoing opportunities, relationships and resources that develop, strengthen and renew their understanding, skills and abilities to create flexible and responsive learning environments. Capacity building takes place at the personal, school and system levels.</a:t>
            </a:r>
            <a:endParaRPr lang="en-US" dirty="0"/>
          </a:p>
          <a:p>
            <a:pPr marL="228600" lvl="0" indent="-228600" algn="l" rtl="0">
              <a:spcBef>
                <a:spcPts val="0"/>
              </a:spcBef>
              <a:spcAft>
                <a:spcPts val="0"/>
              </a:spcAft>
              <a:buClr>
                <a:schemeClr val="dk1"/>
              </a:buClr>
              <a:buSzPts val="1200"/>
              <a:buFont typeface="Calibri"/>
              <a:buAutoNum type="arabicPeriod"/>
            </a:pPr>
            <a:r>
              <a:rPr lang="en-US" sz="1200" b="1" dirty="0">
                <a:solidFill>
                  <a:schemeClr val="dk1"/>
                </a:solidFill>
                <a:latin typeface="Calibri"/>
                <a:ea typeface="Calibri"/>
                <a:cs typeface="Calibri"/>
                <a:sym typeface="Calibri"/>
              </a:rPr>
              <a:t>Collaborate for success: </a:t>
            </a:r>
            <a:r>
              <a:rPr lang="en-US" sz="1200" dirty="0">
                <a:solidFill>
                  <a:schemeClr val="dk1"/>
                </a:solidFill>
                <a:latin typeface="Calibri"/>
                <a:ea typeface="Calibri"/>
                <a:cs typeface="Calibri"/>
                <a:sym typeface="Calibri"/>
              </a:rPr>
              <a:t>All education stakeholders, including school and system staff, families, community partners, post-secondary institutions, teacher preparation programs and government are committed to collaboration to support the success of all learners.</a:t>
            </a:r>
          </a:p>
          <a:p>
            <a:pPr marL="228600" lvl="0" indent="-228600" algn="l" rtl="0">
              <a:spcBef>
                <a:spcPts val="0"/>
              </a:spcBef>
              <a:spcAft>
                <a:spcPts val="0"/>
              </a:spcAft>
              <a:buClr>
                <a:schemeClr val="dk1"/>
              </a:buClr>
              <a:buSzPts val="1200"/>
              <a:buFont typeface="Calibri"/>
              <a:buAutoNum type="arabicPeriod"/>
            </a:pPr>
            <a:endParaRPr lang="en-US" sz="1200"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cap="none" dirty="0">
                <a:solidFill>
                  <a:schemeClr val="dk1"/>
                </a:solidFill>
                <a:effectLst/>
                <a:latin typeface="Calibri"/>
                <a:ea typeface="Calibri"/>
                <a:cs typeface="Calibri"/>
                <a:sym typeface="Calibri"/>
              </a:rPr>
              <a:t>Reference: Government of Alberta. (n.d.). </a:t>
            </a:r>
            <a:r>
              <a:rPr lang="en-US" sz="1200" b="0" i="1" u="none" strike="noStrike" cap="none" dirty="0">
                <a:solidFill>
                  <a:schemeClr val="dk1"/>
                </a:solidFill>
                <a:effectLst/>
                <a:latin typeface="Calibri"/>
                <a:ea typeface="Calibri"/>
                <a:cs typeface="Calibri"/>
                <a:sym typeface="Calibri"/>
              </a:rPr>
              <a:t>Inclusive education</a:t>
            </a:r>
            <a:r>
              <a:rPr lang="en-US" sz="1200" b="0" i="0" u="none" strike="noStrike" cap="none" dirty="0">
                <a:solidFill>
                  <a:schemeClr val="dk1"/>
                </a:solidFill>
                <a:effectLst/>
                <a:latin typeface="Calibri"/>
                <a:ea typeface="Calibri"/>
                <a:cs typeface="Calibri"/>
                <a:sym typeface="Calibri"/>
              </a:rPr>
              <a:t>. </a:t>
            </a:r>
            <a:r>
              <a:rPr lang="en-US" sz="1200" b="0" i="0" u="sng" strike="noStrike" cap="none" dirty="0">
                <a:solidFill>
                  <a:schemeClr val="dk1"/>
                </a:solidFill>
                <a:effectLst/>
                <a:latin typeface="Calibri"/>
                <a:ea typeface="Calibri"/>
                <a:cs typeface="Calibri"/>
                <a:sym typeface="Calibri"/>
                <a:hlinkClick r:id="rId3"/>
              </a:rPr>
              <a:t>https://www.alberta.ca/inclusive-education</a:t>
            </a:r>
            <a:r>
              <a:rPr lang="en-US" sz="1200" b="0" i="0" u="none" strike="noStrike" cap="none" dirty="0">
                <a:solidFill>
                  <a:schemeClr val="dk1"/>
                </a:solidFill>
                <a:effectLst/>
                <a:latin typeface="Calibri"/>
                <a:ea typeface="Calibri"/>
                <a:cs typeface="Calibri"/>
                <a:sym typeface="Calibri"/>
              </a:rPr>
              <a:t> </a:t>
            </a: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504" name="Google Shape;504;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5" name="Google Shape;515;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A framework was developed in Australia to support inclusion at the policy, practice, and action levels. Key elements of the framework include: </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Knowledge of FASD</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Collaboration and communication</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No blame, no shame </a:t>
            </a:r>
          </a:p>
          <a:p>
            <a:pPr marL="0" lvl="0" indent="0" algn="l" rtl="0">
              <a:spcBef>
                <a:spcPts val="0"/>
              </a:spcBef>
              <a:spcAft>
                <a:spcPts val="0"/>
              </a:spcAft>
              <a:buClr>
                <a:schemeClr val="dk1"/>
              </a:buClr>
              <a:buSzPts val="1200"/>
              <a:buFont typeface="Arial"/>
              <a:buNone/>
            </a:pPr>
            <a:endParaRPr lang="en-US"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Arial"/>
              <a:buNone/>
            </a:pPr>
            <a:r>
              <a:rPr lang="en-US" sz="1200" dirty="0">
                <a:solidFill>
                  <a:schemeClr val="dk1"/>
                </a:solidFill>
                <a:latin typeface="Calibri"/>
                <a:ea typeface="Calibri"/>
                <a:cs typeface="Calibri"/>
                <a:sym typeface="Calibri"/>
              </a:rPr>
              <a:t>Reference/Resource: </a:t>
            </a:r>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Learning with FASD. (n.d.). </a:t>
            </a:r>
            <a:r>
              <a:rPr lang="en-US" sz="1200" b="0" i="1" u="none" strike="noStrike" cap="none" dirty="0">
                <a:solidFill>
                  <a:schemeClr val="dk1"/>
                </a:solidFill>
                <a:effectLst/>
                <a:latin typeface="Calibri"/>
                <a:ea typeface="Calibri"/>
                <a:cs typeface="Calibri"/>
                <a:sym typeface="Calibri"/>
              </a:rPr>
              <a:t>Learning with FASD: Strategies and supports for neurodiverse learners</a:t>
            </a:r>
            <a:r>
              <a:rPr lang="en-US" sz="1200" b="0" i="0" u="none" strike="noStrike" cap="none" dirty="0">
                <a:solidFill>
                  <a:schemeClr val="dk1"/>
                </a:solidFill>
                <a:effectLst/>
                <a:latin typeface="Calibri"/>
                <a:ea typeface="Calibri"/>
                <a:cs typeface="Calibri"/>
                <a:sym typeface="Calibri"/>
              </a:rPr>
              <a:t>. </a:t>
            </a:r>
            <a:r>
              <a:rPr lang="en-US" sz="1200" b="0" i="0" u="sng" strike="noStrike" cap="none" dirty="0">
                <a:solidFill>
                  <a:schemeClr val="dk1"/>
                </a:solidFill>
                <a:effectLst/>
                <a:latin typeface="Calibri"/>
                <a:ea typeface="Calibri"/>
                <a:cs typeface="Calibri"/>
                <a:sym typeface="Calibri"/>
                <a:hlinkClick r:id="rId3"/>
              </a:rPr>
              <a:t>https://learningwithfasd.org.au/</a:t>
            </a:r>
            <a:r>
              <a:rPr lang="en-US" sz="1200" b="0" i="0" u="none" strike="noStrike" cap="none" dirty="0">
                <a:solidFill>
                  <a:schemeClr val="dk1"/>
                </a:solidFill>
                <a:effectLst/>
                <a:latin typeface="Calibri"/>
                <a:ea typeface="Calibri"/>
                <a:cs typeface="Calibri"/>
                <a:sym typeface="Calibri"/>
              </a:rPr>
              <a:t> </a:t>
            </a:r>
          </a:p>
        </p:txBody>
      </p:sp>
      <p:sp>
        <p:nvSpPr>
          <p:cNvPr id="516" name="Google Shape;516;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1" name="Google Shape;55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FASD affects each person uniquely, so flexible, individualized approaches are needed for working with students with FASD;</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Students with FASD and positive school experiences are less likely to develop adverse outcomes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Teachers often report that they lack the knowledge and training in FASD but are eager to provide improved support to their students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Traditional approaches in classroom management may not be effective in supporting the needs of students with FASD</a:t>
            </a:r>
            <a:endParaRPr dirty="0"/>
          </a:p>
        </p:txBody>
      </p:sp>
      <p:sp>
        <p:nvSpPr>
          <p:cNvPr id="552" name="Google Shape;552;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g3919f0f7af6_0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7" name="Google Shape;617;g3919f0f7af6_0_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Arial"/>
              <a:buChar char="•"/>
            </a:pPr>
            <a:r>
              <a:rPr lang="en-CA" dirty="0"/>
              <a:t>Educators may be the first to see patterns that suggest underlying brain-based differences</a:t>
            </a:r>
            <a:endParaRPr dirty="0"/>
          </a:p>
          <a:p>
            <a:pPr marL="171450" lvl="0" indent="-184150" algn="l" rtl="0">
              <a:spcBef>
                <a:spcPts val="0"/>
              </a:spcBef>
              <a:spcAft>
                <a:spcPts val="0"/>
              </a:spcAft>
              <a:buSzPts val="1400"/>
              <a:buChar char="•"/>
            </a:pPr>
            <a:r>
              <a:rPr lang="en-CA" dirty="0"/>
              <a:t>When behaviour is viewed through a neurodevelopmental lens rather than as intentional defiance, we can shift from reactive discipline to proactive support. </a:t>
            </a:r>
            <a:endParaRPr dirty="0"/>
          </a:p>
          <a:p>
            <a:pPr marL="171450" lvl="0" indent="-184150" algn="l" rtl="0">
              <a:spcBef>
                <a:spcPts val="0"/>
              </a:spcBef>
              <a:spcAft>
                <a:spcPts val="0"/>
              </a:spcAft>
              <a:buSzPts val="1400"/>
              <a:buChar char="•"/>
            </a:pPr>
            <a:r>
              <a:rPr lang="en-CA" dirty="0"/>
              <a:t>Simple strategies, predictable routines, clear instructions, visual cues, and task breakdowns help students stay regulated and engaged</a:t>
            </a:r>
            <a:endParaRPr dirty="0"/>
          </a:p>
          <a:p>
            <a:pPr marL="171450" lvl="0" indent="-184150" algn="l" rtl="0">
              <a:spcBef>
                <a:spcPts val="0"/>
              </a:spcBef>
              <a:spcAft>
                <a:spcPts val="0"/>
              </a:spcAft>
              <a:buSzPts val="1400"/>
              <a:buChar char="•"/>
            </a:pPr>
            <a:r>
              <a:rPr lang="en-CA" dirty="0"/>
              <a:t>Ongoing collaboration with families and support teams ensures students experience consistent expectations across settings.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Reference: </a:t>
            </a:r>
            <a:r>
              <a:rPr lang="en-CA" dirty="0">
                <a:solidFill>
                  <a:srgbClr val="222222"/>
                </a:solidFill>
                <a:highlight>
                  <a:srgbClr val="FFFFFF"/>
                </a:highlight>
              </a:rPr>
              <a:t>Kautz‐Turnbull, C., Rockhold, M., </a:t>
            </a:r>
            <a:r>
              <a:rPr lang="en-CA" dirty="0" err="1">
                <a:solidFill>
                  <a:srgbClr val="222222"/>
                </a:solidFill>
                <a:highlight>
                  <a:srgbClr val="FFFFFF"/>
                </a:highlight>
              </a:rPr>
              <a:t>Speybroeck</a:t>
            </a:r>
            <a:r>
              <a:rPr lang="en-CA" dirty="0">
                <a:solidFill>
                  <a:srgbClr val="222222"/>
                </a:solidFill>
                <a:highlight>
                  <a:srgbClr val="FFFFFF"/>
                </a:highlight>
              </a:rPr>
              <a:t>, E., Myers, J., &amp; Petrenko, C. L. M. (2025). Preventing exclusionary discipline and adverse life experiences in FASD: Teachers' ability to recognize students with FASD in the classroom and develop and implement preventative strategies to support learning and behavior. </a:t>
            </a:r>
            <a:r>
              <a:rPr lang="en-CA" i="1" dirty="0">
                <a:solidFill>
                  <a:srgbClr val="222222"/>
                </a:solidFill>
                <a:highlight>
                  <a:srgbClr val="FFFFFF"/>
                </a:highlight>
              </a:rPr>
              <a:t>Alcohol: Clinical and Experimental Research</a:t>
            </a:r>
            <a:r>
              <a:rPr lang="en-CA" dirty="0">
                <a:solidFill>
                  <a:srgbClr val="222222"/>
                </a:solidFill>
                <a:highlight>
                  <a:srgbClr val="FFFFFF"/>
                </a:highlight>
              </a:rPr>
              <a:t>, </a:t>
            </a:r>
            <a:r>
              <a:rPr lang="en-CA" i="1" dirty="0">
                <a:solidFill>
                  <a:srgbClr val="222222"/>
                </a:solidFill>
                <a:highlight>
                  <a:srgbClr val="FFFFFF"/>
                </a:highlight>
              </a:rPr>
              <a:t>49</a:t>
            </a:r>
            <a:r>
              <a:rPr lang="en-CA" dirty="0">
                <a:solidFill>
                  <a:srgbClr val="222222"/>
                </a:solidFill>
                <a:highlight>
                  <a:srgbClr val="FFFFFF"/>
                </a:highlight>
              </a:rPr>
              <a:t>(8), 1828-1838. </a:t>
            </a:r>
            <a:r>
              <a:rPr lang="en-CA" dirty="0">
                <a:solidFill>
                  <a:srgbClr val="123D80"/>
                </a:solidFill>
                <a:highlight>
                  <a:srgbClr val="FFFFFF"/>
                </a:highlight>
                <a:uFill>
                  <a:noFill/>
                </a:uFill>
                <a:hlinkClick r:id="rId3">
                  <a:extLst>
                    <a:ext uri="{A12FA001-AC4F-418D-AE19-62706E023703}">
                      <ahyp:hlinkClr xmlns:ahyp="http://schemas.microsoft.com/office/drawing/2018/hyperlinkcolor" val="tx"/>
                    </a:ext>
                  </a:extLst>
                </a:hlinkClick>
              </a:rPr>
              <a:t>https://doi.org/10.1111/acer.70100</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618" name="Google Shape;618;g3919f0f7af6_0_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5" name="Google Shape;56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sz="1200" b="1" dirty="0">
                <a:solidFill>
                  <a:schemeClr val="dk1"/>
                </a:solidFill>
                <a:latin typeface="Calibri"/>
                <a:ea typeface="Calibri"/>
                <a:cs typeface="Calibri"/>
                <a:sym typeface="Calibri"/>
              </a:rPr>
              <a:t>Inclusivity begins with a knowledge of FASD among all educational professionals. </a:t>
            </a:r>
            <a:r>
              <a:rPr lang="en-US" sz="1200" dirty="0">
                <a:solidFill>
                  <a:schemeClr val="dk1"/>
                </a:solidFill>
                <a:latin typeface="Calibri"/>
                <a:ea typeface="Calibri"/>
                <a:cs typeface="Calibri"/>
                <a:sym typeface="Calibri"/>
              </a:rPr>
              <a:t>In a study of school Superintendents researchers found most lacked more than a cursory knowledge of FASD yet </a:t>
            </a:r>
            <a:r>
              <a:rPr lang="en-US" sz="1200" i="1" dirty="0">
                <a:solidFill>
                  <a:schemeClr val="dk1"/>
                </a:solidFill>
                <a:latin typeface="Calibri"/>
                <a:ea typeface="Calibri"/>
                <a:cs typeface="Calibri"/>
                <a:sym typeface="Calibri"/>
              </a:rPr>
              <a:t>over 50%</a:t>
            </a:r>
            <a:r>
              <a:rPr lang="en-US" sz="1200" dirty="0">
                <a:solidFill>
                  <a:schemeClr val="dk1"/>
                </a:solidFill>
                <a:latin typeface="Calibri"/>
                <a:ea typeface="Calibri"/>
                <a:cs typeface="Calibri"/>
                <a:sym typeface="Calibri"/>
              </a:rPr>
              <a:t> had to deliver on a disciplinary meeting (suspension, expulsion) of a student with FASD. </a:t>
            </a:r>
          </a:p>
          <a:p>
            <a:pPr marL="0" lvl="0" indent="0" algn="l" rtl="0">
              <a:spcBef>
                <a:spcPts val="0"/>
              </a:spcBef>
              <a:spcAft>
                <a:spcPts val="0"/>
              </a:spcAft>
              <a:buFont typeface="Arial" panose="020B0604020202020204" pitchFamily="34" charset="0"/>
              <a:buNone/>
            </a:pPr>
            <a:endParaRPr lang="en-US" sz="1200" dirty="0">
              <a:solidFill>
                <a:schemeClr val="dk1"/>
              </a:solidFill>
              <a:latin typeface="Calibri"/>
              <a:ea typeface="Calibri"/>
              <a:cs typeface="Calibri"/>
              <a:sym typeface="Calibri"/>
            </a:endParaRPr>
          </a:p>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In an FASD intervention project in North-Western Ontario, researchers found a number of positive impacts when school boards, communities, and caregivers were trained on how to support children with FASD:</a:t>
            </a:r>
          </a:p>
          <a:p>
            <a:pPr marL="628650" lvl="1"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Caregivers realized they weren’t alone; </a:t>
            </a:r>
          </a:p>
          <a:p>
            <a:pPr marL="628650" lvl="1"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Teachers reported that being aware of FASD, having tracking mechanisms, and connecting with knowledgeable support people was very helpful; and </a:t>
            </a:r>
          </a:p>
          <a:p>
            <a:pPr marL="628650" lvl="1"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Teachers reported better mental health and well-being.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Resource: </a:t>
            </a:r>
            <a:r>
              <a:rPr lang="en-US" dirty="0"/>
              <a:t>The Government of Alberta offers free online FASD training through the Canada FASD Research Network for educators and other professionals: </a:t>
            </a:r>
            <a:r>
              <a:rPr lang="en-US" u="sng" dirty="0">
                <a:solidFill>
                  <a:schemeClr val="hlink"/>
                </a:solidFill>
                <a:hlinkClick r:id="rId3"/>
              </a:rPr>
              <a:t>https://www.alberta.ca/fasd-training-and-education</a:t>
            </a:r>
            <a:endParaRPr lang="en-US" u="sng" dirty="0">
              <a:solidFill>
                <a:schemeClr val="hlink"/>
              </a:solidFill>
            </a:endParaRPr>
          </a:p>
          <a:p>
            <a:pPr marL="0" lvl="0" indent="0" algn="l" rtl="0">
              <a:spcBef>
                <a:spcPts val="0"/>
              </a:spcBef>
              <a:spcAft>
                <a:spcPts val="0"/>
              </a:spcAft>
              <a:buNone/>
            </a:pPr>
            <a:endParaRPr lang="en-US" u="sng" dirty="0">
              <a:solidFill>
                <a:schemeClr val="hlink"/>
              </a:solidFil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i="1" dirty="0"/>
              <a:t>What Educators Need to Know About FASD</a:t>
            </a:r>
            <a:r>
              <a:rPr lang="en-US" dirty="0"/>
              <a:t> is a practical resource published by the Government of Manitoba to help teachers and school staff understand fetal alcohol spectrum disorder (FASD), how it affects learning and behaviour, and to provide classroom-based strategies for supporting students with FASD. The resource can be found here: </a:t>
            </a:r>
            <a:r>
              <a:rPr lang="en-US" sz="1200" b="1" i="0" u="sng" strike="noStrike" cap="none" dirty="0">
                <a:solidFill>
                  <a:schemeClr val="dk1"/>
                </a:solidFill>
                <a:effectLst/>
                <a:latin typeface="Calibri"/>
                <a:ea typeface="Calibri"/>
                <a:cs typeface="Calibri"/>
                <a:sym typeface="Calibri"/>
                <a:hlinkClick r:id="rId4"/>
              </a:rPr>
              <a:t>https://www.gov.mb.ca/fs/fasd/pubs/fasdeducators_en.pdf</a:t>
            </a:r>
            <a:r>
              <a:rPr lang="en-US" sz="1200" b="1" i="0" u="none" strike="noStrike" cap="none" dirty="0">
                <a:solidFill>
                  <a:schemeClr val="dk1"/>
                </a:solidFill>
                <a:effectLst/>
                <a:latin typeface="Calibri"/>
                <a:ea typeface="Calibri"/>
                <a:cs typeface="Calibri"/>
                <a:sym typeface="Calibri"/>
              </a:rPr>
              <a:t> </a:t>
            </a:r>
            <a:endParaRPr lang="en-US"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dirty="0"/>
          </a:p>
        </p:txBody>
      </p:sp>
      <p:sp>
        <p:nvSpPr>
          <p:cNvPr id="566" name="Google Shape;566;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3919f0f7af6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8" name="Google Shape;578;g3919f0f7af6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dirty="0"/>
              <a:t>This screenshot is from a short video featuring Myles Himmelreich, a speaker with lived experience of FASD. In this video, Myles explains that many behaviours seen in students with FASD stem from brain-based differences rather than defiance, and he encourages educators to use empathy, clarity, and individualized supports. For more information you can check out the video: </a:t>
            </a:r>
            <a:r>
              <a:rPr lang="en-CA" u="sng" dirty="0">
                <a:solidFill>
                  <a:schemeClr val="hlink"/>
                </a:solidFill>
                <a:hlinkClick r:id="rId3"/>
              </a:rPr>
              <a:t>https://www.fasdoutreach.ca/resources/all/m/myles-himmelreich-what-educators-need-know</a:t>
            </a:r>
            <a:endParaRPr dirty="0"/>
          </a:p>
          <a:p>
            <a:pPr marL="0" lvl="0" indent="0" algn="l" rtl="0">
              <a:spcBef>
                <a:spcPts val="0"/>
              </a:spcBef>
              <a:spcAft>
                <a:spcPts val="0"/>
              </a:spcAft>
              <a:buNone/>
            </a:pPr>
            <a:endParaRPr dirty="0"/>
          </a:p>
        </p:txBody>
      </p:sp>
      <p:sp>
        <p:nvSpPr>
          <p:cNvPr id="579" name="Google Shape;579;g3919f0f7af6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0" name="Google Shape;590;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b="1" dirty="0">
                <a:solidFill>
                  <a:schemeClr val="dk1"/>
                </a:solidFill>
                <a:latin typeface="Calibri"/>
                <a:ea typeface="Calibri"/>
                <a:cs typeface="Calibri"/>
                <a:sym typeface="Calibri"/>
              </a:rPr>
              <a:t>Teachers have identified three important components of understanding FASD</a:t>
            </a:r>
            <a:r>
              <a:rPr lang="en-CA" sz="1200" dirty="0">
                <a:solidFill>
                  <a:schemeClr val="dk1"/>
                </a:solidFill>
                <a:latin typeface="Calibri"/>
                <a:ea typeface="Calibri"/>
                <a:cs typeface="Calibri"/>
                <a:sym typeface="Calibri"/>
              </a:rPr>
              <a:t>, and strategies for building this understanding:</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Understanding the whole student</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Take time to build and cultivate a relationship with the student</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Focus on and emphasize the accomplishments over the challenging behaviours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Integrate choice with expectations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Responding within dynamic environments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Foster an inclusive atmosphere with student peers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Build the home-school relationships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Access individualized funding</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Optimizing student-centered programming</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Match supports with needs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Build on strengths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Address service gaps</a:t>
            </a:r>
          </a:p>
          <a:p>
            <a:pPr marL="457200" lvl="1" indent="0" algn="l" rtl="0">
              <a:spcBef>
                <a:spcPts val="0"/>
              </a:spcBef>
              <a:spcAft>
                <a:spcPts val="0"/>
              </a:spcAft>
              <a:buClr>
                <a:schemeClr val="dk1"/>
              </a:buClr>
              <a:buSzPts val="1200"/>
              <a:buFont typeface="Arial"/>
              <a:buNone/>
            </a:pPr>
            <a:endParaRPr lang="en-CA"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Arial"/>
              <a:buNone/>
            </a:pPr>
            <a:r>
              <a:rPr lang="en-CA" sz="1200" dirty="0">
                <a:solidFill>
                  <a:schemeClr val="dk1"/>
                </a:solidFill>
                <a:latin typeface="Calibri"/>
                <a:ea typeface="Calibri"/>
                <a:cs typeface="Calibri"/>
                <a:sym typeface="Calibri"/>
              </a:rPr>
              <a:t>References: </a:t>
            </a:r>
            <a:r>
              <a:rPr lang="en-US" sz="1200" b="0" i="0" u="none" strike="noStrike" cap="none" dirty="0">
                <a:solidFill>
                  <a:schemeClr val="dk1"/>
                </a:solidFill>
                <a:effectLst/>
                <a:latin typeface="Calibri"/>
                <a:ea typeface="Calibri"/>
                <a:cs typeface="Calibri"/>
                <a:sym typeface="Calibri"/>
              </a:rPr>
              <a:t>Pei, J., Job, J., Poth, C., O'Brien-Langer, A., &amp; Tang, W. (2015). Enhancing Learning Environments for Students Affected by Fetal Alcohol Spectrum Disorders: An Exploratory Study of Canadian Pre-Service Teacher Knowledge and Conceptions. </a:t>
            </a:r>
            <a:r>
              <a:rPr lang="en-US" sz="1200" b="0" i="1" u="none" strike="noStrike" cap="none" dirty="0">
                <a:solidFill>
                  <a:schemeClr val="dk1"/>
                </a:solidFill>
                <a:effectLst/>
                <a:latin typeface="Calibri"/>
                <a:ea typeface="Calibri"/>
                <a:cs typeface="Calibri"/>
                <a:sym typeface="Calibri"/>
              </a:rPr>
              <a:t>Journal of Education and Training Studies</a:t>
            </a:r>
            <a:r>
              <a:rPr lang="en-US" sz="1200" b="0" i="0" u="none" strike="noStrike" cap="none" dirty="0">
                <a:solidFill>
                  <a:schemeClr val="dk1"/>
                </a:solidFill>
                <a:effectLst/>
                <a:latin typeface="Calibri"/>
                <a:ea typeface="Calibri"/>
                <a:cs typeface="Calibri"/>
                <a:sym typeface="Calibri"/>
              </a:rPr>
              <a:t>, </a:t>
            </a:r>
            <a:r>
              <a:rPr lang="en-US" sz="1200" b="0" i="1" u="none" strike="noStrike" cap="none" dirty="0">
                <a:solidFill>
                  <a:schemeClr val="dk1"/>
                </a:solidFill>
                <a:effectLst/>
                <a:latin typeface="Calibri"/>
                <a:ea typeface="Calibri"/>
                <a:cs typeface="Calibri"/>
                <a:sym typeface="Calibri"/>
              </a:rPr>
              <a:t>3</a:t>
            </a:r>
            <a:r>
              <a:rPr lang="en-US" sz="1200" b="0" i="0" u="none" strike="noStrike" cap="none" dirty="0">
                <a:solidFill>
                  <a:schemeClr val="dk1"/>
                </a:solidFill>
                <a:effectLst/>
                <a:latin typeface="Calibri"/>
                <a:ea typeface="Calibri"/>
                <a:cs typeface="Calibri"/>
                <a:sym typeface="Calibri"/>
              </a:rPr>
              <a:t>(5), 134-143. DOI: </a:t>
            </a:r>
            <a:r>
              <a:rPr lang="en-CA" dirty="0"/>
              <a:t>10.11114/jets.v3i5.955</a:t>
            </a:r>
          </a:p>
          <a:p>
            <a:pPr marL="0" lvl="0" indent="0" algn="l" rtl="0">
              <a:spcBef>
                <a:spcPts val="0"/>
              </a:spcBef>
              <a:spcAft>
                <a:spcPts val="0"/>
              </a:spcAft>
              <a:buClr>
                <a:schemeClr val="dk1"/>
              </a:buClr>
              <a:buSzPts val="1200"/>
              <a:buFont typeface="Arial"/>
              <a:buNone/>
            </a:pPr>
            <a:endParaRPr lang="en-CA"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Arial"/>
              <a:buNone/>
            </a:pPr>
            <a:endParaRPr lang="en-CA" sz="1200" dirty="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Arial"/>
              <a:buChar char="•"/>
            </a:pPr>
            <a:endParaRPr lang="en-CA" sz="1200" dirty="0">
              <a:solidFill>
                <a:schemeClr val="dk1"/>
              </a:solidFill>
              <a:latin typeface="Calibri"/>
              <a:ea typeface="Calibri"/>
              <a:cs typeface="Calibri"/>
              <a:sym typeface="Calibri"/>
            </a:endParaRPr>
          </a:p>
          <a:p>
            <a:pPr marL="457200" lvl="1" indent="0" algn="l" rtl="0">
              <a:spcBef>
                <a:spcPts val="0"/>
              </a:spcBef>
              <a:spcAft>
                <a:spcPts val="0"/>
              </a:spcAft>
              <a:buClr>
                <a:schemeClr val="dk1"/>
              </a:buClr>
              <a:buSzPts val="1200"/>
              <a:buFont typeface="Arial"/>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591" name="Google Shape;591;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5" name="Google Shape;615;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Classroom inclusion may become more challenging over time. As children diagnosed with FASD transition to higher grades, their areas of need and challenges may become more obvious. All students experience challenges but students with FASD may experience challenges that isolate and differentiate them from their peers.  </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 </a:t>
            </a:r>
            <a:endParaRPr lang="en-US" dirty="0"/>
          </a:p>
          <a:p>
            <a:pPr marL="171450" lvl="0" indent="-171450" algn="l" rtl="0">
              <a:spcBef>
                <a:spcPts val="0"/>
              </a:spcBef>
              <a:spcAft>
                <a:spcPts val="0"/>
              </a:spcAft>
              <a:buFont typeface="Arial" panose="020B0604020202020204" pitchFamily="34" charset="0"/>
              <a:buChar char="•"/>
            </a:pPr>
            <a:r>
              <a:rPr lang="en-US" sz="1200" b="1" dirty="0">
                <a:solidFill>
                  <a:schemeClr val="dk1"/>
                </a:solidFill>
                <a:latin typeface="Calibri"/>
                <a:ea typeface="Calibri"/>
                <a:cs typeface="Calibri"/>
                <a:sym typeface="Calibri"/>
              </a:rPr>
              <a:t>Building inclusivity for FASD in schools requires us to </a:t>
            </a:r>
            <a:r>
              <a:rPr lang="en-US" sz="1200" b="1" i="1" dirty="0">
                <a:solidFill>
                  <a:schemeClr val="dk1"/>
                </a:solidFill>
                <a:latin typeface="Calibri"/>
                <a:ea typeface="Calibri"/>
                <a:cs typeface="Calibri"/>
                <a:sym typeface="Calibri"/>
              </a:rPr>
              <a:t>adapt to the needs of the learner</a:t>
            </a:r>
            <a:r>
              <a:rPr lang="en-US" sz="1200" b="1" dirty="0">
                <a:solidFill>
                  <a:schemeClr val="dk1"/>
                </a:solidFill>
                <a:latin typeface="Calibri"/>
                <a:ea typeface="Calibri"/>
                <a:cs typeface="Calibri"/>
                <a:sym typeface="Calibri"/>
              </a:rPr>
              <a:t>. </a:t>
            </a:r>
            <a:r>
              <a:rPr lang="en-US" sz="1200" dirty="0">
                <a:solidFill>
                  <a:schemeClr val="dk1"/>
                </a:solidFill>
                <a:latin typeface="Calibri"/>
                <a:ea typeface="Calibri"/>
                <a:cs typeface="Calibri"/>
                <a:sym typeface="Calibri"/>
              </a:rPr>
              <a:t>Every learner has unique needs. Some learners have profound and ongoing needs and others have short-term or situation-based needs. This calls for flexible and responsive learning environments that can adapt to the changing needs of learners. </a:t>
            </a:r>
            <a:endParaRPr lang="en-US"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616" name="Google Shape;616;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9" name="Google Shape;629;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a:solidFill>
                  <a:schemeClr val="dk1"/>
                </a:solidFill>
                <a:latin typeface="Calibri"/>
                <a:ea typeface="Calibri"/>
                <a:cs typeface="Calibri"/>
                <a:sym typeface="Calibri"/>
              </a:rPr>
              <a:t>Consider this teacher’s experience trying to promote inclusion for her students in a space that wasn’t ideally structured for them: </a:t>
            </a:r>
            <a:r>
              <a:rPr lang="en-CA"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https://www.youtube.com/watch?v=D1fbTKYkU4k</a:t>
            </a:r>
            <a:r>
              <a:rPr lang="en-CA" sz="1200">
                <a:solidFill>
                  <a:schemeClr val="dk1"/>
                </a:solidFill>
                <a:latin typeface="Calibri"/>
                <a:ea typeface="Calibri"/>
                <a:cs typeface="Calibri"/>
                <a:sym typeface="Calibri"/>
              </a:rPr>
              <a:t> (5:56)</a:t>
            </a:r>
            <a:endParaRPr/>
          </a:p>
          <a:p>
            <a:pPr marL="0" lvl="0" indent="0" algn="l" rtl="0">
              <a:spcBef>
                <a:spcPts val="0"/>
              </a:spcBef>
              <a:spcAft>
                <a:spcPts val="0"/>
              </a:spcAft>
              <a:buNone/>
            </a:pPr>
            <a:endParaRPr/>
          </a:p>
        </p:txBody>
      </p:sp>
      <p:sp>
        <p:nvSpPr>
          <p:cNvPr id="630" name="Google Shape;630;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9" name="Google Shape;639;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dirty="0">
                <a:solidFill>
                  <a:schemeClr val="dk1"/>
                </a:solidFill>
                <a:latin typeface="Calibri"/>
                <a:ea typeface="Calibri"/>
                <a:cs typeface="Calibri"/>
                <a:sym typeface="Calibri"/>
              </a:rPr>
              <a:t>A key element of inclusion is a sense of belonging. </a:t>
            </a:r>
            <a:r>
              <a:rPr lang="en-CA" sz="1200" b="1" dirty="0">
                <a:solidFill>
                  <a:schemeClr val="dk1"/>
                </a:solidFill>
                <a:latin typeface="Calibri"/>
                <a:ea typeface="Calibri"/>
                <a:cs typeface="Calibri"/>
                <a:sym typeface="Calibri"/>
              </a:rPr>
              <a:t>Students with FASD need a supportive school community that welcomes them, makes them feel safe, and makes them feel like a contributing member of the school. </a:t>
            </a:r>
            <a:endParaRPr dirty="0"/>
          </a:p>
          <a:p>
            <a:pPr marL="0" lvl="0" indent="0" algn="l" rtl="0">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Calibri"/>
              <a:buNone/>
            </a:pPr>
            <a:r>
              <a:rPr lang="en-CA" sz="1200" dirty="0">
                <a:solidFill>
                  <a:schemeClr val="dk1"/>
                </a:solidFill>
                <a:latin typeface="Calibri"/>
                <a:ea typeface="Calibri"/>
                <a:cs typeface="Calibri"/>
                <a:sym typeface="Calibri"/>
              </a:rPr>
              <a:t>In a study on student belonging in Quebec, researchers made six recommendations to improve feelings of belonging for students: </a:t>
            </a:r>
            <a:endParaRPr dirty="0"/>
          </a:p>
          <a:p>
            <a:pPr marL="228600" lvl="0" indent="-228600" algn="l" rtl="0">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Training educators on effective listening strategies</a:t>
            </a:r>
            <a:endParaRPr dirty="0"/>
          </a:p>
          <a:p>
            <a:pPr marL="228600" lvl="0" indent="-228600" algn="l" rtl="0">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Providing personal and academic supports for students</a:t>
            </a:r>
            <a:endParaRPr dirty="0"/>
          </a:p>
          <a:p>
            <a:pPr marL="228600" lvl="0" indent="-228600" algn="l" rtl="0">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Encouraging positive social relationships</a:t>
            </a:r>
            <a:endParaRPr dirty="0"/>
          </a:p>
          <a:p>
            <a:pPr marL="228600" lvl="0" indent="-228600" algn="l" rtl="0">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Ensuring early implementation of social competence programs</a:t>
            </a:r>
            <a:endParaRPr dirty="0"/>
          </a:p>
          <a:p>
            <a:pPr marL="228600" lvl="0" indent="-228600" algn="l" rtl="0">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Providing education activities where students can develop common interests with peers</a:t>
            </a:r>
            <a:endParaRPr dirty="0"/>
          </a:p>
          <a:p>
            <a:pPr marL="228600" lvl="0" indent="-228600" algn="l" rtl="0">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Encouraging extracurricular participation related to their various interests</a:t>
            </a:r>
            <a:endParaRPr dirty="0"/>
          </a:p>
          <a:p>
            <a:pPr marL="0" lvl="0" indent="0" algn="l" rtl="0">
              <a:spcBef>
                <a:spcPts val="0"/>
              </a:spcBef>
              <a:spcAft>
                <a:spcPts val="0"/>
              </a:spcAft>
              <a:buNone/>
            </a:pPr>
            <a:endParaRPr dirty="0"/>
          </a:p>
        </p:txBody>
      </p:sp>
      <p:sp>
        <p:nvSpPr>
          <p:cNvPr id="640" name="Google Shape;640;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g3919f0f7af6_0_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3" name="Google Shape;693;g3919f0f7af6_0_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17500" algn="l" rtl="0">
              <a:spcBef>
                <a:spcPts val="0"/>
              </a:spcBef>
              <a:spcAft>
                <a:spcPts val="0"/>
              </a:spcAft>
              <a:buSzPts val="1400"/>
              <a:buChar char="●"/>
            </a:pPr>
            <a:r>
              <a:rPr lang="en-CA" dirty="0"/>
              <a:t>The Skills Society partnered with the University of Alberta to understand how belonging is experienced by adults with intellectual disabilities and what helps them feel connected, valued, and included in their communities. </a:t>
            </a:r>
            <a:endParaRPr dirty="0"/>
          </a:p>
          <a:p>
            <a:pPr marL="457200" lvl="0" indent="-304800" algn="l" rtl="0">
              <a:spcBef>
                <a:spcPts val="0"/>
              </a:spcBef>
              <a:spcAft>
                <a:spcPts val="0"/>
              </a:spcAft>
              <a:buSzPts val="1200"/>
              <a:buFont typeface="Calibri"/>
              <a:buChar char="●"/>
            </a:pPr>
            <a:r>
              <a:rPr lang="en-CA" dirty="0"/>
              <a:t>The three summaries offer a different lens: </a:t>
            </a:r>
            <a:endParaRPr dirty="0"/>
          </a:p>
          <a:p>
            <a:pPr marL="914400" lvl="1" indent="-304800" algn="l" rtl="0">
              <a:spcBef>
                <a:spcPts val="0"/>
              </a:spcBef>
              <a:spcAft>
                <a:spcPts val="0"/>
              </a:spcAft>
              <a:buSzPts val="1200"/>
              <a:buChar char="○"/>
            </a:pPr>
            <a:r>
              <a:rPr lang="en-CA" b="1" dirty="0"/>
              <a:t>Belonging &amp; Inclusion Summary </a:t>
            </a:r>
            <a:r>
              <a:rPr lang="en-CA" dirty="0"/>
              <a:t>outlines what belonging means and the key conditions that support it.</a:t>
            </a:r>
            <a:endParaRPr dirty="0"/>
          </a:p>
          <a:p>
            <a:pPr marL="914400" lvl="1" indent="-304800" algn="l" rtl="0">
              <a:spcBef>
                <a:spcPts val="0"/>
              </a:spcBef>
              <a:spcAft>
                <a:spcPts val="0"/>
              </a:spcAft>
              <a:buSzPts val="1200"/>
              <a:buFont typeface="Arial"/>
              <a:buChar char="○"/>
            </a:pPr>
            <a:r>
              <a:rPr lang="en-CA" b="1" dirty="0"/>
              <a:t>Lived Experience Summary</a:t>
            </a:r>
            <a:r>
              <a:rPr lang="en-CA" dirty="0"/>
              <a:t> captures insights directly from individuals with intellectual disabilities about what makes them feel welcomed and included.</a:t>
            </a:r>
            <a:endParaRPr dirty="0"/>
          </a:p>
          <a:p>
            <a:pPr marL="914400" lvl="1" indent="-304800" algn="l" rtl="0">
              <a:spcBef>
                <a:spcPts val="0"/>
              </a:spcBef>
              <a:spcAft>
                <a:spcPts val="0"/>
              </a:spcAft>
              <a:buSzPts val="1200"/>
              <a:buFont typeface="Arial"/>
              <a:buChar char="○"/>
            </a:pPr>
            <a:r>
              <a:rPr lang="en-CA" b="1" dirty="0"/>
              <a:t>Provider Practices Summary</a:t>
            </a:r>
            <a:r>
              <a:rPr lang="en-CA" dirty="0"/>
              <a:t> focuses on practical steps service providers can take to create environments that foster belonging.</a:t>
            </a:r>
            <a:endParaRPr dirty="0"/>
          </a:p>
        </p:txBody>
      </p:sp>
      <p:sp>
        <p:nvSpPr>
          <p:cNvPr id="694" name="Google Shape;694;g3919f0f7af6_0_5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0" name="Google Shape;650;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dirty="0">
                <a:solidFill>
                  <a:schemeClr val="dk1"/>
                </a:solidFill>
                <a:latin typeface="Calibri"/>
                <a:ea typeface="Calibri"/>
                <a:cs typeface="Calibri"/>
                <a:sym typeface="Calibri"/>
              </a:rPr>
              <a:t>Consider this strategy implemented in a middle school in Nevada to ensure each student feels like they belong in their school: </a:t>
            </a:r>
            <a:r>
              <a:rPr lang="en-CA" sz="1200" u="sng"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https://www.youtube.com/watch?v=xjZx0VdmgkE</a:t>
            </a:r>
            <a:r>
              <a:rPr lang="en-CA" sz="1200" dirty="0">
                <a:solidFill>
                  <a:schemeClr val="dk1"/>
                </a:solidFill>
                <a:latin typeface="Calibri"/>
                <a:ea typeface="Calibri"/>
                <a:cs typeface="Calibri"/>
                <a:sym typeface="Calibri"/>
              </a:rPr>
              <a:t> (3:08) </a:t>
            </a:r>
            <a:endParaRPr dirty="0"/>
          </a:p>
        </p:txBody>
      </p:sp>
      <p:sp>
        <p:nvSpPr>
          <p:cNvPr id="651" name="Google Shape;651;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0" name="Google Shape;660;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Building capacity and collaboration are key elements to achieving success. </a:t>
            </a:r>
            <a:r>
              <a:rPr lang="en-US" sz="1200" b="1" dirty="0">
                <a:solidFill>
                  <a:schemeClr val="dk1"/>
                </a:solidFill>
                <a:latin typeface="Calibri"/>
                <a:ea typeface="Calibri"/>
                <a:cs typeface="Calibri"/>
                <a:sym typeface="Calibri"/>
              </a:rPr>
              <a:t>The student and educator </a:t>
            </a:r>
            <a:r>
              <a:rPr lang="en-US" sz="1200" b="1" i="1" dirty="0">
                <a:solidFill>
                  <a:schemeClr val="dk1"/>
                </a:solidFill>
                <a:latin typeface="Calibri"/>
                <a:ea typeface="Calibri"/>
                <a:cs typeface="Calibri"/>
                <a:sym typeface="Calibri"/>
              </a:rPr>
              <a:t>both</a:t>
            </a:r>
            <a:r>
              <a:rPr lang="en-US" sz="1200" b="1" dirty="0">
                <a:solidFill>
                  <a:schemeClr val="dk1"/>
                </a:solidFill>
                <a:latin typeface="Calibri"/>
                <a:ea typeface="Calibri"/>
                <a:cs typeface="Calibri"/>
                <a:sym typeface="Calibri"/>
              </a:rPr>
              <a:t> need a strong and supportive network</a:t>
            </a:r>
            <a:r>
              <a:rPr lang="en-US" sz="1200" dirty="0">
                <a:solidFill>
                  <a:schemeClr val="dk1"/>
                </a:solidFill>
                <a:latin typeface="Calibri"/>
                <a:ea typeface="Calibri"/>
                <a:cs typeface="Calibri"/>
                <a:sym typeface="Calibri"/>
              </a:rPr>
              <a:t>. Key stakeholders and their roles in supportive school communities include: </a:t>
            </a:r>
            <a:endParaRPr lang="en-US" dirty="0"/>
          </a:p>
          <a:p>
            <a:pPr marL="171450" lvl="0"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School Administrators</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Identify gaps and seeks resources</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Promote reflective practice</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Commit to inclusivity</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Provide leadership with vision</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Communicate actively with caregivers</a:t>
            </a:r>
            <a:endParaRPr lang="en-US" dirty="0"/>
          </a:p>
          <a:p>
            <a:pPr marL="171450" lvl="0"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Teachers</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Communicate with team</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Commit to reflective practice</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Incorporate classroom strategies</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Compassionately engage with child</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Communicate actively with caregivers</a:t>
            </a:r>
            <a:endParaRPr lang="en-US" dirty="0"/>
          </a:p>
          <a:p>
            <a:pPr marL="171450" lvl="0"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Educational Assistants</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Provide one-on-one support when needed</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Guided or directed by the teacher</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Help develop/evaluate strategies</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Compassionately engage with child</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Maintain a safe environment</a:t>
            </a:r>
            <a:endParaRPr lang="en-US" dirty="0"/>
          </a:p>
          <a:p>
            <a:pPr marL="171450" lvl="0"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Outside Agencies</a:t>
            </a:r>
            <a:r>
              <a:rPr lang="en-US" sz="800" dirty="0">
                <a:solidFill>
                  <a:schemeClr val="dk1"/>
                </a:solidFill>
                <a:latin typeface="Calibri"/>
                <a:ea typeface="Calibri"/>
                <a:cs typeface="Calibri"/>
                <a:sym typeface="Calibri"/>
              </a:rPr>
              <a:t>  </a:t>
            </a:r>
            <a:endParaRPr lang="en-US" sz="1200" dirty="0">
              <a:solidFill>
                <a:schemeClr val="dk1"/>
              </a:solidFill>
              <a:latin typeface="Calibri"/>
              <a:ea typeface="Calibri"/>
              <a:cs typeface="Calibri"/>
              <a:sym typeface="Calibri"/>
            </a:endParaRPr>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FASD Assessment and Diagnostic Clinics</a:t>
            </a:r>
            <a:endParaRPr lang="en-US" dirty="0"/>
          </a:p>
          <a:p>
            <a:pPr marL="1085850" lvl="2"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Help provide a greater understanding of the student’s needs </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FASD Support Providers</a:t>
            </a:r>
            <a:endParaRPr lang="en-US" dirty="0"/>
          </a:p>
          <a:p>
            <a:pPr marL="1085850" lvl="2"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Provide resources for training as well as services for students</a:t>
            </a:r>
            <a:endParaRPr lang="en-US" dirty="0"/>
          </a:p>
          <a:p>
            <a:pPr marL="171450" lvl="0"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Caregivers</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The core and most consistent member of the student’s support network</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Provide a vast diversity of information regarding the student’s strengths, needs, and desires</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Serve as the foundation of a strong and supportive network </a:t>
            </a:r>
            <a:endParaRPr lang="en-US" dirty="0"/>
          </a:p>
          <a:p>
            <a:pPr marL="457200" lvl="1" indent="0" algn="l" rtl="0">
              <a:spcBef>
                <a:spcPts val="0"/>
              </a:spcBef>
              <a:spcAft>
                <a:spcPts val="0"/>
              </a:spcAft>
              <a:buNone/>
            </a:pPr>
            <a:endParaRPr lang="en-US"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Other stakeholders may include: school-based counsellors, sports coaches, wellness coaches, inclusive education coordinators, and counselling support professionals. Schools may have centralized supports and services, so it is important to bring in staff that are knowledgeable about those types of programs in order to best support individuals. </a:t>
            </a:r>
            <a:endParaRPr lang="en-US" dirty="0"/>
          </a:p>
          <a:p>
            <a:pPr marL="0" lvl="0" indent="0" algn="l" rtl="0">
              <a:spcBef>
                <a:spcPts val="0"/>
              </a:spcBef>
              <a:spcAft>
                <a:spcPts val="0"/>
              </a:spcAft>
              <a:buNone/>
            </a:pPr>
            <a:endParaRPr lang="en-US"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Together, the whole team of support needs to have a shared understanding of FASD, shared understanding of each unique individual, and shared goals to support the student. Strategies for the support team include:</a:t>
            </a:r>
          </a:p>
          <a:p>
            <a:pPr marL="171450" lvl="0"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Using consistent strategies to support the student’s success. </a:t>
            </a:r>
          </a:p>
          <a:p>
            <a:pPr marL="171450" lvl="0"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Communicating and collaborating to decide on one strategy at a time to address a specific goal. </a:t>
            </a:r>
          </a:p>
          <a:p>
            <a:pPr marL="171450" lvl="0"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Developing a communications plan which outlines how the team can share information in a timely manner. </a:t>
            </a:r>
          </a:p>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661" name="Google Shape;661;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1" name="Google Shape;691;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a:t>Tracy Masterangelo, Adapted from the Supporting Self-Regulation with Individuals with FASD Presentation</a:t>
            </a:r>
            <a:endParaRPr sz="1200"/>
          </a:p>
        </p:txBody>
      </p:sp>
      <p:sp>
        <p:nvSpPr>
          <p:cNvPr id="692" name="Google Shape;692;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5" name="Google Shape;705;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Caregivers of individuals with FASD often juggle multiple roles. They are their child’s primary provider, but often also take the role of advocate to raise awareness of FASD and secure supports for their children. Unlike most other support workers, a caregiver is a 24/7 occupation. </a:t>
            </a:r>
            <a:endParaRPr lang="en-US" dirty="0"/>
          </a:p>
          <a:p>
            <a:pPr marL="0" lvl="0" indent="0" algn="l" rtl="0">
              <a:spcBef>
                <a:spcPts val="0"/>
              </a:spcBef>
              <a:spcAft>
                <a:spcPts val="0"/>
              </a:spcAft>
              <a:buNone/>
            </a:pPr>
            <a:endParaRPr lang="en-US" sz="1200" dirty="0">
              <a:solidFill>
                <a:schemeClr val="dk1"/>
              </a:solidFill>
              <a:latin typeface="Calibri"/>
              <a:ea typeface="Calibri"/>
              <a:cs typeface="Calibri"/>
              <a:sym typeface="Calibri"/>
            </a:endParaRPr>
          </a:p>
          <a:p>
            <a:pPr marL="171450" lvl="0" indent="-171450" algn="l" rtl="0">
              <a:spcBef>
                <a:spcPts val="0"/>
              </a:spcBef>
              <a:spcAft>
                <a:spcPts val="0"/>
              </a:spcAft>
              <a:buFont typeface="Arial" panose="020B0604020202020204" pitchFamily="34" charset="0"/>
              <a:buChar char="•"/>
            </a:pPr>
            <a:r>
              <a:rPr lang="en-US" sz="1200" b="1" dirty="0">
                <a:solidFill>
                  <a:schemeClr val="dk1"/>
                </a:solidFill>
                <a:latin typeface="Calibri"/>
                <a:ea typeface="Calibri"/>
                <a:cs typeface="Calibri"/>
                <a:sym typeface="Calibri"/>
              </a:rPr>
              <a:t>Caregivers of individuals with FASD report high levels of stress, even in comparison with caregivers of individuals with other developmental disabilities.   </a:t>
            </a:r>
            <a:endParaRPr lang="en-US" dirty="0"/>
          </a:p>
          <a:p>
            <a:pPr marL="0" lvl="0" indent="0" algn="l" rtl="0">
              <a:spcBef>
                <a:spcPts val="0"/>
              </a:spcBef>
              <a:spcAft>
                <a:spcPts val="0"/>
              </a:spcAft>
              <a:buNone/>
            </a:pPr>
            <a:endParaRPr lang="en-US" sz="1200" dirty="0">
              <a:solidFill>
                <a:schemeClr val="dk1"/>
              </a:solidFill>
              <a:latin typeface="Calibri"/>
              <a:ea typeface="Calibri"/>
              <a:cs typeface="Calibri"/>
              <a:sym typeface="Calibri"/>
            </a:endParaRPr>
          </a:p>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Caregivers may move through several stages in the process of receiving a diagnosis: </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Seeking and possibly receiving a diagnosis</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Processing emotions and coming to terms with the child’s difficulties</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Seeking support and belonging within a knowledgeable community</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Developing a new understanding of the child’s behaviour</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Becoming an educator, advocate, and expert on the child and FASD</a:t>
            </a:r>
          </a:p>
          <a:p>
            <a:pPr marL="457200" lvl="1" indent="0" algn="l" rtl="0">
              <a:spcBef>
                <a:spcPts val="0"/>
              </a:spcBef>
              <a:spcAft>
                <a:spcPts val="0"/>
              </a:spcAft>
              <a:buClr>
                <a:schemeClr val="dk1"/>
              </a:buClr>
              <a:buSzPts val="1200"/>
              <a:buFont typeface="Arial"/>
              <a:buNone/>
            </a:pPr>
            <a:endParaRPr lang="en-US" sz="1200" dirty="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Arial"/>
              <a:buChar char="•"/>
            </a:pPr>
            <a:r>
              <a:rPr lang="en-US" sz="1200" b="0" i="0" u="none" strike="noStrike" cap="none" dirty="0" err="1">
                <a:solidFill>
                  <a:schemeClr val="dk1"/>
                </a:solidFill>
                <a:effectLst/>
                <a:latin typeface="Calibri"/>
                <a:ea typeface="Calibri"/>
                <a:cs typeface="Calibri"/>
                <a:sym typeface="Calibri"/>
              </a:rPr>
              <a:t>CanFASD</a:t>
            </a:r>
            <a:r>
              <a:rPr lang="en-US" sz="1200" b="0" i="0" u="none" strike="noStrike" cap="none" dirty="0">
                <a:solidFill>
                  <a:schemeClr val="dk1"/>
                </a:solidFill>
                <a:effectLst/>
                <a:latin typeface="Calibri"/>
                <a:ea typeface="Calibri"/>
                <a:cs typeface="Calibri"/>
                <a:sym typeface="Calibri"/>
              </a:rPr>
              <a:t> has a resource guide for caregivers of FASD: </a:t>
            </a:r>
            <a:r>
              <a:rPr lang="en-US" sz="1200" b="0" i="0" u="sng" strike="noStrike" cap="none" dirty="0">
                <a:solidFill>
                  <a:schemeClr val="dk1"/>
                </a:solidFill>
                <a:effectLst/>
                <a:latin typeface="Calibri"/>
                <a:ea typeface="Calibri"/>
                <a:cs typeface="Calibri"/>
                <a:sym typeface="Calibri"/>
                <a:hlinkClick r:id="rId3"/>
              </a:rPr>
              <a:t>https://canfasd.ca/wp-content/uploads/2018/03/Caregiver-Resource-Guide-FASD-March-2018.pdf</a:t>
            </a:r>
            <a:r>
              <a:rPr lang="en-US" sz="1200" b="0" i="0" u="none" strike="noStrike" cap="none" dirty="0">
                <a:solidFill>
                  <a:schemeClr val="dk1"/>
                </a:solidFill>
                <a:effectLst/>
                <a:latin typeface="Calibri"/>
                <a:ea typeface="Calibri"/>
                <a:cs typeface="Calibri"/>
                <a:sym typeface="Calibri"/>
              </a:rPr>
              <a:t> </a:t>
            </a:r>
          </a:p>
          <a:p>
            <a:pPr marL="171450" lvl="0" indent="-171450" algn="l" rtl="0">
              <a:spcBef>
                <a:spcPts val="0"/>
              </a:spcBef>
              <a:spcAft>
                <a:spcPts val="0"/>
              </a:spcAft>
              <a:buClr>
                <a:schemeClr val="dk1"/>
              </a:buClr>
              <a:buSzPts val="1200"/>
              <a:buFont typeface="Arial"/>
              <a:buChar char="•"/>
            </a:pPr>
            <a:endParaRPr lang="en-US" sz="1200" b="0" i="0" u="none" strike="noStrike" cap="none" dirty="0">
              <a:solidFill>
                <a:schemeClr val="dk1"/>
              </a:solidFill>
              <a:effectLst/>
              <a:latin typeface="Calibri"/>
              <a:ea typeface="Calibri"/>
              <a:cs typeface="Calibri"/>
              <a:sym typeface="Calibri"/>
            </a:endParaRPr>
          </a:p>
          <a:p>
            <a:pPr marL="171450" lvl="0" indent="-171450" algn="l" rtl="0">
              <a:spcBef>
                <a:spcPts val="0"/>
              </a:spcBef>
              <a:spcAft>
                <a:spcPts val="0"/>
              </a:spcAft>
              <a:buClr>
                <a:schemeClr val="dk1"/>
              </a:buClr>
              <a:buSzPts val="1200"/>
              <a:buFont typeface="Arial"/>
              <a:buChar char="•"/>
            </a:pPr>
            <a:r>
              <a:rPr lang="en-US" sz="1200" b="0" i="0" u="none" strike="noStrike" cap="none" dirty="0">
                <a:solidFill>
                  <a:schemeClr val="dk1"/>
                </a:solidFill>
                <a:effectLst/>
                <a:latin typeface="Calibri"/>
                <a:ea typeface="Calibri"/>
                <a:cs typeface="Calibri"/>
                <a:sym typeface="Calibri"/>
              </a:rPr>
              <a:t>Similarly, Healthy Child Manitoba Developed a </a:t>
            </a:r>
            <a:r>
              <a:rPr lang="en-US" sz="1200" b="0" i="0" u="none" strike="noStrike" cap="none" dirty="0" err="1">
                <a:solidFill>
                  <a:schemeClr val="dk1"/>
                </a:solidFill>
                <a:effectLst/>
                <a:latin typeface="Calibri"/>
                <a:ea typeface="Calibri"/>
                <a:cs typeface="Calibri"/>
                <a:sym typeface="Calibri"/>
              </a:rPr>
              <a:t>Resouce</a:t>
            </a:r>
            <a:r>
              <a:rPr lang="en-US" sz="1200" b="0" i="0" u="none" strike="noStrike" cap="none" dirty="0">
                <a:solidFill>
                  <a:schemeClr val="dk1"/>
                </a:solidFill>
                <a:effectLst/>
                <a:latin typeface="Calibri"/>
                <a:ea typeface="Calibri"/>
                <a:cs typeface="Calibri"/>
                <a:sym typeface="Calibri"/>
              </a:rPr>
              <a:t> called ‘What Parents and Caregivers Need to Know about Fetal Alcohol Spectrum Disorder) which can be found here: </a:t>
            </a:r>
            <a:r>
              <a:rPr lang="en-US" sz="1200" b="0" i="0" u="sng" strike="noStrike" cap="none" dirty="0">
                <a:solidFill>
                  <a:schemeClr val="dk1"/>
                </a:solidFill>
                <a:effectLst/>
                <a:latin typeface="Calibri"/>
                <a:ea typeface="Calibri"/>
                <a:cs typeface="Calibri"/>
                <a:sym typeface="Calibri"/>
                <a:hlinkClick r:id="rId4"/>
              </a:rPr>
              <a:t>https://www.gov.mb.ca/fs/fasd/pubs/fasd_caregivers.pdf</a:t>
            </a:r>
            <a:r>
              <a:rPr lang="en-US" sz="1200" b="0" i="0" u="none" strike="noStrike" cap="none" dirty="0">
                <a:solidFill>
                  <a:schemeClr val="dk1"/>
                </a:solidFill>
                <a:effectLst/>
                <a:latin typeface="Calibri"/>
                <a:ea typeface="Calibri"/>
                <a:cs typeface="Calibri"/>
                <a:sym typeface="Calibri"/>
              </a:rPr>
              <a:t> </a:t>
            </a:r>
          </a:p>
        </p:txBody>
      </p:sp>
      <p:sp>
        <p:nvSpPr>
          <p:cNvPr id="706" name="Google Shape;706;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8" name="Google Shape;738;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dirty="0">
                <a:solidFill>
                  <a:schemeClr val="dk1"/>
                </a:solidFill>
                <a:latin typeface="Calibri"/>
                <a:ea typeface="Calibri"/>
                <a:cs typeface="Calibri"/>
                <a:sym typeface="Calibri"/>
              </a:rPr>
              <a:t>Caregiver needs might include: </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Being Heard by Educators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Openness from educators when communicating</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FASD-Informed Educators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Educators who understand and are willing to meet the complex needs of students with FASD </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Involvement in their Child’s Education</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Active involvement in their child’s education to ensure proper fit</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Resources and Accommodations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Practical resources that address their child’s complex needs </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Supportive Knowledge Base</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Gaining knowledge about FASD and to develop effective supports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Support and Understanding at Home</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Develop successful parenting techniques for their child</a:t>
            </a:r>
            <a:endParaRPr dirty="0"/>
          </a:p>
          <a:p>
            <a:pPr marL="0" lvl="0" indent="0" algn="l" rtl="0">
              <a:spcBef>
                <a:spcPts val="0"/>
              </a:spcBef>
              <a:spcAft>
                <a:spcPts val="0"/>
              </a:spcAft>
              <a:buNone/>
            </a:pPr>
            <a:r>
              <a:rPr lang="en-CA" sz="1200" b="1"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CA" sz="1200" b="1" dirty="0">
                <a:solidFill>
                  <a:schemeClr val="dk1"/>
                </a:solidFill>
                <a:latin typeface="Calibri"/>
                <a:ea typeface="Calibri"/>
                <a:cs typeface="Calibri"/>
                <a:sym typeface="Calibri"/>
              </a:rPr>
              <a:t>Possible educator responses</a:t>
            </a:r>
            <a:endParaRPr sz="1200" dirty="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Encourage parents to have a structured, consistent, predictable home environment</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Share strategies and tips that have worked for other parents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Discuss the role of rules and expectations in the classroom</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Explain how they create routines that increase compliance and self-management, both at home and school</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Consider the concerns identified by caregivers and if this is something that the school can address. Offer caregivers online and video resources that address concerns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Facilitate ongoing, open communication between home and school. This can be accomplished through weekly phone calls or using a communication book between home and school</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Encourage parents to get accurate information about FASD from libraries, hotlines, community agencies or other sources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Encourage parents to talk to other families in the community who have children with special needs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Provide parents with information regarding network organizations with support groups in the community</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Acknowledge and understand the difficult role of parents of children with special needs and support parents in this role</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Assist parents in helping children develop appropriate social networks</a:t>
            </a:r>
            <a:endParaRPr dirty="0"/>
          </a:p>
          <a:p>
            <a:pPr marL="171450" lvl="0" indent="-95250" algn="l" rtl="0">
              <a:spcBef>
                <a:spcPts val="0"/>
              </a:spcBef>
              <a:spcAft>
                <a:spcPts val="0"/>
              </a:spcAft>
              <a:buClr>
                <a:schemeClr val="dk1"/>
              </a:buClr>
              <a:buSzPts val="12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739" name="Google Shape;739;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3" name="Google Shape;753;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dirty="0">
                <a:solidFill>
                  <a:schemeClr val="dk1"/>
                </a:solidFill>
                <a:latin typeface="Calibri"/>
                <a:ea typeface="Calibri"/>
                <a:cs typeface="Calibri"/>
                <a:sym typeface="Calibri"/>
              </a:rPr>
              <a:t>Intervention research is relatively new in the FASD field, but cognitive (self-regulation, memory, attention), academic (math, language, literacy), behavioural, social skills, and caregiver programs and supports have been promising</a:t>
            </a:r>
            <a:endParaRPr dirty="0"/>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CA" sz="1200" dirty="0">
                <a:solidFill>
                  <a:schemeClr val="dk1"/>
                </a:solidFill>
                <a:latin typeface="Calibri"/>
                <a:ea typeface="Calibri"/>
                <a:cs typeface="Calibri"/>
                <a:sym typeface="Calibri"/>
              </a:rPr>
              <a:t>By implementing interventions and/or supports we create opportunities for targeted skill growth and development, while also shifting environmental supports and expectations in order to optimize opportunity. The goal is to promote well-being and generate opportunities for meaningful success. </a:t>
            </a:r>
            <a:endParaRPr dirty="0"/>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CA" sz="1200" dirty="0">
                <a:solidFill>
                  <a:schemeClr val="dk1"/>
                </a:solidFill>
                <a:latin typeface="Calibri"/>
                <a:ea typeface="Calibri"/>
                <a:cs typeface="Calibri"/>
                <a:sym typeface="Calibri"/>
              </a:rPr>
              <a:t>Remember: meaningful outcomes come from meaningful understandings. We have to understand both the needs and strengths of an individual in order to create helpful interventions. </a:t>
            </a:r>
            <a:endParaRPr dirty="0"/>
          </a:p>
        </p:txBody>
      </p:sp>
      <p:sp>
        <p:nvSpPr>
          <p:cNvPr id="754" name="Google Shape;754;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1" name="Google Shape;771;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0" name="Google Shape;790;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dirty="0">
                <a:solidFill>
                  <a:schemeClr val="dk1"/>
                </a:solidFill>
                <a:latin typeface="Calibri"/>
                <a:ea typeface="Calibri"/>
                <a:cs typeface="Calibri"/>
                <a:sym typeface="Calibri"/>
              </a:rPr>
              <a:t>Intervention research is relatively new in the FASD field, but cognitive (self-regulation, memory, attention), academic (math, language, literacy), behavioural, social skills, and caregiver programs and supports have been promising</a:t>
            </a:r>
            <a:endParaRPr dirty="0"/>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CA" sz="1200" b="1" dirty="0">
                <a:solidFill>
                  <a:schemeClr val="dk1"/>
                </a:solidFill>
                <a:latin typeface="Calibri"/>
                <a:ea typeface="Calibri"/>
                <a:cs typeface="Calibri"/>
                <a:sym typeface="Calibri"/>
              </a:rPr>
              <a:t>By implementing interventions and/or supports we create opportunities for targeted skill growth and development, while also shifting environmental supports and expectations in order to optimize opportunity. </a:t>
            </a:r>
            <a:r>
              <a:rPr lang="en-CA" sz="1200" dirty="0">
                <a:solidFill>
                  <a:schemeClr val="dk1"/>
                </a:solidFill>
                <a:latin typeface="Calibri"/>
                <a:ea typeface="Calibri"/>
                <a:cs typeface="Calibri"/>
                <a:sym typeface="Calibri"/>
              </a:rPr>
              <a:t>The goal is to promote well-being and generate opportunities for meaningful success. </a:t>
            </a:r>
            <a:endParaRPr dirty="0"/>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CA" sz="1200" dirty="0">
                <a:solidFill>
                  <a:schemeClr val="dk1"/>
                </a:solidFill>
                <a:latin typeface="Calibri"/>
                <a:ea typeface="Calibri"/>
                <a:cs typeface="Calibri"/>
                <a:sym typeface="Calibri"/>
              </a:rPr>
              <a:t>Remember: meaningful outcomes come from meaningful understandings. We have to understand both the needs and strengths of an individual in order to create helpful interventions. </a:t>
            </a:r>
            <a:endParaRPr dirty="0"/>
          </a:p>
        </p:txBody>
      </p:sp>
      <p:sp>
        <p:nvSpPr>
          <p:cNvPr id="791" name="Google Shape;791;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b="0" i="0" u="none" strike="noStrike" dirty="0">
                <a:solidFill>
                  <a:schemeClr val="dk1"/>
                </a:solidFill>
                <a:latin typeface="Calibri"/>
                <a:ea typeface="Calibri"/>
                <a:cs typeface="Calibri"/>
                <a:sym typeface="Calibri"/>
              </a:rPr>
              <a:t>A key innovation of Alberta’s response to FASD was the development and continued funding of 12 regionally based civil society FASD Service Networks, which have become the cornerstone for the delivery of FASD awareness, prevention, assessment and diagnosis, and supports for individuals with FASD, their families, and caregivers across the province.</a:t>
            </a:r>
            <a:endParaRPr dirty="0"/>
          </a:p>
          <a:p>
            <a:pPr marL="0" lvl="0" indent="0" algn="l" rtl="0">
              <a:spcBef>
                <a:spcPts val="0"/>
              </a:spcBef>
              <a:spcAft>
                <a:spcPts val="0"/>
              </a:spcAft>
              <a:buNone/>
            </a:pPr>
            <a:endParaRPr sz="1200" b="0" i="0" u="none" strike="noStrike" dirty="0">
              <a:solidFill>
                <a:schemeClr val="dk1"/>
              </a:solidFill>
              <a:latin typeface="Calibri"/>
              <a:ea typeface="Calibri"/>
              <a:cs typeface="Calibri"/>
              <a:sym typeface="Calibri"/>
            </a:endParaRPr>
          </a:p>
          <a:p>
            <a:pPr marL="0" lvl="0" indent="0" algn="l" rtl="0">
              <a:spcBef>
                <a:spcPts val="0"/>
              </a:spcBef>
              <a:spcAft>
                <a:spcPts val="0"/>
              </a:spcAft>
              <a:buNone/>
            </a:pPr>
            <a:r>
              <a:rPr lang="en-CA" sz="1200" b="0" i="0" u="none" strike="noStrike" dirty="0">
                <a:solidFill>
                  <a:schemeClr val="dk1"/>
                </a:solidFill>
                <a:latin typeface="Calibri"/>
                <a:ea typeface="Calibri"/>
                <a:cs typeface="Calibri"/>
                <a:sym typeface="Calibri"/>
              </a:rPr>
              <a:t>In alignment with the strategic direction provided by the Government of Alberta, the FASD Service Networks build capacity in communities by enhancing existing services and by fostering the development of new ones.</a:t>
            </a:r>
            <a:endParaRPr dirty="0"/>
          </a:p>
          <a:p>
            <a:pPr marL="0" lvl="0" indent="0" algn="l" rtl="0">
              <a:spcBef>
                <a:spcPts val="0"/>
              </a:spcBef>
              <a:spcAft>
                <a:spcPts val="0"/>
              </a:spcAft>
              <a:buNone/>
            </a:pPr>
            <a:endParaRPr sz="1200" b="0" i="0" u="none" strike="noStrike" dirty="0">
              <a:solidFill>
                <a:schemeClr val="dk1"/>
              </a:solidFill>
              <a:latin typeface="Calibri"/>
              <a:ea typeface="Calibri"/>
              <a:cs typeface="Calibri"/>
              <a:sym typeface="Calibri"/>
            </a:endParaRPr>
          </a:p>
          <a:p>
            <a:pPr marL="0" lvl="0" indent="0" algn="l" rtl="0">
              <a:spcBef>
                <a:spcPts val="0"/>
              </a:spcBef>
              <a:spcAft>
                <a:spcPts val="0"/>
              </a:spcAft>
              <a:buNone/>
            </a:pPr>
            <a:r>
              <a:rPr lang="en-CA" sz="1200" b="0" i="0" u="none" strike="noStrike" dirty="0">
                <a:solidFill>
                  <a:schemeClr val="dk1"/>
                </a:solidFill>
                <a:latin typeface="Calibri"/>
                <a:ea typeface="Calibri"/>
                <a:cs typeface="Calibri"/>
                <a:sym typeface="Calibri"/>
              </a:rPr>
              <a:t>The community-led FASD Service Networks have each designed a model of service delivery to meet the unique needs in their region. </a:t>
            </a:r>
            <a:endParaRPr dirty="0"/>
          </a:p>
          <a:p>
            <a:pPr marL="0" lvl="0" indent="0" algn="l" rtl="0">
              <a:spcBef>
                <a:spcPts val="0"/>
              </a:spcBef>
              <a:spcAft>
                <a:spcPts val="0"/>
              </a:spcAft>
              <a:buNone/>
            </a:pPr>
            <a:endParaRPr sz="1200" b="0" i="0" u="none" strike="noStrike" dirty="0">
              <a:solidFill>
                <a:schemeClr val="dk1"/>
              </a:solidFill>
              <a:latin typeface="Calibri"/>
              <a:ea typeface="Calibri"/>
              <a:cs typeface="Calibri"/>
              <a:sym typeface="Calibri"/>
            </a:endParaRPr>
          </a:p>
          <a:p>
            <a:pPr marL="0" lvl="0" indent="0" algn="l" rtl="0">
              <a:spcBef>
                <a:spcPts val="0"/>
              </a:spcBef>
              <a:spcAft>
                <a:spcPts val="0"/>
              </a:spcAft>
              <a:buNone/>
            </a:pPr>
            <a:r>
              <a:rPr lang="en-CA" sz="1200" b="0" i="0" u="none" strike="noStrike" dirty="0">
                <a:solidFill>
                  <a:schemeClr val="dk1"/>
                </a:solidFill>
                <a:latin typeface="Calibri"/>
                <a:ea typeface="Calibri"/>
                <a:cs typeface="Calibri"/>
                <a:sym typeface="Calibri"/>
              </a:rPr>
              <a:t>The </a:t>
            </a:r>
            <a:r>
              <a:rPr lang="en-CA" sz="1200" b="0" i="0" u="none" strike="noStrike" dirty="0" err="1">
                <a:solidFill>
                  <a:schemeClr val="dk1"/>
                </a:solidFill>
                <a:latin typeface="Calibri"/>
                <a:ea typeface="Calibri"/>
                <a:cs typeface="Calibri"/>
                <a:sym typeface="Calibri"/>
              </a:rPr>
              <a:t>WRaP</a:t>
            </a:r>
            <a:r>
              <a:rPr lang="en-CA" sz="1200" b="0" i="0" u="none" strike="noStrike" dirty="0">
                <a:solidFill>
                  <a:schemeClr val="dk1"/>
                </a:solidFill>
                <a:latin typeface="Calibri"/>
                <a:ea typeface="Calibri"/>
                <a:cs typeface="Calibri"/>
                <a:sym typeface="Calibri"/>
              </a:rPr>
              <a:t> 2.0 project is implemented by the FASD Networks.</a:t>
            </a:r>
            <a:endParaRPr dirty="0"/>
          </a:p>
        </p:txBody>
      </p:sp>
      <p:sp>
        <p:nvSpPr>
          <p:cNvPr id="156" name="Google Shape;15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g3b0d7c0ee5b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0" name="Google Shape;870;g3b0d7c0ee5b_0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311150" lvl="0" indent="-171450" algn="l" rtl="0">
              <a:spcBef>
                <a:spcPts val="0"/>
              </a:spcBef>
              <a:spcAft>
                <a:spcPts val="0"/>
              </a:spcAft>
              <a:buSzPts val="1400"/>
              <a:buFont typeface="Arial" panose="020B0604020202020204" pitchFamily="34" charset="0"/>
              <a:buChar char="•"/>
            </a:pPr>
            <a:r>
              <a:rPr lang="en-CA" dirty="0"/>
              <a:t>The Towards Healthy Outcomes (THO) was introduced earlier in the Foundations presentation.</a:t>
            </a:r>
          </a:p>
          <a:p>
            <a:pPr marL="311150" lvl="0" indent="-171450" algn="l" rtl="0">
              <a:spcBef>
                <a:spcPts val="0"/>
              </a:spcBef>
              <a:spcAft>
                <a:spcPts val="0"/>
              </a:spcAft>
              <a:buSzPts val="1400"/>
              <a:buFont typeface="Arial" panose="020B0604020202020204" pitchFamily="34" charset="0"/>
              <a:buChar char="•"/>
            </a:pPr>
            <a:r>
              <a:rPr lang="en-CA" dirty="0"/>
              <a:t>THO provides a strengths-based, evidence-informed approach to intervention across the lifespan for individuals with FASD. It was developed by CANFASD in collaboration with researchers, caregivers, and individuals with lived experience to support proactive, individualized planning and service delivery. </a:t>
            </a:r>
          </a:p>
          <a:p>
            <a:pPr marL="311150" lvl="0" indent="-171450" algn="l" rtl="0">
              <a:spcBef>
                <a:spcPts val="0"/>
              </a:spcBef>
              <a:spcAft>
                <a:spcPts val="0"/>
              </a:spcAft>
              <a:buSzPts val="1400"/>
              <a:buFont typeface="Arial" panose="020B0604020202020204" pitchFamily="34" charset="0"/>
              <a:buChar char="•"/>
            </a:pPr>
            <a:r>
              <a:rPr lang="en-CA" dirty="0"/>
              <a:t>THO is structured around multiple domains of healthy functioning that are considered important for overall well-being and success. </a:t>
            </a:r>
          </a:p>
          <a:p>
            <a:pPr marL="311150" lvl="0" indent="-171450" algn="l" rtl="0">
              <a:spcBef>
                <a:spcPts val="0"/>
              </a:spcBef>
              <a:spcAft>
                <a:spcPts val="0"/>
              </a:spcAft>
              <a:buSzPts val="1400"/>
              <a:buFont typeface="Arial" panose="020B0604020202020204" pitchFamily="34" charset="0"/>
              <a:buChar char="•"/>
            </a:pPr>
            <a:r>
              <a:rPr lang="en-CA" dirty="0"/>
              <a:t>One of these key domains is Education and Skill building, which is directly relevant to our work in schools. </a:t>
            </a:r>
          </a:p>
          <a:p>
            <a:pPr marL="311150" lvl="0" indent="-171450" algn="l" rtl="0">
              <a:spcBef>
                <a:spcPts val="0"/>
              </a:spcBef>
              <a:spcAft>
                <a:spcPts val="0"/>
              </a:spcAft>
              <a:buSzPts val="1400"/>
              <a:buFont typeface="Arial" panose="020B0604020202020204" pitchFamily="34" charset="0"/>
              <a:buChar char="•"/>
            </a:pPr>
            <a:r>
              <a:rPr lang="en-CA" dirty="0"/>
              <a:t>Although THO was designed primarily as an intervention framework with the intention of guiding individualized supports and services, it provides a useful conceptual roadmap for understanding how educational planning fits into the broader context of lifelong well-being for individuals with FASD. </a:t>
            </a:r>
          </a:p>
          <a:p>
            <a:pPr marL="311150" lvl="0" indent="-171450" algn="l" rtl="0">
              <a:spcBef>
                <a:spcPts val="0"/>
              </a:spcBef>
              <a:spcAft>
                <a:spcPts val="0"/>
              </a:spcAft>
              <a:buSzPts val="1400"/>
              <a:buFont typeface="Arial" panose="020B0604020202020204" pitchFamily="34" charset="0"/>
              <a:buChar char="•"/>
            </a:pPr>
            <a:endParaRPr lang="en-CA" dirty="0"/>
          </a:p>
          <a:p>
            <a:pPr marL="311150" lvl="0" indent="-171450" algn="l" rtl="0">
              <a:spcBef>
                <a:spcPts val="0"/>
              </a:spcBef>
              <a:spcAft>
                <a:spcPts val="0"/>
              </a:spcAft>
              <a:buSzPts val="1400"/>
              <a:buFont typeface="Arial" panose="020B0604020202020204" pitchFamily="34" charset="0"/>
              <a:buChar char="•"/>
            </a:pPr>
            <a:r>
              <a:rPr lang="en-CA" dirty="0"/>
              <a:t>Within the Education and </a:t>
            </a:r>
            <a:r>
              <a:rPr lang="en-CA" dirty="0" err="1"/>
              <a:t>Skillbuilding</a:t>
            </a:r>
            <a:r>
              <a:rPr lang="en-CA" dirty="0"/>
              <a:t> Domain the following is recognized: </a:t>
            </a:r>
          </a:p>
          <a:p>
            <a:pPr marL="768350" lvl="1" indent="-171450" algn="l" rtl="0">
              <a:spcBef>
                <a:spcPts val="0"/>
              </a:spcBef>
              <a:spcAft>
                <a:spcPts val="0"/>
              </a:spcAft>
              <a:buSzPts val="1400"/>
              <a:buFont typeface="Arial" panose="020B0604020202020204" pitchFamily="34" charset="0"/>
              <a:buChar char="•"/>
            </a:pPr>
            <a:r>
              <a:rPr lang="en-CA" dirty="0"/>
              <a:t>identifying and building on individual strengths; </a:t>
            </a:r>
          </a:p>
          <a:p>
            <a:pPr marL="768350" lvl="1" indent="-171450" algn="l" rtl="0">
              <a:spcBef>
                <a:spcPts val="0"/>
              </a:spcBef>
              <a:spcAft>
                <a:spcPts val="0"/>
              </a:spcAft>
              <a:buSzPts val="1400"/>
              <a:buFont typeface="Arial" panose="020B0604020202020204" pitchFamily="34" charset="0"/>
              <a:buChar char="•"/>
            </a:pPr>
            <a:r>
              <a:rPr lang="en-CA" dirty="0"/>
              <a:t>supporting the development of academic and adaptive skills</a:t>
            </a:r>
          </a:p>
          <a:p>
            <a:pPr marL="768350" lvl="1" indent="-171450" algn="l" rtl="0">
              <a:spcBef>
                <a:spcPts val="0"/>
              </a:spcBef>
              <a:spcAft>
                <a:spcPts val="0"/>
              </a:spcAft>
              <a:buSzPts val="1400"/>
              <a:buFont typeface="Arial" panose="020B0604020202020204" pitchFamily="34" charset="0"/>
              <a:buChar char="•"/>
            </a:pPr>
            <a:r>
              <a:rPr lang="en-CA" dirty="0"/>
              <a:t>tailoring instruction and supports to match the student’s profile and developmental needs; and promoting opportunities for skill generalization across settings.</a:t>
            </a:r>
          </a:p>
          <a:p>
            <a:pPr marL="768350" lvl="1" indent="-171450" algn="l" rtl="0">
              <a:spcBef>
                <a:spcPts val="0"/>
              </a:spcBef>
              <a:spcAft>
                <a:spcPts val="0"/>
              </a:spcAft>
              <a:buSzPts val="1400"/>
              <a:buFont typeface="Arial" panose="020B0604020202020204" pitchFamily="34" charset="0"/>
              <a:buChar char="•"/>
            </a:pPr>
            <a:endParaRPr dirty="0"/>
          </a:p>
          <a:p>
            <a:pPr marL="457200" lvl="0" indent="-317500" algn="l" rtl="0">
              <a:spcBef>
                <a:spcPts val="0"/>
              </a:spcBef>
              <a:spcAft>
                <a:spcPts val="0"/>
              </a:spcAft>
              <a:buSzPts val="1400"/>
              <a:buChar char="●"/>
            </a:pPr>
            <a:r>
              <a:rPr lang="en-CA" dirty="0"/>
              <a:t>As WRAP coaches, you play a key role in helping students with FASD develop competencies that contribute to healthy outcomes. Not just academically but in their ability to participate meaningfully in school, community, and later life.</a:t>
            </a:r>
            <a:endParaRPr dirty="0"/>
          </a:p>
          <a:p>
            <a:pPr marL="457200" lvl="0" indent="-317500" algn="l" rtl="0">
              <a:spcBef>
                <a:spcPts val="0"/>
              </a:spcBef>
              <a:spcAft>
                <a:spcPts val="0"/>
              </a:spcAft>
              <a:buSzPts val="1400"/>
              <a:buChar char="●"/>
            </a:pPr>
            <a:r>
              <a:rPr lang="en-CA" dirty="0"/>
              <a:t>The THO framework reminds us to think holistically, to coordinate with caregivers and other systems of support, and to use assessment and intervention planning (such as IPPs/IEPs) in ways that connect educational supports with broader healthy functioning goals.</a:t>
            </a:r>
            <a:endParaRPr dirty="0"/>
          </a:p>
          <a:p>
            <a:pPr marL="457200" lvl="0" indent="-317500" algn="l" rtl="0">
              <a:spcBef>
                <a:spcPts val="0"/>
              </a:spcBef>
              <a:spcAft>
                <a:spcPts val="0"/>
              </a:spcAft>
              <a:buSzPts val="1400"/>
              <a:buChar char="●"/>
            </a:pPr>
            <a:r>
              <a:rPr lang="en-CA" dirty="0"/>
              <a:t>THO - including the Education &amp; </a:t>
            </a:r>
            <a:r>
              <a:rPr lang="en-CA" dirty="0" err="1"/>
              <a:t>Skillbuilding</a:t>
            </a:r>
            <a:r>
              <a:rPr lang="en-CA" dirty="0"/>
              <a:t> Domain can be found here: </a:t>
            </a:r>
            <a:r>
              <a:rPr lang="en-CA" u="sng" dirty="0">
                <a:solidFill>
                  <a:schemeClr val="hlink"/>
                </a:solidFill>
                <a:hlinkClick r:id="rId3"/>
              </a:rPr>
              <a:t>https://canfasd.ca/wp-content/uploads/publications/Towards-Healthy-Outcomes-2.0.pdf</a:t>
            </a:r>
            <a:r>
              <a:rPr lang="en-CA" dirty="0"/>
              <a:t> </a:t>
            </a:r>
            <a:endParaRPr dirty="0"/>
          </a:p>
        </p:txBody>
      </p:sp>
      <p:sp>
        <p:nvSpPr>
          <p:cNvPr id="871" name="Google Shape;871;g3b0d7c0ee5b_0_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Google Shape;816;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7" name="Google Shape;817;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dirty="0">
                <a:solidFill>
                  <a:schemeClr val="dk1"/>
                </a:solidFill>
                <a:latin typeface="Calibri"/>
                <a:ea typeface="Calibri"/>
                <a:cs typeface="Calibri"/>
                <a:sym typeface="Calibri"/>
              </a:rPr>
              <a:t>Four overarching principles of practice can be used as a helpful way to frame intervention approaches</a:t>
            </a:r>
            <a:endParaRPr dirty="0"/>
          </a:p>
          <a:p>
            <a:pPr marL="0" lvl="0" indent="0" algn="l" rtl="0">
              <a:spcBef>
                <a:spcPts val="0"/>
              </a:spcBef>
              <a:spcAft>
                <a:spcPts val="0"/>
              </a:spcAft>
              <a:buNone/>
            </a:pPr>
            <a:r>
              <a:rPr lang="en-CA" sz="1200" dirty="0">
                <a:solidFill>
                  <a:schemeClr val="dk1"/>
                </a:solidFill>
                <a:latin typeface="Calibri"/>
                <a:ea typeface="Calibri"/>
                <a:cs typeface="Calibri"/>
                <a:sym typeface="Calibri"/>
              </a:rPr>
              <a:t>1. Consistency – within a school requires: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Establishing a common understanding of FASD shared by all staff</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Using common messages and approaches to providing services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Minimizing staff turnover and building relationships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Maintaining system structure and stability</a:t>
            </a:r>
            <a:endParaRPr dirty="0"/>
          </a:p>
          <a:p>
            <a:pPr marL="0" lvl="0" indent="0" algn="l" rtl="0">
              <a:spcBef>
                <a:spcPts val="0"/>
              </a:spcBef>
              <a:spcAft>
                <a:spcPts val="0"/>
              </a:spcAft>
              <a:buNone/>
            </a:pPr>
            <a:r>
              <a:rPr lang="en-CA" sz="1200" dirty="0">
                <a:solidFill>
                  <a:schemeClr val="dk1"/>
                </a:solidFill>
                <a:latin typeface="Calibri"/>
                <a:ea typeface="Calibri"/>
                <a:cs typeface="Calibri"/>
                <a:sym typeface="Calibri"/>
              </a:rPr>
              <a:t>2. Collaboration – between schools and school staff requires: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Integrated response systems at all organizational levels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Organizational support for complex case management</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Intentional planning between types of services and levels of service delivery</a:t>
            </a:r>
            <a:endParaRPr dirty="0"/>
          </a:p>
          <a:p>
            <a:pPr marL="0" lvl="0" indent="0" algn="l" rtl="0">
              <a:spcBef>
                <a:spcPts val="0"/>
              </a:spcBef>
              <a:spcAft>
                <a:spcPts val="0"/>
              </a:spcAft>
              <a:buNone/>
            </a:pPr>
            <a:r>
              <a:rPr lang="en-CA" sz="1200" dirty="0">
                <a:solidFill>
                  <a:schemeClr val="dk1"/>
                </a:solidFill>
                <a:latin typeface="Calibri"/>
                <a:ea typeface="Calibri"/>
                <a:cs typeface="Calibri"/>
                <a:sym typeface="Calibri"/>
              </a:rPr>
              <a:t>3. Responsiveness – between school staff and an individual and their family requires: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Balance between dependence and independence </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Expectations that are unique to individual strength, needs, and culture</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Supportive and adaptive environments to facilitate skill development </a:t>
            </a:r>
            <a:endParaRPr dirty="0"/>
          </a:p>
          <a:p>
            <a:pPr marL="0" lvl="0" indent="0" algn="l" rtl="0">
              <a:spcBef>
                <a:spcPts val="0"/>
              </a:spcBef>
              <a:spcAft>
                <a:spcPts val="0"/>
              </a:spcAft>
              <a:buNone/>
            </a:pPr>
            <a:r>
              <a:rPr lang="en-CA" sz="1200" dirty="0">
                <a:solidFill>
                  <a:schemeClr val="dk1"/>
                </a:solidFill>
                <a:latin typeface="Calibri"/>
                <a:ea typeface="Calibri"/>
                <a:cs typeface="Calibri"/>
                <a:sym typeface="Calibri"/>
              </a:rPr>
              <a:t>4. Proactivity – by school staff requires: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Early intervention to develop positive behaviours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Consideration of individual control and success-focused trajectory</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Planning for transition periods</a:t>
            </a:r>
            <a:endParaRPr dirty="0"/>
          </a:p>
        </p:txBody>
      </p:sp>
      <p:sp>
        <p:nvSpPr>
          <p:cNvPr id="818" name="Google Shape;818;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8" name="Google Shape;838;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CA" sz="1200">
                <a:latin typeface="Times New Roman"/>
                <a:ea typeface="Times New Roman"/>
                <a:cs typeface="Times New Roman"/>
                <a:sym typeface="Times New Roman"/>
              </a:rPr>
              <a:t>In order to implement interventions effectively, we need to shift our mindset around behaviour. </a:t>
            </a:r>
            <a:r>
              <a:rPr lang="en-CA" sz="1200" b="1">
                <a:latin typeface="Times New Roman"/>
                <a:ea typeface="Times New Roman"/>
                <a:cs typeface="Times New Roman"/>
                <a:sym typeface="Times New Roman"/>
              </a:rPr>
              <a:t>As educators, we know, particularly for our students with complex needs, behavior can become their primary means of communication</a:t>
            </a:r>
            <a:r>
              <a:rPr lang="en-CA" sz="1200">
                <a:latin typeface="Times New Roman"/>
                <a:ea typeface="Times New Roman"/>
                <a:cs typeface="Times New Roman"/>
                <a:sym typeface="Times New Roman"/>
              </a:rPr>
              <a:t>. It is important to remember all behaviour serves a purpose.</a:t>
            </a:r>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All behaviour is goal-oriented, meaning that is functional and serves a purpose.</a:t>
            </a:r>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It may be difficult to determine the “reasons” behind the challenging behaviour</a:t>
            </a:r>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Instead of focusing on the resistive behaviour, explore what the goal is, the obstructions and how to use their strengths to achieve the goal</a:t>
            </a:r>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When trying to understand the behaviours, consider alternative explanations</a:t>
            </a:r>
            <a:endParaRPr/>
          </a:p>
          <a:p>
            <a:pPr marL="0" lvl="0" indent="0" algn="l" rtl="0">
              <a:lnSpc>
                <a:spcPct val="107000"/>
              </a:lnSpc>
              <a:spcBef>
                <a:spcPts val="800"/>
              </a:spcBef>
              <a:spcAft>
                <a:spcPts val="0"/>
              </a:spcAft>
              <a:buNone/>
            </a:pPr>
            <a:r>
              <a:rPr lang="en-CA" sz="1200">
                <a:latin typeface="Times New Roman"/>
                <a:ea typeface="Times New Roman"/>
                <a:cs typeface="Times New Roman"/>
                <a:sym typeface="Times New Roman"/>
              </a:rPr>
              <a:t>We need to shift our thinking towards a </a:t>
            </a:r>
            <a:r>
              <a:rPr lang="en-CA" sz="1200" i="1">
                <a:latin typeface="Times New Roman"/>
                <a:ea typeface="Times New Roman"/>
                <a:cs typeface="Times New Roman"/>
                <a:sym typeface="Times New Roman"/>
              </a:rPr>
              <a:t>brain not blame</a:t>
            </a:r>
            <a:r>
              <a:rPr lang="en-CA" sz="1200">
                <a:latin typeface="Times New Roman"/>
                <a:ea typeface="Times New Roman"/>
                <a:cs typeface="Times New Roman"/>
                <a:sym typeface="Times New Roman"/>
              </a:rPr>
              <a:t> mindset. </a:t>
            </a:r>
            <a:endParaRPr/>
          </a:p>
          <a:p>
            <a:pPr marL="0" lvl="0" indent="0" algn="l" rtl="0">
              <a:spcBef>
                <a:spcPts val="800"/>
              </a:spcBef>
              <a:spcAft>
                <a:spcPts val="0"/>
              </a:spcAft>
              <a:buNone/>
            </a:pPr>
            <a:endParaRPr/>
          </a:p>
        </p:txBody>
      </p:sp>
      <p:sp>
        <p:nvSpPr>
          <p:cNvPr id="839" name="Google Shape;839;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5"/>
        <p:cNvGrpSpPr/>
        <p:nvPr/>
      </p:nvGrpSpPr>
      <p:grpSpPr>
        <a:xfrm>
          <a:off x="0" y="0"/>
          <a:ext cx="0" cy="0"/>
          <a:chOff x="0" y="0"/>
          <a:chExt cx="0" cy="0"/>
        </a:xfrm>
      </p:grpSpPr>
      <p:sp>
        <p:nvSpPr>
          <p:cNvPr id="856" name="Google Shape;856;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7" name="Google Shape;857;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Instead of thinking the student “just won’t” do something, question if the goal is achievable for this student. If not, set a more achievable goal.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It may seem like the student appears insensitive, but in reality, they are unable to show their feelings. We can support them by providing positive adult relationships.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It may seem like the student is being “bad” or “annoying” but in reality they are feeling frustrated or challenged. Be patient and provide support. </a:t>
            </a:r>
            <a:endParaRPr/>
          </a:p>
        </p:txBody>
      </p:sp>
      <p:sp>
        <p:nvSpPr>
          <p:cNvPr id="858" name="Google Shape;858;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9"/>
        <p:cNvGrpSpPr/>
        <p:nvPr/>
      </p:nvGrpSpPr>
      <p:grpSpPr>
        <a:xfrm>
          <a:off x="0" y="0"/>
          <a:ext cx="0" cy="0"/>
          <a:chOff x="0" y="0"/>
          <a:chExt cx="0" cy="0"/>
        </a:xfrm>
      </p:grpSpPr>
      <p:sp>
        <p:nvSpPr>
          <p:cNvPr id="980" name="Google Shape;980;g3b0d7c0ee5b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1" name="Google Shape;981;g3b0d7c0ee5b_0_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88900" algn="l" rtl="0">
              <a:spcBef>
                <a:spcPts val="0"/>
              </a:spcBef>
              <a:spcAft>
                <a:spcPts val="0"/>
              </a:spcAft>
              <a:buSzPts val="1400"/>
              <a:buChar char="•"/>
            </a:pPr>
            <a:r>
              <a:rPr lang="en-CA"/>
              <a:t> </a:t>
            </a:r>
            <a:r>
              <a:rPr lang="en-CA" sz="1100">
                <a:latin typeface="Arial"/>
                <a:ea typeface="Arial"/>
                <a:cs typeface="Arial"/>
                <a:sym typeface="Arial"/>
              </a:rPr>
              <a:t>It’s important that we understand that we as other people can only see the observed behaviour; what is missing (usually) are the underlying intentions around the behaviour, along with its usefulness. </a:t>
            </a:r>
            <a:endParaRPr sz="1100">
              <a:latin typeface="Arial"/>
              <a:ea typeface="Arial"/>
              <a:cs typeface="Arial"/>
              <a:sym typeface="Arial"/>
            </a:endParaRPr>
          </a:p>
          <a:p>
            <a:pPr marL="0" lvl="0" indent="-88900" algn="l" rtl="0">
              <a:spcBef>
                <a:spcPts val="0"/>
              </a:spcBef>
              <a:spcAft>
                <a:spcPts val="0"/>
              </a:spcAft>
              <a:buSzPts val="1400"/>
              <a:buChar char="•"/>
            </a:pPr>
            <a:r>
              <a:rPr lang="en-CA"/>
              <a:t> </a:t>
            </a:r>
            <a:r>
              <a:rPr lang="en-CA" sz="1100">
                <a:latin typeface="Arial"/>
                <a:ea typeface="Arial"/>
                <a:cs typeface="Arial"/>
                <a:sym typeface="Arial"/>
              </a:rPr>
              <a:t>We might not fully understand why someone is late to a counselling/WRAP appointment with us, or why a stranger yelled at us when we parked our car. </a:t>
            </a:r>
            <a:endParaRPr sz="1100">
              <a:latin typeface="Arial"/>
              <a:ea typeface="Arial"/>
              <a:cs typeface="Arial"/>
              <a:sym typeface="Arial"/>
            </a:endParaRPr>
          </a:p>
          <a:p>
            <a:pPr marL="0" lvl="0" indent="-88900" algn="l" rtl="0">
              <a:spcBef>
                <a:spcPts val="0"/>
              </a:spcBef>
              <a:spcAft>
                <a:spcPts val="0"/>
              </a:spcAft>
              <a:buSzPts val="1400"/>
              <a:buChar char="•"/>
            </a:pPr>
            <a:r>
              <a:rPr lang="en-CA"/>
              <a:t> But we especially won’t be able to understand when we look at their behaviour and don’t consider what might be underlying it. </a:t>
            </a:r>
            <a:endParaRPr/>
          </a:p>
        </p:txBody>
      </p:sp>
      <p:sp>
        <p:nvSpPr>
          <p:cNvPr id="982" name="Google Shape;982;g3b0d7c0ee5b_0_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1"/>
        <p:cNvGrpSpPr/>
        <p:nvPr/>
      </p:nvGrpSpPr>
      <p:grpSpPr>
        <a:xfrm>
          <a:off x="0" y="0"/>
          <a:ext cx="0" cy="0"/>
          <a:chOff x="0" y="0"/>
          <a:chExt cx="0" cy="0"/>
        </a:xfrm>
      </p:grpSpPr>
      <p:sp>
        <p:nvSpPr>
          <p:cNvPr id="1002" name="Google Shape;1002;g3b0d7c0ee5b_0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3" name="Google Shape;1003;g3b0d7c0ee5b_0_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311150" lvl="0" indent="-171450" algn="l" rtl="0">
              <a:lnSpc>
                <a:spcPct val="115000"/>
              </a:lnSpc>
              <a:spcBef>
                <a:spcPts val="1200"/>
              </a:spcBef>
              <a:spcAft>
                <a:spcPts val="0"/>
              </a:spcAft>
              <a:buSzPts val="1400"/>
              <a:buFont typeface="Arial" panose="020B0604020202020204" pitchFamily="34" charset="0"/>
              <a:buChar char="•"/>
            </a:pPr>
            <a:r>
              <a:rPr lang="en-CA" sz="1100" dirty="0">
                <a:latin typeface="Arial"/>
                <a:ea typeface="Arial"/>
                <a:cs typeface="Arial"/>
                <a:sym typeface="Arial"/>
              </a:rPr>
              <a:t>And we certainly won’t be able to develop that understanding of the underlying causes of behaviour when we then jump right into thinking: What do I do? How do I solve this problem?</a:t>
            </a:r>
          </a:p>
          <a:p>
            <a:pPr marL="311150" lvl="0" indent="-171450" algn="l" rtl="0">
              <a:lnSpc>
                <a:spcPct val="115000"/>
              </a:lnSpc>
              <a:spcBef>
                <a:spcPts val="1200"/>
              </a:spcBef>
              <a:spcAft>
                <a:spcPts val="0"/>
              </a:spcAft>
              <a:buSzPts val="1400"/>
              <a:buFont typeface="Arial" panose="020B0604020202020204" pitchFamily="34" charset="0"/>
              <a:buChar char="•"/>
            </a:pPr>
            <a:r>
              <a:rPr lang="en-CA" sz="1100" dirty="0">
                <a:latin typeface="Arial"/>
                <a:ea typeface="Arial"/>
                <a:cs typeface="Arial"/>
                <a:sym typeface="Arial"/>
              </a:rPr>
              <a:t>When we do that, we are likely to miss two crucial underlying pieces of information:</a:t>
            </a:r>
          </a:p>
          <a:p>
            <a:pPr marL="768350" lvl="1" indent="-171450" algn="l" rtl="0">
              <a:lnSpc>
                <a:spcPct val="115000"/>
              </a:lnSpc>
              <a:spcBef>
                <a:spcPts val="1200"/>
              </a:spcBef>
              <a:spcAft>
                <a:spcPts val="0"/>
              </a:spcAft>
              <a:buSzPts val="1400"/>
              <a:buFont typeface="Arial" panose="020B0604020202020204" pitchFamily="34" charset="0"/>
              <a:buChar char="•"/>
            </a:pPr>
            <a:r>
              <a:rPr lang="en-CA" sz="1100" dirty="0">
                <a:latin typeface="Arial"/>
                <a:ea typeface="Arial"/>
                <a:cs typeface="Arial"/>
                <a:sym typeface="Arial"/>
              </a:rPr>
              <a:t>The </a:t>
            </a:r>
            <a:r>
              <a:rPr lang="en-CA" sz="1100" b="1" dirty="0">
                <a:latin typeface="Arial"/>
                <a:ea typeface="Arial"/>
                <a:cs typeface="Arial"/>
                <a:sym typeface="Arial"/>
              </a:rPr>
              <a:t>underlying intention </a:t>
            </a:r>
            <a:r>
              <a:rPr lang="en-CA" sz="1100" dirty="0">
                <a:latin typeface="Arial"/>
                <a:ea typeface="Arial"/>
                <a:cs typeface="Arial"/>
                <a:sym typeface="Arial"/>
              </a:rPr>
              <a:t>or the “why” behind the behaviour and</a:t>
            </a:r>
          </a:p>
          <a:p>
            <a:pPr marL="768350" lvl="1" indent="-171450" algn="l" rtl="0">
              <a:lnSpc>
                <a:spcPct val="115000"/>
              </a:lnSpc>
              <a:spcBef>
                <a:spcPts val="1200"/>
              </a:spcBef>
              <a:spcAft>
                <a:spcPts val="0"/>
              </a:spcAft>
              <a:buSzPts val="1400"/>
              <a:buFont typeface="Arial" panose="020B0604020202020204" pitchFamily="34" charset="0"/>
              <a:buChar char="•"/>
            </a:pPr>
            <a:r>
              <a:rPr lang="en-CA" sz="1100" dirty="0">
                <a:latin typeface="Arial"/>
                <a:ea typeface="Arial"/>
                <a:cs typeface="Arial"/>
                <a:sym typeface="Arial"/>
              </a:rPr>
              <a:t>The</a:t>
            </a:r>
            <a:r>
              <a:rPr lang="en-CA" sz="1100" b="1" dirty="0">
                <a:latin typeface="Arial"/>
                <a:ea typeface="Arial"/>
                <a:cs typeface="Arial"/>
                <a:sym typeface="Arial"/>
              </a:rPr>
              <a:t> function of the behaviour</a:t>
            </a:r>
            <a:r>
              <a:rPr lang="en-CA" sz="1100" dirty="0">
                <a:latin typeface="Arial"/>
                <a:ea typeface="Arial"/>
                <a:cs typeface="Arial"/>
                <a:sym typeface="Arial"/>
              </a:rPr>
              <a:t>, or the need the behaviour is meeting. </a:t>
            </a:r>
          </a:p>
          <a:p>
            <a:pPr marL="311150" lvl="0" indent="-171450" algn="l" rtl="0">
              <a:lnSpc>
                <a:spcPct val="115000"/>
              </a:lnSpc>
              <a:spcBef>
                <a:spcPts val="1200"/>
              </a:spcBef>
              <a:spcAft>
                <a:spcPts val="0"/>
              </a:spcAft>
              <a:buSzPts val="1400"/>
              <a:buFont typeface="Arial" panose="020B0604020202020204" pitchFamily="34" charset="0"/>
              <a:buChar char="•"/>
            </a:pPr>
            <a:r>
              <a:rPr lang="en-CA" sz="1100" dirty="0">
                <a:latin typeface="Arial"/>
                <a:ea typeface="Arial"/>
                <a:cs typeface="Arial"/>
                <a:sym typeface="Arial"/>
              </a:rPr>
              <a:t>Understanding the underlying causes of behaviour makes our lives easier. We can take a moment to pause before moving into action and first ask ourselves, “What do I know” about this person, this situation, this behaviour? </a:t>
            </a:r>
          </a:p>
          <a:p>
            <a:pPr marL="311150" lvl="0" indent="-171450" algn="l" rtl="0">
              <a:lnSpc>
                <a:spcPct val="115000"/>
              </a:lnSpc>
              <a:spcBef>
                <a:spcPts val="1200"/>
              </a:spcBef>
              <a:spcAft>
                <a:spcPts val="0"/>
              </a:spcAft>
              <a:buSzPts val="1400"/>
              <a:buFont typeface="Arial" panose="020B0604020202020204" pitchFamily="34" charset="0"/>
              <a:buChar char="•"/>
            </a:pPr>
            <a:r>
              <a:rPr lang="en-CA" sz="1100" dirty="0">
                <a:latin typeface="Arial"/>
                <a:ea typeface="Arial"/>
                <a:cs typeface="Arial"/>
                <a:sym typeface="Arial"/>
              </a:rPr>
              <a:t>It gives us some space to understand the behaviour. It provides more information that will be super useful when it's time for us to begin considering solutions. </a:t>
            </a:r>
            <a:endParaRPr sz="1100" dirty="0">
              <a:latin typeface="Arial"/>
              <a:ea typeface="Arial"/>
              <a:cs typeface="Arial"/>
              <a:sym typeface="Arial"/>
            </a:endParaRPr>
          </a:p>
          <a:p>
            <a:pPr marL="457200" lvl="0" indent="0" algn="l" rtl="0">
              <a:spcBef>
                <a:spcPts val="1200"/>
              </a:spcBef>
              <a:spcAft>
                <a:spcPts val="0"/>
              </a:spcAft>
              <a:buNone/>
            </a:pPr>
            <a:endParaRPr sz="1100" dirty="0">
              <a:latin typeface="Arial"/>
              <a:ea typeface="Arial"/>
              <a:cs typeface="Arial"/>
              <a:sym typeface="Arial"/>
            </a:endParaRPr>
          </a:p>
        </p:txBody>
      </p:sp>
      <p:sp>
        <p:nvSpPr>
          <p:cNvPr id="1004" name="Google Shape;1004;g3b0d7c0ee5b_0_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4"/>
        <p:cNvGrpSpPr/>
        <p:nvPr/>
      </p:nvGrpSpPr>
      <p:grpSpPr>
        <a:xfrm>
          <a:off x="0" y="0"/>
          <a:ext cx="0" cy="0"/>
          <a:chOff x="0" y="0"/>
          <a:chExt cx="0" cy="0"/>
        </a:xfrm>
      </p:grpSpPr>
      <p:sp>
        <p:nvSpPr>
          <p:cNvPr id="1025" name="Google Shape;1025;g3b0d7c0ee5b_0_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6" name="Google Shape;1026;g3b0d7c0ee5b_0_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98450" algn="l" rtl="0">
              <a:lnSpc>
                <a:spcPct val="115000"/>
              </a:lnSpc>
              <a:spcBef>
                <a:spcPts val="1200"/>
              </a:spcBef>
              <a:spcAft>
                <a:spcPts val="0"/>
              </a:spcAft>
              <a:buSzPts val="1100"/>
              <a:buChar char="●"/>
            </a:pPr>
            <a:r>
              <a:rPr lang="en-CA" sz="1100">
                <a:latin typeface="Arial"/>
                <a:ea typeface="Arial"/>
                <a:cs typeface="Arial"/>
                <a:sym typeface="Arial"/>
              </a:rPr>
              <a:t>By shifting our initial thinking from “</a:t>
            </a:r>
            <a:r>
              <a:rPr lang="en-CA" sz="1100" i="1">
                <a:latin typeface="Arial"/>
                <a:ea typeface="Arial"/>
                <a:cs typeface="Arial"/>
                <a:sym typeface="Arial"/>
              </a:rPr>
              <a:t>what do I do”</a:t>
            </a:r>
            <a:r>
              <a:rPr lang="en-CA" sz="1100">
                <a:latin typeface="Arial"/>
                <a:ea typeface="Arial"/>
                <a:cs typeface="Arial"/>
                <a:sym typeface="Arial"/>
              </a:rPr>
              <a:t> to “</a:t>
            </a:r>
            <a:r>
              <a:rPr lang="en-CA" sz="1100" i="1">
                <a:latin typeface="Arial"/>
                <a:ea typeface="Arial"/>
                <a:cs typeface="Arial"/>
                <a:sym typeface="Arial"/>
              </a:rPr>
              <a:t>what do I know”</a:t>
            </a:r>
            <a:r>
              <a:rPr lang="en-CA" sz="1100">
                <a:latin typeface="Arial"/>
                <a:ea typeface="Arial"/>
                <a:cs typeface="Arial"/>
                <a:sym typeface="Arial"/>
              </a:rPr>
              <a:t>, we are setting ourselves up to think about the situation from a mindset of curiosity and openness, which helps to inform our understanding and way forward, rather than jumping into judgment and action.</a:t>
            </a:r>
            <a:endParaRPr sz="1100">
              <a:latin typeface="Arial"/>
              <a:ea typeface="Arial"/>
              <a:cs typeface="Arial"/>
              <a:sym typeface="Arial"/>
            </a:endParaRPr>
          </a:p>
          <a:p>
            <a:pPr marL="457200" lvl="0" indent="-298450" algn="l" rtl="0">
              <a:lnSpc>
                <a:spcPct val="115000"/>
              </a:lnSpc>
              <a:spcBef>
                <a:spcPts val="0"/>
              </a:spcBef>
              <a:spcAft>
                <a:spcPts val="0"/>
              </a:spcAft>
              <a:buSzPts val="1100"/>
              <a:buChar char="●"/>
            </a:pPr>
            <a:r>
              <a:rPr lang="en-CA" sz="1100">
                <a:latin typeface="Arial"/>
                <a:ea typeface="Arial"/>
                <a:cs typeface="Arial"/>
                <a:sym typeface="Arial"/>
              </a:rPr>
              <a:t>When we can think of ourselves as explorers or scientists who are curious about what we are seeing, we can approach situations with openness and understanding.</a:t>
            </a:r>
            <a:endParaRPr sz="1100">
              <a:latin typeface="Arial"/>
              <a:ea typeface="Arial"/>
              <a:cs typeface="Arial"/>
              <a:sym typeface="Arial"/>
            </a:endParaRPr>
          </a:p>
          <a:p>
            <a:pPr marL="457200" lvl="0" indent="0" algn="l" rtl="0">
              <a:lnSpc>
                <a:spcPct val="115000"/>
              </a:lnSpc>
              <a:spcBef>
                <a:spcPts val="1200"/>
              </a:spcBef>
              <a:spcAft>
                <a:spcPts val="0"/>
              </a:spcAft>
              <a:buNone/>
            </a:pPr>
            <a:endParaRPr sz="1100">
              <a:latin typeface="Arial"/>
              <a:ea typeface="Arial"/>
              <a:cs typeface="Arial"/>
              <a:sym typeface="Arial"/>
            </a:endParaRPr>
          </a:p>
          <a:p>
            <a:pPr marL="457200" lvl="0" indent="0" algn="l" rtl="0">
              <a:spcBef>
                <a:spcPts val="1200"/>
              </a:spcBef>
              <a:spcAft>
                <a:spcPts val="0"/>
              </a:spcAft>
              <a:buNone/>
            </a:pPr>
            <a:endParaRPr sz="1100">
              <a:latin typeface="Arial"/>
              <a:ea typeface="Arial"/>
              <a:cs typeface="Arial"/>
              <a:sym typeface="Arial"/>
            </a:endParaRPr>
          </a:p>
        </p:txBody>
      </p:sp>
      <p:sp>
        <p:nvSpPr>
          <p:cNvPr id="1027" name="Google Shape;1027;g3b0d7c0ee5b_0_8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6"/>
        <p:cNvGrpSpPr/>
        <p:nvPr/>
      </p:nvGrpSpPr>
      <p:grpSpPr>
        <a:xfrm>
          <a:off x="0" y="0"/>
          <a:ext cx="0" cy="0"/>
          <a:chOff x="0" y="0"/>
          <a:chExt cx="0" cy="0"/>
        </a:xfrm>
      </p:grpSpPr>
      <p:sp>
        <p:nvSpPr>
          <p:cNvPr id="877" name="Google Shape;877;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8" name="Google Shape;878;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a:solidFill>
                  <a:schemeClr val="dk1"/>
                </a:solidFill>
                <a:latin typeface="Calibri"/>
                <a:ea typeface="Calibri"/>
                <a:cs typeface="Calibri"/>
                <a:sym typeface="Calibri"/>
              </a:rPr>
              <a:t>We need to shift how we see students with FASD from willful to identifying the behaviour you are seeing.</a:t>
            </a:r>
            <a:endParaRPr/>
          </a:p>
        </p:txBody>
      </p:sp>
      <p:sp>
        <p:nvSpPr>
          <p:cNvPr id="879" name="Google Shape;879;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7" name="Google Shape;907;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CA" sz="1200">
                <a:latin typeface="Times New Roman"/>
                <a:ea typeface="Times New Roman"/>
                <a:cs typeface="Times New Roman"/>
                <a:sym typeface="Times New Roman"/>
              </a:rPr>
              <a:t>Then we may also see a personal shift from feelings of:</a:t>
            </a:r>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Hopelessness to feelings of hope</a:t>
            </a:r>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Feelings of fear to feelings of understanding </a:t>
            </a:r>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Exhaustion to feelings energized and having new options to try</a:t>
            </a:r>
            <a:endParaRPr/>
          </a:p>
          <a:p>
            <a:pPr marL="0" lvl="0" indent="0" algn="l" rtl="0">
              <a:lnSpc>
                <a:spcPct val="107000"/>
              </a:lnSpc>
              <a:spcBef>
                <a:spcPts val="800"/>
              </a:spcBef>
              <a:spcAft>
                <a:spcPts val="0"/>
              </a:spcAft>
              <a:buNone/>
            </a:pPr>
            <a:r>
              <a:rPr lang="en-CA" sz="1200">
                <a:latin typeface="Times New Roman"/>
                <a:ea typeface="Times New Roman"/>
                <a:cs typeface="Times New Roman"/>
                <a:sym typeface="Times New Roman"/>
              </a:rPr>
              <a:t> </a:t>
            </a:r>
            <a:endParaRPr/>
          </a:p>
          <a:p>
            <a:pPr marL="0" lvl="0" indent="0" algn="l" rtl="0">
              <a:lnSpc>
                <a:spcPct val="107000"/>
              </a:lnSpc>
              <a:spcBef>
                <a:spcPts val="800"/>
              </a:spcBef>
              <a:spcAft>
                <a:spcPts val="0"/>
              </a:spcAft>
              <a:buNone/>
            </a:pPr>
            <a:r>
              <a:rPr lang="en-CA" sz="1200">
                <a:latin typeface="Times New Roman"/>
                <a:ea typeface="Times New Roman"/>
                <a:cs typeface="Times New Roman"/>
                <a:sym typeface="Times New Roman"/>
              </a:rPr>
              <a:t>Using tools like: </a:t>
            </a:r>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Reframing perceptions, defusing anger</a:t>
            </a:r>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Working with rather than working at the student</a:t>
            </a:r>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Trying differently not trying harder</a:t>
            </a:r>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Seeing and supporting strengths</a:t>
            </a:r>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Networking and collaboration</a:t>
            </a:r>
            <a:endParaRPr/>
          </a:p>
          <a:p>
            <a:pPr marL="0" lvl="0" indent="0" algn="l" rtl="0">
              <a:lnSpc>
                <a:spcPct val="107000"/>
              </a:lnSpc>
              <a:spcBef>
                <a:spcPts val="800"/>
              </a:spcBef>
              <a:spcAft>
                <a:spcPts val="0"/>
              </a:spcAft>
              <a:buNone/>
            </a:pPr>
            <a:r>
              <a:rPr lang="en-CA" sz="1200">
                <a:latin typeface="Times New Roman"/>
                <a:ea typeface="Times New Roman"/>
                <a:cs typeface="Times New Roman"/>
                <a:sym typeface="Times New Roman"/>
              </a:rPr>
              <a:t> </a:t>
            </a:r>
            <a:endParaRPr/>
          </a:p>
          <a:p>
            <a:pPr marL="0" lvl="0" indent="0" algn="l" rtl="0">
              <a:lnSpc>
                <a:spcPct val="107000"/>
              </a:lnSpc>
              <a:spcBef>
                <a:spcPts val="800"/>
              </a:spcBef>
              <a:spcAft>
                <a:spcPts val="0"/>
              </a:spcAft>
              <a:buNone/>
            </a:pPr>
            <a:r>
              <a:rPr lang="en-CA" sz="1200" b="1">
                <a:latin typeface="Times New Roman"/>
                <a:ea typeface="Times New Roman"/>
                <a:cs typeface="Times New Roman"/>
                <a:sym typeface="Times New Roman"/>
              </a:rPr>
              <a:t>And we will see a professional shift from traditional approaches with traditional interventions and consequences aimed at </a:t>
            </a:r>
            <a:r>
              <a:rPr lang="en-CA" sz="1200" b="1" i="1">
                <a:latin typeface="Times New Roman"/>
                <a:ea typeface="Times New Roman"/>
                <a:cs typeface="Times New Roman"/>
                <a:sym typeface="Times New Roman"/>
              </a:rPr>
              <a:t>changing people</a:t>
            </a:r>
            <a:r>
              <a:rPr lang="en-CA" sz="1200" b="1">
                <a:latin typeface="Times New Roman"/>
                <a:ea typeface="Times New Roman"/>
                <a:cs typeface="Times New Roman"/>
                <a:sym typeface="Times New Roman"/>
              </a:rPr>
              <a:t> to ourselves being able to recognize brain differences, prevent problems, develop effective strategies, and focus on </a:t>
            </a:r>
            <a:r>
              <a:rPr lang="en-CA" sz="1200" b="1" i="1">
                <a:latin typeface="Times New Roman"/>
                <a:ea typeface="Times New Roman"/>
                <a:cs typeface="Times New Roman"/>
                <a:sym typeface="Times New Roman"/>
              </a:rPr>
              <a:t>changing environments</a:t>
            </a:r>
            <a:r>
              <a:rPr lang="en-CA" sz="1200" b="1">
                <a:latin typeface="Times New Roman"/>
                <a:ea typeface="Times New Roman"/>
                <a:cs typeface="Times New Roman"/>
                <a:sym typeface="Times New Roman"/>
              </a:rPr>
              <a:t>.</a:t>
            </a:r>
            <a:endParaRPr/>
          </a:p>
          <a:p>
            <a:pPr marL="0" lvl="0" indent="0" algn="l" rtl="0">
              <a:spcBef>
                <a:spcPts val="800"/>
              </a:spcBef>
              <a:spcAft>
                <a:spcPts val="0"/>
              </a:spcAft>
              <a:buNone/>
            </a:pPr>
            <a:endParaRPr/>
          </a:p>
        </p:txBody>
      </p:sp>
      <p:sp>
        <p:nvSpPr>
          <p:cNvPr id="908" name="Google Shape;908;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9"/>
        <p:cNvGrpSpPr/>
        <p:nvPr/>
      </p:nvGrpSpPr>
      <p:grpSpPr>
        <a:xfrm>
          <a:off x="0" y="0"/>
          <a:ext cx="0" cy="0"/>
          <a:chOff x="0" y="0"/>
          <a:chExt cx="0" cy="0"/>
        </a:xfrm>
      </p:grpSpPr>
      <p:sp>
        <p:nvSpPr>
          <p:cNvPr id="920" name="Google Shape;920;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1" name="Google Shape;921;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As we mentioned above, each individual with FASD is unique and will have their own strengths and challenges. Students with FASD are consistently underestimated because they often struggle in areas where ability is traditionally measured, like reading, spelling, and math. Being in an environment where strengths are celebrated can transform the learning experience.</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 </a:t>
            </a:r>
            <a:endParaRPr lang="en-US" dirty="0"/>
          </a:p>
          <a:p>
            <a:pPr marL="171450" lvl="0" indent="-171450" algn="l" rtl="0">
              <a:spcBef>
                <a:spcPts val="0"/>
              </a:spcBef>
              <a:spcAft>
                <a:spcPts val="0"/>
              </a:spcAft>
              <a:buFont typeface="Arial" panose="020B0604020202020204" pitchFamily="34" charset="0"/>
              <a:buChar char="•"/>
            </a:pPr>
            <a:r>
              <a:rPr lang="en-US" sz="1200" b="1" dirty="0">
                <a:solidFill>
                  <a:schemeClr val="dk1"/>
                </a:solidFill>
                <a:latin typeface="Calibri"/>
                <a:ea typeface="Calibri"/>
                <a:cs typeface="Calibri"/>
                <a:sym typeface="Calibri"/>
              </a:rPr>
              <a:t>Educators should recognize and celebrate these strengths of students with FASD and provide opportunities for learners to use and build on their strengths. </a:t>
            </a:r>
          </a:p>
          <a:p>
            <a:pPr marL="0" lvl="0" indent="0" algn="l" rtl="0">
              <a:spcBef>
                <a:spcPts val="0"/>
              </a:spcBef>
              <a:spcAft>
                <a:spcPts val="0"/>
              </a:spcAft>
              <a:buNone/>
            </a:pPr>
            <a:endParaRPr lang="en-US" sz="1200" b="1" dirty="0">
              <a:solidFill>
                <a:schemeClr val="dk1"/>
              </a:solidFill>
              <a:latin typeface="Calibri"/>
              <a:ea typeface="Calibri"/>
              <a:cs typeface="Calibri"/>
              <a:sym typeface="Calibri"/>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i="1" dirty="0"/>
              <a:t>Strengths Among Individuals with FASD</a:t>
            </a:r>
            <a:r>
              <a:rPr lang="en-US" dirty="0"/>
              <a:t> is a report from the Canada FASD Research Network that highlights the unique personal, relational, and community strengths of individuals with fetal alcohol spectrum disorder (FASD), offering a strengths-based perspective to inform practice, policy, and support. The report can be accessed here: </a:t>
            </a:r>
            <a:r>
              <a:rPr lang="en-US" sz="1200" b="1" i="0" u="sng" strike="noStrike" cap="none" dirty="0">
                <a:solidFill>
                  <a:schemeClr val="dk1"/>
                </a:solidFill>
                <a:effectLst/>
                <a:latin typeface="Calibri"/>
                <a:ea typeface="Calibri"/>
                <a:cs typeface="Calibri"/>
                <a:sym typeface="Calibri"/>
                <a:hlinkClick r:id="rId3"/>
              </a:rPr>
              <a:t>https://canfasd.ca/wp-content/uploads/2018/10/Strengths-Among-Individuals-with-FASD.pdf</a:t>
            </a:r>
            <a:r>
              <a:rPr lang="en-US" sz="1200" b="1" i="0" u="none" strike="noStrike" cap="none" dirty="0">
                <a:solidFill>
                  <a:schemeClr val="dk1"/>
                </a:solidFill>
                <a:effectLst/>
                <a:latin typeface="Calibri"/>
                <a:ea typeface="Calibri"/>
                <a:cs typeface="Calibri"/>
                <a:sym typeface="Calibri"/>
              </a:rPr>
              <a:t> </a:t>
            </a:r>
            <a:endParaRPr lang="en-US"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None/>
            </a:pPr>
            <a:endParaRPr dirty="0"/>
          </a:p>
        </p:txBody>
      </p:sp>
      <p:sp>
        <p:nvSpPr>
          <p:cNvPr id="922" name="Google Shape;922;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200" b="0" i="0" u="sng" strike="noStrike" cap="none" dirty="0">
                <a:solidFill>
                  <a:schemeClr val="dk1"/>
                </a:solidFill>
                <a:effectLst/>
                <a:latin typeface="Calibri"/>
                <a:ea typeface="Calibri"/>
                <a:cs typeface="Calibri"/>
                <a:sym typeface="Calibri"/>
                <a:hlinkClick r:id="rId3"/>
              </a:rPr>
              <a:t>https://www.teachers.ab.ca/SiteCollectionDocuments/ATA/For%20Members/ATA%20Locals/IM1%202017%2003%2011x17%20Colour.pdf</a:t>
            </a:r>
            <a:r>
              <a:rPr lang="en-US" sz="1200" b="0" i="0" u="none" strike="noStrike" cap="none" dirty="0">
                <a:solidFill>
                  <a:schemeClr val="dk1"/>
                </a:solidFill>
                <a:effectLst/>
                <a:latin typeface="Calibri"/>
                <a:ea typeface="Calibri"/>
                <a:cs typeface="Calibri"/>
                <a:sym typeface="Calibri"/>
              </a:rPr>
              <a:t>  </a:t>
            </a:r>
          </a:p>
          <a:p>
            <a:pPr marL="0" lvl="0" indent="0" algn="l" rtl="0">
              <a:spcBef>
                <a:spcPts val="0"/>
              </a:spcBef>
              <a:spcAft>
                <a:spcPts val="0"/>
              </a:spcAft>
              <a:buNone/>
            </a:pPr>
            <a:endParaRPr lang="en-US" dirty="0"/>
          </a:p>
          <a:p>
            <a:pPr marL="171450" lvl="0" indent="-171450" algn="l" rtl="0">
              <a:spcBef>
                <a:spcPts val="0"/>
              </a:spcBef>
              <a:spcAft>
                <a:spcPts val="0"/>
              </a:spcAft>
              <a:buFont typeface="Arial" panose="020B0604020202020204" pitchFamily="34" charset="0"/>
              <a:buChar char="•"/>
            </a:pPr>
            <a:r>
              <a:rPr lang="en-US" sz="1200" b="0" i="0" u="none" strike="noStrike" dirty="0">
                <a:solidFill>
                  <a:schemeClr val="dk1"/>
                </a:solidFill>
                <a:latin typeface="Calibri"/>
                <a:ea typeface="Calibri"/>
                <a:cs typeface="Calibri"/>
                <a:sym typeface="Calibri"/>
              </a:rPr>
              <a:t>The </a:t>
            </a:r>
            <a:r>
              <a:rPr lang="en-US" sz="1200" b="0" i="0" u="none" strike="noStrike" dirty="0" err="1">
                <a:solidFill>
                  <a:schemeClr val="dk1"/>
                </a:solidFill>
                <a:latin typeface="Calibri"/>
                <a:ea typeface="Calibri"/>
                <a:cs typeface="Calibri"/>
                <a:sym typeface="Calibri"/>
              </a:rPr>
              <a:t>WRaP</a:t>
            </a:r>
            <a:r>
              <a:rPr lang="en-US" sz="1200" b="0" i="0" u="none" strike="noStrike" dirty="0">
                <a:solidFill>
                  <a:schemeClr val="dk1"/>
                </a:solidFill>
                <a:latin typeface="Calibri"/>
                <a:ea typeface="Calibri"/>
                <a:cs typeface="Calibri"/>
                <a:sym typeface="Calibri"/>
              </a:rPr>
              <a:t> 2.0 project is a five-year project, from development to implementation to exit strategy, and it began February 1, 2021 and will run until everything is finalized by January 31, 2026.</a:t>
            </a:r>
          </a:p>
          <a:p>
            <a:pPr marL="0" lvl="0" indent="0" algn="l" rtl="0">
              <a:spcBef>
                <a:spcPts val="0"/>
              </a:spcBef>
              <a:spcAft>
                <a:spcPts val="0"/>
              </a:spcAft>
              <a:buFont typeface="Arial" panose="020B0604020202020204" pitchFamily="34" charset="0"/>
              <a:buNone/>
            </a:pPr>
            <a:endParaRPr lang="en-US" sz="1200" b="0" i="0" u="none" strike="noStrike" dirty="0">
              <a:solidFill>
                <a:schemeClr val="dk1"/>
              </a:solidFill>
              <a:latin typeface="Calibri"/>
              <a:ea typeface="Calibri"/>
              <a:cs typeface="Calibri"/>
              <a:sym typeface="Calibri"/>
            </a:endParaRPr>
          </a:p>
          <a:p>
            <a:pPr marL="171450" lvl="0" indent="-171450" algn="l" rtl="0">
              <a:spcBef>
                <a:spcPts val="0"/>
              </a:spcBef>
              <a:spcAft>
                <a:spcPts val="0"/>
              </a:spcAft>
              <a:buFont typeface="Arial" panose="020B0604020202020204" pitchFamily="34" charset="0"/>
              <a:buChar char="•"/>
            </a:pPr>
            <a:r>
              <a:rPr lang="en-US" sz="1200" b="0" i="0" u="none" strike="noStrike" dirty="0">
                <a:solidFill>
                  <a:schemeClr val="dk1"/>
                </a:solidFill>
                <a:latin typeface="Calibri"/>
                <a:ea typeface="Calibri"/>
                <a:cs typeface="Calibri"/>
                <a:sym typeface="Calibri"/>
              </a:rPr>
              <a:t>It is province-wide and focuses on building the knowledge and capacity of educators to better support students with FASD.</a:t>
            </a:r>
          </a:p>
          <a:p>
            <a:pPr marL="171450" lvl="0" indent="-171450" algn="l" rtl="0">
              <a:spcBef>
                <a:spcPts val="0"/>
              </a:spcBef>
              <a:spcAft>
                <a:spcPts val="0"/>
              </a:spcAft>
              <a:buFont typeface="Arial" panose="020B0604020202020204" pitchFamily="34" charset="0"/>
              <a:buChar char="•"/>
            </a:pPr>
            <a:r>
              <a:rPr lang="en-US" sz="1200" b="0" i="0" u="none" strike="noStrike" dirty="0">
                <a:solidFill>
                  <a:schemeClr val="dk1"/>
                </a:solidFill>
                <a:latin typeface="Calibri"/>
                <a:ea typeface="Calibri"/>
                <a:cs typeface="Calibri"/>
                <a:sym typeface="Calibri"/>
              </a:rPr>
              <a:t>The objectives of the project include: </a:t>
            </a:r>
          </a:p>
          <a:p>
            <a:pPr marL="628650" lvl="1" indent="-171450" algn="l" rtl="0">
              <a:spcBef>
                <a:spcPts val="0"/>
              </a:spcBef>
              <a:spcAft>
                <a:spcPts val="0"/>
              </a:spcAft>
              <a:buFont typeface="Arial" panose="020B0604020202020204" pitchFamily="34" charset="0"/>
              <a:buChar char="•"/>
            </a:pPr>
            <a:r>
              <a:rPr lang="en-US" sz="1200" b="0" i="0" u="none" strike="noStrike" dirty="0">
                <a:solidFill>
                  <a:schemeClr val="dk1"/>
                </a:solidFill>
                <a:latin typeface="Calibri"/>
                <a:ea typeface="Calibri"/>
                <a:cs typeface="Calibri"/>
                <a:sym typeface="Calibri"/>
              </a:rPr>
              <a:t>Increase the capacity of teachers and schools to meet the educational needs of children and youth (ECS: Early Childhood Services: education programs that are offered by a school authority to Grade 12) with FASD</a:t>
            </a:r>
          </a:p>
          <a:p>
            <a:pPr marL="628650" lvl="1" indent="-171450" algn="l" rtl="0">
              <a:spcBef>
                <a:spcPts val="0"/>
              </a:spcBef>
              <a:spcAft>
                <a:spcPts val="0"/>
              </a:spcAft>
              <a:buFont typeface="Arial" panose="020B0604020202020204" pitchFamily="34" charset="0"/>
              <a:buChar char="•"/>
            </a:pPr>
            <a:r>
              <a:rPr lang="en-US" sz="1200" b="0" i="0" u="none" strike="noStrike" dirty="0">
                <a:solidFill>
                  <a:schemeClr val="dk1"/>
                </a:solidFill>
                <a:latin typeface="Calibri"/>
                <a:ea typeface="Calibri"/>
                <a:cs typeface="Calibri"/>
                <a:sym typeface="Calibri"/>
              </a:rPr>
              <a:t>Teachers and school leaders will increase their knowledge and skills regarding how to support students with FASD by engaging in current best practices as shared by the FASD Networks through </a:t>
            </a:r>
            <a:r>
              <a:rPr lang="en-US" sz="1200" b="1" i="0" u="none" strike="noStrike" dirty="0">
                <a:solidFill>
                  <a:schemeClr val="dk1"/>
                </a:solidFill>
                <a:latin typeface="Calibri"/>
                <a:ea typeface="Calibri"/>
                <a:cs typeface="Calibri"/>
                <a:sym typeface="Calibri"/>
              </a:rPr>
              <a:t>FASD instructional coaches</a:t>
            </a:r>
            <a:r>
              <a:rPr lang="en-US" sz="1200" b="0" i="0" u="none" strike="noStrike" dirty="0">
                <a:solidFill>
                  <a:schemeClr val="dk1"/>
                </a:solidFill>
                <a:latin typeface="Calibri"/>
                <a:ea typeface="Calibri"/>
                <a:cs typeface="Calibri"/>
                <a:sym typeface="Calibri"/>
              </a:rPr>
              <a:t>.</a:t>
            </a:r>
          </a:p>
          <a:p>
            <a:pPr marL="628650" lvl="1" indent="-171450" algn="l" rtl="0">
              <a:spcBef>
                <a:spcPts val="0"/>
              </a:spcBef>
              <a:spcAft>
                <a:spcPts val="0"/>
              </a:spcAft>
              <a:buFont typeface="Arial" panose="020B0604020202020204" pitchFamily="34" charset="0"/>
              <a:buChar char="•"/>
            </a:pPr>
            <a:r>
              <a:rPr lang="en-US" sz="1200" b="0" i="0" u="none" strike="noStrike" dirty="0">
                <a:solidFill>
                  <a:schemeClr val="dk1"/>
                </a:solidFill>
                <a:latin typeface="Calibri"/>
                <a:ea typeface="Calibri"/>
                <a:cs typeface="Calibri"/>
                <a:sym typeface="Calibri"/>
              </a:rPr>
              <a:t>Schools will enhance their capacity by incorporating FASD-informed approaches into their classroom communities, as part of a continuum of supports and services.</a:t>
            </a:r>
            <a:endParaRPr lang="en-US" dirty="0"/>
          </a:p>
          <a:p>
            <a:pPr marL="0" lvl="0" indent="0" algn="l" rtl="0">
              <a:spcBef>
                <a:spcPts val="0"/>
              </a:spcBef>
              <a:spcAft>
                <a:spcPts val="0"/>
              </a:spcAft>
              <a:buNone/>
            </a:pPr>
            <a:endParaRPr dirty="0"/>
          </a:p>
        </p:txBody>
      </p:sp>
      <p:sp>
        <p:nvSpPr>
          <p:cNvPr id="164" name="Google Shape;16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CA" sz="1200" b="0" i="0" u="none" strike="noStrike" cap="none">
                <a:solidFill>
                  <a:srgbClr val="000000"/>
                </a:solidFill>
                <a:latin typeface="Calibri"/>
                <a:ea typeface="Calibri"/>
                <a:cs typeface="Calibri"/>
                <a:sym typeface="Calibri"/>
              </a:rPr>
              <a:t>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a:extLst>
            <a:ext uri="{FF2B5EF4-FFF2-40B4-BE49-F238E27FC236}">
              <a16:creationId xmlns:a16="http://schemas.microsoft.com/office/drawing/2014/main" id="{B6F3DECC-D9D3-FE34-4466-99F663B5F2BB}"/>
            </a:ext>
          </a:extLst>
        </p:cNvPr>
        <p:cNvGrpSpPr/>
        <p:nvPr/>
      </p:nvGrpSpPr>
      <p:grpSpPr>
        <a:xfrm>
          <a:off x="0" y="0"/>
          <a:ext cx="0" cy="0"/>
          <a:chOff x="0" y="0"/>
          <a:chExt cx="0" cy="0"/>
        </a:xfrm>
      </p:grpSpPr>
      <p:sp>
        <p:nvSpPr>
          <p:cNvPr id="698" name="Google Shape;698;p32:notes">
            <a:extLst>
              <a:ext uri="{FF2B5EF4-FFF2-40B4-BE49-F238E27FC236}">
                <a16:creationId xmlns:a16="http://schemas.microsoft.com/office/drawing/2014/main" id="{AB61C840-CEDE-6FF8-5CF8-4FA1BC2918F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9" name="Google Shape;699;p32:notes">
            <a:extLst>
              <a:ext uri="{FF2B5EF4-FFF2-40B4-BE49-F238E27FC236}">
                <a16:creationId xmlns:a16="http://schemas.microsoft.com/office/drawing/2014/main" id="{63403E63-C716-2572-0335-E6086C4ACF6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CA" dirty="0"/>
          </a:p>
          <a:p>
            <a:pPr marL="0" marR="0" lvl="0" indent="0" algn="l" rtl="0">
              <a:lnSpc>
                <a:spcPct val="100000"/>
              </a:lnSpc>
              <a:spcBef>
                <a:spcPts val="0"/>
              </a:spcBef>
              <a:spcAft>
                <a:spcPts val="0"/>
              </a:spcAft>
              <a:buClr>
                <a:schemeClr val="dk1"/>
              </a:buClr>
              <a:buSzPts val="1200"/>
              <a:buFont typeface="Calibri"/>
              <a:buNone/>
            </a:pPr>
            <a:endParaRPr lang="en-CA"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CA" dirty="0"/>
              <a:t>Clearing the Clouds is a short film by Melissa Dobson, a caregiver who describes her experience of learning more about her child’s strengths and needs (4:02). </a:t>
            </a:r>
            <a:r>
              <a:rPr lang="en-GB" sz="1200" b="1" i="0" u="sng" strike="noStrike" cap="none" dirty="0">
                <a:solidFill>
                  <a:schemeClr val="dk1"/>
                </a:solidFill>
                <a:effectLst/>
                <a:latin typeface="Calibri"/>
                <a:ea typeface="Calibri"/>
                <a:cs typeface="Calibri"/>
                <a:sym typeface="Calibri"/>
                <a:hlinkClick r:id="rId3"/>
              </a:rPr>
              <a:t>https://www.youtube.com/watch?v=xOEiEjxlxnU</a:t>
            </a:r>
            <a:r>
              <a:rPr lang="en-GB" sz="1200" b="1"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dirty="0"/>
          </a:p>
        </p:txBody>
      </p:sp>
      <p:sp>
        <p:nvSpPr>
          <p:cNvPr id="700" name="Google Shape;700;p32:notes">
            <a:extLst>
              <a:ext uri="{FF2B5EF4-FFF2-40B4-BE49-F238E27FC236}">
                <a16:creationId xmlns:a16="http://schemas.microsoft.com/office/drawing/2014/main" id="{FAF8B417-FC7D-6337-6A17-CE969612F0D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16342957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9"/>
        <p:cNvGrpSpPr/>
        <p:nvPr/>
      </p:nvGrpSpPr>
      <p:grpSpPr>
        <a:xfrm>
          <a:off x="0" y="0"/>
          <a:ext cx="0" cy="0"/>
          <a:chOff x="0" y="0"/>
          <a:chExt cx="0" cy="0"/>
        </a:xfrm>
      </p:grpSpPr>
      <p:sp>
        <p:nvSpPr>
          <p:cNvPr id="930" name="Google Shape;930;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1" name="Google Shape;931;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200" dirty="0">
                <a:latin typeface="Times New Roman"/>
                <a:ea typeface="Times New Roman"/>
                <a:cs typeface="Times New Roman"/>
                <a:sym typeface="Times New Roman"/>
              </a:rPr>
              <a:t>For individuals with FASD, personal strengths may include: </a:t>
            </a:r>
            <a:endParaRPr lang="en-US" dirty="0"/>
          </a:p>
          <a:p>
            <a:pPr marL="0" lvl="0" indent="0" algn="l" rtl="0">
              <a:lnSpc>
                <a:spcPct val="107000"/>
              </a:lnSpc>
              <a:spcBef>
                <a:spcPts val="800"/>
              </a:spcBef>
              <a:spcAft>
                <a:spcPts val="0"/>
              </a:spcAft>
              <a:buClr>
                <a:schemeClr val="dk1"/>
              </a:buClr>
              <a:buSzPts val="1200"/>
              <a:buFont typeface="Noto Sans Symbols"/>
              <a:buNone/>
            </a:pPr>
            <a:endParaRPr lang="en-US" sz="1200" i="1" dirty="0">
              <a:latin typeface="Times New Roman"/>
              <a:ea typeface="Times New Roman"/>
              <a:cs typeface="Times New Roman"/>
              <a:sym typeface="Times New Roman"/>
            </a:endParaRPr>
          </a:p>
          <a:p>
            <a:pPr marL="171450" lvl="0" indent="-171450" algn="l" rtl="0">
              <a:lnSpc>
                <a:spcPct val="107000"/>
              </a:lnSpc>
              <a:spcBef>
                <a:spcPts val="800"/>
              </a:spcBef>
              <a:spcAft>
                <a:spcPts val="0"/>
              </a:spcAft>
              <a:buClr>
                <a:schemeClr val="dk1"/>
              </a:buClr>
              <a:buSzPts val="1200"/>
              <a:buFont typeface="Arial" panose="020B0604020202020204" pitchFamily="34" charset="0"/>
              <a:buChar char="•"/>
            </a:pPr>
            <a:r>
              <a:rPr lang="en-US" sz="1200" b="1" i="1" dirty="0">
                <a:latin typeface="Times New Roman"/>
                <a:ea typeface="Times New Roman"/>
                <a:cs typeface="Times New Roman"/>
                <a:sym typeface="Times New Roman"/>
              </a:rPr>
              <a:t>Being helpful and keen to please​</a:t>
            </a:r>
          </a:p>
          <a:p>
            <a:pPr marL="628650" lvl="1" indent="-171450" algn="l" rtl="0">
              <a:lnSpc>
                <a:spcPct val="107000"/>
              </a:lnSpc>
              <a:spcBef>
                <a:spcPts val="80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Give them roles within the class which allow them to do this successfully​</a:t>
            </a:r>
            <a:endParaRPr lang="en-US" sz="1200" dirty="0">
              <a:latin typeface="Calibri"/>
              <a:ea typeface="Calibri"/>
              <a:cs typeface="Calibri"/>
              <a:sym typeface="Calibri"/>
            </a:endParaRPr>
          </a:p>
          <a:p>
            <a:pPr marL="628650" lvl="1" indent="-171450" algn="l" rtl="0">
              <a:lnSpc>
                <a:spcPct val="107000"/>
              </a:lnSpc>
              <a:spcBef>
                <a:spcPts val="80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Phrase tasks as a request, use suggestions or weighted choices, rather than phrasing it as a demand but ensure they have a clear understanding of their role and the task itself</a:t>
            </a:r>
            <a:endParaRPr lang="en-US" sz="1200" dirty="0">
              <a:latin typeface="Calibri"/>
              <a:ea typeface="Calibri"/>
              <a:cs typeface="Calibri"/>
              <a:sym typeface="Calibri"/>
            </a:endParaRPr>
          </a:p>
          <a:p>
            <a:pPr marL="1085850" lvl="2" indent="-171450" algn="l" rtl="0">
              <a:lnSpc>
                <a:spcPct val="107000"/>
              </a:lnSpc>
              <a:spcBef>
                <a:spcPts val="80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Sometimes individuals with FASD can appear objectionable if they’re told to do something but will comply if asked for their cooperation instead​</a:t>
            </a:r>
            <a:endParaRPr lang="en-US" sz="1200" dirty="0">
              <a:latin typeface="Calibri"/>
              <a:ea typeface="Calibri"/>
              <a:cs typeface="Calibri"/>
              <a:sym typeface="Calibri"/>
            </a:endParaRPr>
          </a:p>
          <a:p>
            <a:pPr marL="1085850" lvl="2" indent="-171450" algn="l" rtl="0">
              <a:lnSpc>
                <a:spcPct val="107000"/>
              </a:lnSpc>
              <a:spcBef>
                <a:spcPts val="80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Explain why the task is important rather than responding with “because I said so”</a:t>
            </a:r>
            <a:endParaRPr lang="en-US" dirty="0"/>
          </a:p>
          <a:p>
            <a:pPr marL="171450" lvl="0" indent="-171450" algn="l" rtl="0">
              <a:lnSpc>
                <a:spcPct val="107000"/>
              </a:lnSpc>
              <a:spcBef>
                <a:spcPts val="0"/>
              </a:spcBef>
              <a:spcAft>
                <a:spcPts val="0"/>
              </a:spcAft>
              <a:buClr>
                <a:schemeClr val="dk1"/>
              </a:buClr>
              <a:buSzPts val="1200"/>
              <a:buFont typeface="Arial" panose="020B0604020202020204" pitchFamily="34" charset="0"/>
              <a:buChar char="•"/>
            </a:pPr>
            <a:r>
              <a:rPr lang="en-US" sz="1200" b="1" i="1" dirty="0">
                <a:latin typeface="Times New Roman"/>
                <a:ea typeface="Times New Roman"/>
                <a:cs typeface="Times New Roman"/>
                <a:sym typeface="Times New Roman"/>
              </a:rPr>
              <a:t>Being caring with a strong sense of justice​</a:t>
            </a:r>
          </a:p>
          <a:p>
            <a:pPr marL="628650" lvl="1" indent="-171450" algn="l" rtl="0">
              <a:lnSpc>
                <a:spcPct val="107000"/>
              </a:lnSpc>
              <a:spcBef>
                <a:spcPts val="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They often want to help people who are upset or sad, especially if someone seems vulnerable​. Support them by:</a:t>
            </a:r>
          </a:p>
          <a:p>
            <a:pPr marL="1085850" lvl="2" indent="-171450" algn="l" rtl="0">
              <a:lnSpc>
                <a:spcPct val="107000"/>
              </a:lnSpc>
              <a:spcBef>
                <a:spcPts val="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Discussing socially appropriate ways to show care in different situations </a:t>
            </a:r>
            <a:endParaRPr lang="en-US" dirty="0"/>
          </a:p>
          <a:p>
            <a:pPr marL="171450" lvl="0" indent="-171450" algn="l" rtl="0">
              <a:lnSpc>
                <a:spcPct val="107000"/>
              </a:lnSpc>
              <a:spcBef>
                <a:spcPts val="0"/>
              </a:spcBef>
              <a:spcAft>
                <a:spcPts val="0"/>
              </a:spcAft>
              <a:buClr>
                <a:schemeClr val="dk1"/>
              </a:buClr>
              <a:buSzPts val="1200"/>
              <a:buFont typeface="Arial" panose="020B0604020202020204" pitchFamily="34" charset="0"/>
              <a:buChar char="•"/>
            </a:pPr>
            <a:r>
              <a:rPr lang="en-US" sz="1200" b="1" i="1" dirty="0">
                <a:latin typeface="Times New Roman"/>
                <a:ea typeface="Times New Roman"/>
                <a:cs typeface="Times New Roman"/>
                <a:sym typeface="Times New Roman"/>
              </a:rPr>
              <a:t>Being </a:t>
            </a:r>
            <a:r>
              <a:rPr lang="en-US" sz="1200" b="1" i="1" dirty="0" err="1">
                <a:latin typeface="Times New Roman"/>
                <a:ea typeface="Times New Roman"/>
                <a:cs typeface="Times New Roman"/>
                <a:sym typeface="Times New Roman"/>
              </a:rPr>
              <a:t>non-judgemental</a:t>
            </a:r>
            <a:r>
              <a:rPr lang="en-US" sz="1200" b="1" dirty="0">
                <a:latin typeface="Times New Roman"/>
                <a:ea typeface="Times New Roman"/>
                <a:cs typeface="Times New Roman"/>
                <a:sym typeface="Times New Roman"/>
              </a:rPr>
              <a:t>​</a:t>
            </a:r>
            <a:endParaRPr lang="en-US" sz="1200" b="1" dirty="0">
              <a:latin typeface="Calibri"/>
              <a:ea typeface="Calibri"/>
              <a:cs typeface="Calibri"/>
              <a:sym typeface="Calibri"/>
            </a:endParaRPr>
          </a:p>
          <a:p>
            <a:pPr marL="628650" lvl="1" indent="-171450" algn="l" rtl="0">
              <a:lnSpc>
                <a:spcPct val="107000"/>
              </a:lnSpc>
              <a:spcBef>
                <a:spcPts val="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They tend not to judge, reject, or bully those who do not fit the social norm​ and often choose friends who have complex needs of their own:</a:t>
            </a:r>
            <a:endParaRPr lang="en-US" sz="1200" dirty="0">
              <a:latin typeface="Calibri"/>
              <a:ea typeface="Calibri"/>
              <a:cs typeface="Calibri"/>
              <a:sym typeface="Calibri"/>
            </a:endParaRPr>
          </a:p>
          <a:p>
            <a:pPr marL="1085850" lvl="2" indent="-171450" algn="l" rtl="0">
              <a:lnSpc>
                <a:spcPct val="107000"/>
              </a:lnSpc>
              <a:spcBef>
                <a:spcPts val="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Support them in recognizing healthy friendships, strengthening them, and keeping them</a:t>
            </a:r>
            <a:endParaRPr lang="en-US" dirty="0"/>
          </a:p>
          <a:p>
            <a:pPr marL="171450" lvl="0" indent="-171450" algn="l" rtl="0">
              <a:lnSpc>
                <a:spcPct val="107000"/>
              </a:lnSpc>
              <a:spcBef>
                <a:spcPts val="0"/>
              </a:spcBef>
              <a:spcAft>
                <a:spcPts val="0"/>
              </a:spcAft>
              <a:buClr>
                <a:schemeClr val="dk1"/>
              </a:buClr>
              <a:buSzPts val="1200"/>
              <a:buFont typeface="Arial" panose="020B0604020202020204" pitchFamily="34" charset="0"/>
              <a:buChar char="•"/>
            </a:pPr>
            <a:r>
              <a:rPr lang="en-US" sz="1200" b="1" i="1" dirty="0">
                <a:latin typeface="Times New Roman"/>
                <a:ea typeface="Times New Roman"/>
                <a:cs typeface="Times New Roman"/>
                <a:sym typeface="Times New Roman"/>
              </a:rPr>
              <a:t>Friendly and Outgoing​</a:t>
            </a:r>
          </a:p>
          <a:p>
            <a:pPr marL="628650" lvl="1" indent="-171450" algn="l" rtl="0">
              <a:lnSpc>
                <a:spcPct val="107000"/>
              </a:lnSpc>
              <a:spcBef>
                <a:spcPts val="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They may be well known across the school community for their ability to speak to anyone and everyone​</a:t>
            </a:r>
            <a:endParaRPr lang="en-US" sz="1200" dirty="0">
              <a:latin typeface="Calibri"/>
              <a:ea typeface="Calibri"/>
              <a:cs typeface="Calibri"/>
              <a:sym typeface="Calibri"/>
            </a:endParaRPr>
          </a:p>
          <a:p>
            <a:pPr marL="628650" lvl="1" indent="-171450" algn="l" rtl="0">
              <a:lnSpc>
                <a:spcPct val="107000"/>
              </a:lnSpc>
              <a:spcBef>
                <a:spcPts val="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Teach appropriate social skills, what information to share about ourselves, and what information to not​</a:t>
            </a:r>
            <a:endParaRPr lang="en-US" dirty="0"/>
          </a:p>
          <a:p>
            <a:pPr marL="171450" lvl="0" indent="-171450" algn="l" rtl="0">
              <a:lnSpc>
                <a:spcPct val="107000"/>
              </a:lnSpc>
              <a:spcBef>
                <a:spcPts val="0"/>
              </a:spcBef>
              <a:spcAft>
                <a:spcPts val="0"/>
              </a:spcAft>
              <a:buClr>
                <a:schemeClr val="dk1"/>
              </a:buClr>
              <a:buSzPts val="1200"/>
              <a:buFont typeface="Arial" panose="020B0604020202020204" pitchFamily="34" charset="0"/>
              <a:buChar char="•"/>
            </a:pPr>
            <a:r>
              <a:rPr lang="en-US" sz="1200" b="1" i="1" dirty="0">
                <a:latin typeface="Times New Roman"/>
                <a:ea typeface="Times New Roman"/>
                <a:cs typeface="Times New Roman"/>
                <a:sym typeface="Times New Roman"/>
              </a:rPr>
              <a:t>Patient with and Interacts Well with Younger Children, the Elderly, and/or Anima</a:t>
            </a:r>
            <a:r>
              <a:rPr lang="en-US" sz="1200" i="1" dirty="0">
                <a:latin typeface="Times New Roman"/>
                <a:ea typeface="Times New Roman"/>
                <a:cs typeface="Times New Roman"/>
                <a:sym typeface="Times New Roman"/>
              </a:rPr>
              <a:t>ls​</a:t>
            </a:r>
          </a:p>
          <a:p>
            <a:pPr marL="628650" lvl="1" indent="-171450" algn="l" rtl="0">
              <a:lnSpc>
                <a:spcPct val="107000"/>
              </a:lnSpc>
              <a:spcBef>
                <a:spcPts val="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Look for opportunities to work with younger children such as working with a school club or coaching a sports team​</a:t>
            </a:r>
            <a:endParaRPr lang="en-US" dirty="0"/>
          </a:p>
          <a:p>
            <a:pPr marL="171450" lvl="0" indent="-171450" algn="l" rtl="0">
              <a:lnSpc>
                <a:spcPct val="107000"/>
              </a:lnSpc>
              <a:spcBef>
                <a:spcPts val="0"/>
              </a:spcBef>
              <a:spcAft>
                <a:spcPts val="0"/>
              </a:spcAft>
              <a:buClr>
                <a:schemeClr val="dk1"/>
              </a:buClr>
              <a:buSzPts val="1200"/>
              <a:buFont typeface="Arial" panose="020B0604020202020204" pitchFamily="34" charset="0"/>
              <a:buChar char="•"/>
            </a:pPr>
            <a:r>
              <a:rPr lang="en-US" sz="1200" b="1" i="1" dirty="0">
                <a:latin typeface="Times New Roman"/>
                <a:ea typeface="Times New Roman"/>
                <a:cs typeface="Times New Roman"/>
                <a:sym typeface="Times New Roman"/>
              </a:rPr>
              <a:t>Energetic​</a:t>
            </a:r>
          </a:p>
          <a:p>
            <a:pPr marL="628650" lvl="1" indent="-171450" algn="l" rtl="0">
              <a:lnSpc>
                <a:spcPct val="107000"/>
              </a:lnSpc>
              <a:spcBef>
                <a:spcPts val="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They may be hands-on, concrete, active learners​. Support them by: </a:t>
            </a:r>
            <a:endParaRPr lang="en-US" sz="1200" dirty="0">
              <a:latin typeface="Calibri"/>
              <a:ea typeface="Calibri"/>
              <a:cs typeface="Calibri"/>
              <a:sym typeface="Calibri"/>
            </a:endParaRPr>
          </a:p>
          <a:p>
            <a:pPr marL="628650" lvl="1" indent="-171450" algn="l" rtl="0">
              <a:lnSpc>
                <a:spcPct val="107000"/>
              </a:lnSpc>
              <a:spcBef>
                <a:spcPts val="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Provide movement-based learning tasks​</a:t>
            </a:r>
            <a:endParaRPr lang="en-US" sz="1200" dirty="0">
              <a:latin typeface="Calibri"/>
              <a:ea typeface="Calibri"/>
              <a:cs typeface="Calibri"/>
              <a:sym typeface="Calibri"/>
            </a:endParaRPr>
          </a:p>
          <a:p>
            <a:pPr marL="628650" lvl="1" indent="-171450" algn="l" rtl="0">
              <a:lnSpc>
                <a:spcPct val="107000"/>
              </a:lnSpc>
              <a:spcBef>
                <a:spcPts val="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Ensure the task is simple, clearly explained, and finite</a:t>
            </a:r>
          </a:p>
          <a:p>
            <a:pPr marL="628650" lvl="1" indent="-171450" algn="l" rtl="0">
              <a:lnSpc>
                <a:spcPct val="107000"/>
              </a:lnSpc>
              <a:spcBef>
                <a:spcPts val="0"/>
              </a:spcBef>
              <a:spcAft>
                <a:spcPts val="0"/>
              </a:spcAft>
              <a:buClr>
                <a:schemeClr val="dk1"/>
              </a:buClr>
              <a:buSzPts val="1200"/>
              <a:buFont typeface="Arial" panose="020B0604020202020204" pitchFamily="34" charset="0"/>
              <a:buChar char="•"/>
            </a:pPr>
            <a:endParaRPr lang="en-US" sz="1200" dirty="0">
              <a:latin typeface="Times New Roman"/>
              <a:cs typeface="Times New Roman"/>
              <a:sym typeface="Times New Roman"/>
            </a:endParaRPr>
          </a:p>
          <a:p>
            <a:pPr marL="171450" lvl="0" indent="-171450" algn="l" rtl="0">
              <a:lnSpc>
                <a:spcPct val="107000"/>
              </a:lnSpc>
              <a:spcBef>
                <a:spcPts val="0"/>
              </a:spcBef>
              <a:spcAft>
                <a:spcPts val="0"/>
              </a:spcAft>
              <a:buClr>
                <a:schemeClr val="dk1"/>
              </a:buClr>
              <a:buSzPts val="1200"/>
              <a:buFont typeface="Arial" panose="020B0604020202020204" pitchFamily="34" charset="0"/>
              <a:buChar char="•"/>
            </a:pPr>
            <a:r>
              <a:rPr lang="en-US" sz="1200" dirty="0">
                <a:latin typeface="Times New Roman"/>
                <a:cs typeface="Times New Roman"/>
                <a:sym typeface="Times New Roman"/>
              </a:rPr>
              <a:t>References: </a:t>
            </a:r>
          </a:p>
          <a:p>
            <a:pPr marL="457200" lvl="1" indent="0" algn="l" rtl="0">
              <a:lnSpc>
                <a:spcPct val="107000"/>
              </a:lnSpc>
              <a:spcBef>
                <a:spcPts val="0"/>
              </a:spcBef>
              <a:spcAft>
                <a:spcPts val="0"/>
              </a:spcAft>
              <a:buClr>
                <a:schemeClr val="dk1"/>
              </a:buClr>
              <a:buSzPts val="1200"/>
              <a:buFont typeface="Courier New"/>
              <a:buNone/>
            </a:pPr>
            <a:endParaRPr lang="en-US" sz="1200" dirty="0">
              <a:latin typeface="Times New Roman"/>
              <a:cs typeface="Times New Roman"/>
              <a:sym typeface="Times New Roman"/>
            </a:endParaRPr>
          </a:p>
          <a:p>
            <a:pPr marL="457200" lvl="1" indent="0" algn="l" rtl="0">
              <a:lnSpc>
                <a:spcPct val="107000"/>
              </a:lnSpc>
              <a:spcBef>
                <a:spcPts val="0"/>
              </a:spcBef>
              <a:spcAft>
                <a:spcPts val="0"/>
              </a:spcAft>
              <a:buClr>
                <a:schemeClr val="dk1"/>
              </a:buClr>
              <a:buSzPts val="1200"/>
              <a:buFont typeface="Courier New"/>
              <a:buNone/>
            </a:pPr>
            <a:r>
              <a:rPr lang="en-US" sz="1200" b="0" i="0" u="none" strike="noStrike" cap="none" dirty="0">
                <a:solidFill>
                  <a:schemeClr val="dk1"/>
                </a:solidFill>
                <a:effectLst/>
                <a:latin typeface="Calibri"/>
                <a:ea typeface="Calibri"/>
                <a:cs typeface="Calibri"/>
                <a:sym typeface="Calibri"/>
              </a:rPr>
              <a:t>Flannigan, K., Wrath, A., Ritter, C., McLachlan, K., Harding, K. D., Campbell, A., ... &amp; Pei, J. (2021). Balancing the story of fetal alcohol spectrum disorder: A narrative review of the literature on strengths. </a:t>
            </a:r>
            <a:r>
              <a:rPr lang="en-US" sz="1200" b="0" i="1" u="none" strike="noStrike" cap="none" dirty="0">
                <a:solidFill>
                  <a:schemeClr val="dk1"/>
                </a:solidFill>
                <a:effectLst/>
                <a:latin typeface="Calibri"/>
                <a:ea typeface="Calibri"/>
                <a:cs typeface="Calibri"/>
                <a:sym typeface="Calibri"/>
              </a:rPr>
              <a:t>Alcoholism: Clinical and experimental research</a:t>
            </a:r>
            <a:r>
              <a:rPr lang="en-US" sz="1200" b="0" i="0" u="none" strike="noStrike" cap="none" dirty="0">
                <a:solidFill>
                  <a:schemeClr val="dk1"/>
                </a:solidFill>
                <a:effectLst/>
                <a:latin typeface="Calibri"/>
                <a:ea typeface="Calibri"/>
                <a:cs typeface="Calibri"/>
                <a:sym typeface="Calibri"/>
              </a:rPr>
              <a:t>, </a:t>
            </a:r>
            <a:r>
              <a:rPr lang="en-US" sz="1200" b="0" i="1" u="none" strike="noStrike" cap="none" dirty="0">
                <a:solidFill>
                  <a:schemeClr val="dk1"/>
                </a:solidFill>
                <a:effectLst/>
                <a:latin typeface="Calibri"/>
                <a:ea typeface="Calibri"/>
                <a:cs typeface="Calibri"/>
                <a:sym typeface="Calibri"/>
              </a:rPr>
              <a:t>45</a:t>
            </a:r>
            <a:r>
              <a:rPr lang="en-US" sz="1200" b="0" i="0" u="none" strike="noStrike" cap="none" dirty="0">
                <a:solidFill>
                  <a:schemeClr val="dk1"/>
                </a:solidFill>
                <a:effectLst/>
                <a:latin typeface="Calibri"/>
                <a:ea typeface="Calibri"/>
                <a:cs typeface="Calibri"/>
                <a:sym typeface="Calibri"/>
              </a:rPr>
              <a:t>(12), 2448-2464. </a:t>
            </a:r>
            <a:r>
              <a:rPr lang="en-US" sz="1200" b="1" i="0" u="none" strike="noStrike" cap="none" dirty="0">
                <a:solidFill>
                  <a:schemeClr val="dk1"/>
                </a:solidFill>
                <a:effectLst/>
                <a:latin typeface="Calibri"/>
                <a:ea typeface="Calibri"/>
                <a:cs typeface="Calibri"/>
                <a:sym typeface="Calibri"/>
                <a:hlinkClick r:id="rId3"/>
              </a:rPr>
              <a:t>https://doi.org/10.1111/acer.14733</a:t>
            </a:r>
            <a:endParaRPr lang="en-US" sz="1200" b="1" i="0" u="none" strike="noStrike" cap="none" dirty="0">
              <a:solidFill>
                <a:schemeClr val="dk1"/>
              </a:solidFill>
              <a:effectLst/>
              <a:latin typeface="Calibri"/>
              <a:ea typeface="Calibri"/>
              <a:cs typeface="Calibri"/>
              <a:sym typeface="Calibri"/>
            </a:endParaRPr>
          </a:p>
          <a:p>
            <a:pPr marL="457200" lvl="1" indent="0" algn="l" rtl="0">
              <a:lnSpc>
                <a:spcPct val="107000"/>
              </a:lnSpc>
              <a:spcBef>
                <a:spcPts val="0"/>
              </a:spcBef>
              <a:spcAft>
                <a:spcPts val="0"/>
              </a:spcAft>
              <a:buClr>
                <a:schemeClr val="dk1"/>
              </a:buClr>
              <a:buSzPts val="1200"/>
              <a:buFont typeface="Courier New"/>
              <a:buNone/>
            </a:pPr>
            <a:endParaRPr lang="en-US" sz="1200" b="1" i="0" u="none" strike="noStrike" cap="none" dirty="0">
              <a:solidFill>
                <a:schemeClr val="dk1"/>
              </a:solidFill>
              <a:effectLst/>
              <a:latin typeface="Calibri"/>
              <a:ea typeface="Calibri"/>
              <a:cs typeface="Calibri"/>
              <a:sym typeface="Calibri"/>
            </a:endParaRPr>
          </a:p>
          <a:p>
            <a:pPr marL="457200" lvl="1" indent="0" algn="l" rtl="0">
              <a:lnSpc>
                <a:spcPct val="107000"/>
              </a:lnSpc>
              <a:spcBef>
                <a:spcPts val="0"/>
              </a:spcBef>
              <a:spcAft>
                <a:spcPts val="0"/>
              </a:spcAft>
              <a:buClr>
                <a:schemeClr val="dk1"/>
              </a:buClr>
              <a:buSzPts val="1200"/>
              <a:buFont typeface="Courier New"/>
              <a:buNone/>
            </a:pPr>
            <a:r>
              <a:rPr lang="en-US" sz="1200" b="0" i="0" u="none" strike="noStrike" cap="none" dirty="0">
                <a:solidFill>
                  <a:schemeClr val="dk1"/>
                </a:solidFill>
                <a:effectLst/>
                <a:latin typeface="Calibri"/>
                <a:ea typeface="Calibri"/>
                <a:cs typeface="Calibri"/>
                <a:sym typeface="Calibri"/>
              </a:rPr>
              <a:t>Kautz-Turnbull, C., Adams, T. R., &amp; Petrenko, C. L. (2022). The strengths and positive influences of children with fetal alcohol spectrum disorders. </a:t>
            </a:r>
            <a:r>
              <a:rPr lang="en-US" sz="1200" b="0" i="1" u="none" strike="noStrike" cap="none" dirty="0">
                <a:solidFill>
                  <a:schemeClr val="dk1"/>
                </a:solidFill>
                <a:effectLst/>
                <a:latin typeface="Calibri"/>
                <a:ea typeface="Calibri"/>
                <a:cs typeface="Calibri"/>
                <a:sym typeface="Calibri"/>
              </a:rPr>
              <a:t>American journal on intellectual and developmental disabilities</a:t>
            </a:r>
            <a:r>
              <a:rPr lang="en-US" sz="1200" b="0" i="0" u="none" strike="noStrike" cap="none" dirty="0">
                <a:solidFill>
                  <a:schemeClr val="dk1"/>
                </a:solidFill>
                <a:effectLst/>
                <a:latin typeface="Calibri"/>
                <a:ea typeface="Calibri"/>
                <a:cs typeface="Calibri"/>
                <a:sym typeface="Calibri"/>
              </a:rPr>
              <a:t>, </a:t>
            </a:r>
            <a:r>
              <a:rPr lang="en-US" sz="1200" b="0" i="1" u="none" strike="noStrike" cap="none" dirty="0">
                <a:solidFill>
                  <a:schemeClr val="dk1"/>
                </a:solidFill>
                <a:effectLst/>
                <a:latin typeface="Calibri"/>
                <a:ea typeface="Calibri"/>
                <a:cs typeface="Calibri"/>
                <a:sym typeface="Calibri"/>
              </a:rPr>
              <a:t>127</a:t>
            </a:r>
            <a:r>
              <a:rPr lang="en-US" sz="1200" b="0" i="0" u="none" strike="noStrike" cap="none" dirty="0">
                <a:solidFill>
                  <a:schemeClr val="dk1"/>
                </a:solidFill>
                <a:effectLst/>
                <a:latin typeface="Calibri"/>
                <a:ea typeface="Calibri"/>
                <a:cs typeface="Calibri"/>
                <a:sym typeface="Calibri"/>
              </a:rPr>
              <a:t>(5), 355-368. </a:t>
            </a:r>
            <a:r>
              <a:rPr lang="en-US" sz="1200" b="1" i="0" u="sng" strike="noStrike" cap="none" dirty="0">
                <a:solidFill>
                  <a:schemeClr val="dk1"/>
                </a:solidFill>
                <a:effectLst/>
                <a:latin typeface="Calibri"/>
                <a:ea typeface="Calibri"/>
                <a:cs typeface="Calibri"/>
                <a:sym typeface="Calibri"/>
                <a:hlinkClick r:id="rId4"/>
              </a:rPr>
              <a:t>https://doi.org/10.1352/1944-7558-127.5.355</a:t>
            </a:r>
            <a:endParaRPr lang="en-US" dirty="0"/>
          </a:p>
          <a:p>
            <a:pPr marL="0" lvl="0" indent="0" algn="l" rtl="0">
              <a:spcBef>
                <a:spcPts val="0"/>
              </a:spcBef>
              <a:spcAft>
                <a:spcPts val="0"/>
              </a:spcAft>
              <a:buNone/>
            </a:pPr>
            <a:endParaRPr dirty="0"/>
          </a:p>
        </p:txBody>
      </p:sp>
      <p:sp>
        <p:nvSpPr>
          <p:cNvPr id="932" name="Google Shape;932;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7"/>
        <p:cNvGrpSpPr/>
        <p:nvPr/>
      </p:nvGrpSpPr>
      <p:grpSpPr>
        <a:xfrm>
          <a:off x="0" y="0"/>
          <a:ext cx="0" cy="0"/>
          <a:chOff x="0" y="0"/>
          <a:chExt cx="0" cy="0"/>
        </a:xfrm>
      </p:grpSpPr>
      <p:sp>
        <p:nvSpPr>
          <p:cNvPr id="958" name="Google Shape;958;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9" name="Google Shape;959;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CA" sz="1200">
                <a:latin typeface="Times New Roman"/>
                <a:ea typeface="Times New Roman"/>
                <a:cs typeface="Times New Roman"/>
                <a:sym typeface="Times New Roman"/>
              </a:rPr>
              <a:t>For individuals with FASD, learning strengths may include: </a:t>
            </a:r>
            <a:endParaRPr/>
          </a:p>
          <a:p>
            <a:pPr marL="342900" lvl="0" indent="-342900" algn="l" rtl="0">
              <a:lnSpc>
                <a:spcPct val="107000"/>
              </a:lnSpc>
              <a:spcBef>
                <a:spcPts val="800"/>
              </a:spcBef>
              <a:spcAft>
                <a:spcPts val="0"/>
              </a:spcAft>
              <a:buClr>
                <a:srgbClr val="000000"/>
              </a:buClr>
              <a:buSzPts val="1200"/>
              <a:buFont typeface="Noto Sans Symbols"/>
              <a:buChar char="∙"/>
            </a:pPr>
            <a:r>
              <a:rPr lang="en-CA" sz="1200" i="1">
                <a:solidFill>
                  <a:srgbClr val="000000"/>
                </a:solidFill>
                <a:latin typeface="Times New Roman"/>
                <a:ea typeface="Times New Roman"/>
                <a:cs typeface="Times New Roman"/>
                <a:sym typeface="Times New Roman"/>
              </a:rPr>
              <a:t>Hands-On, Concrete Learners​</a:t>
            </a:r>
            <a:endParaRPr sz="1200">
              <a:latin typeface="Times New Roman"/>
              <a:ea typeface="Times New Roman"/>
              <a:cs typeface="Times New Roman"/>
              <a:sym typeface="Times New Roman"/>
            </a:endParaRPr>
          </a:p>
          <a:p>
            <a:pPr marL="457200" lvl="0" indent="0" algn="l" rtl="0">
              <a:lnSpc>
                <a:spcPct val="107000"/>
              </a:lnSpc>
              <a:spcBef>
                <a:spcPts val="0"/>
              </a:spcBef>
              <a:spcAft>
                <a:spcPts val="0"/>
              </a:spcAft>
              <a:buNone/>
            </a:pPr>
            <a:r>
              <a:rPr lang="en-CA" sz="1200">
                <a:solidFill>
                  <a:srgbClr val="000000"/>
                </a:solidFill>
                <a:latin typeface="Times New Roman"/>
                <a:ea typeface="Times New Roman"/>
                <a:cs typeface="Times New Roman"/>
                <a:sym typeface="Times New Roman"/>
              </a:rPr>
              <a:t>They learn best when they can interact with actual object or items to help their learning​</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rgbClr val="000000"/>
              </a:buClr>
              <a:buSzPts val="1200"/>
              <a:buFont typeface="Courier New"/>
              <a:buChar char="o"/>
            </a:pPr>
            <a:r>
              <a:rPr lang="en-CA" sz="1200">
                <a:solidFill>
                  <a:srgbClr val="000000"/>
                </a:solidFill>
                <a:latin typeface="Times New Roman"/>
                <a:ea typeface="Times New Roman"/>
                <a:cs typeface="Times New Roman"/>
                <a:sym typeface="Times New Roman"/>
              </a:rPr>
              <a:t>Learners may need support to transfer learning from one context to another​</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rgbClr val="000000"/>
              </a:buClr>
              <a:buSzPts val="1200"/>
              <a:buFont typeface="Noto Sans Symbols"/>
              <a:buChar char="∙"/>
            </a:pPr>
            <a:r>
              <a:rPr lang="en-CA" sz="1200" i="1">
                <a:solidFill>
                  <a:srgbClr val="000000"/>
                </a:solidFill>
                <a:latin typeface="Times New Roman"/>
                <a:ea typeface="Times New Roman"/>
                <a:cs typeface="Times New Roman"/>
                <a:sym typeface="Times New Roman"/>
              </a:rPr>
              <a:t>Lateral Thinkers with Points of Insight in Certain Areas​</a:t>
            </a:r>
            <a:endParaRPr sz="1200">
              <a:latin typeface="Times New Roman"/>
              <a:ea typeface="Times New Roman"/>
              <a:cs typeface="Times New Roman"/>
              <a:sym typeface="Times New Roman"/>
            </a:endParaRPr>
          </a:p>
          <a:p>
            <a:pPr marL="457200" lvl="0" indent="0" algn="l" rtl="0">
              <a:lnSpc>
                <a:spcPct val="107000"/>
              </a:lnSpc>
              <a:spcBef>
                <a:spcPts val="0"/>
              </a:spcBef>
              <a:spcAft>
                <a:spcPts val="0"/>
              </a:spcAft>
              <a:buNone/>
            </a:pPr>
            <a:r>
              <a:rPr lang="en-CA" sz="1200">
                <a:solidFill>
                  <a:srgbClr val="000000"/>
                </a:solidFill>
                <a:latin typeface="Times New Roman"/>
                <a:ea typeface="Times New Roman"/>
                <a:cs typeface="Times New Roman"/>
                <a:sym typeface="Times New Roman"/>
              </a:rPr>
              <a:t>Often have creative solutions or unusual insights​. Support them by:</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rgbClr val="000000"/>
              </a:buClr>
              <a:buSzPts val="1200"/>
              <a:buFont typeface="Courier New"/>
              <a:buChar char="o"/>
            </a:pPr>
            <a:r>
              <a:rPr lang="en-CA" sz="1200">
                <a:solidFill>
                  <a:srgbClr val="000000"/>
                </a:solidFill>
                <a:latin typeface="Times New Roman"/>
                <a:ea typeface="Times New Roman"/>
                <a:cs typeface="Times New Roman"/>
                <a:sym typeface="Times New Roman"/>
              </a:rPr>
              <a:t>Encouraging them to think about and explain their thinking (metacognitive strategies)​</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rgbClr val="000000"/>
              </a:buClr>
              <a:buSzPts val="1200"/>
              <a:buFont typeface="Courier New"/>
              <a:buChar char="o"/>
            </a:pPr>
            <a:r>
              <a:rPr lang="en-CA" sz="1200">
                <a:solidFill>
                  <a:srgbClr val="000000"/>
                </a:solidFill>
                <a:latin typeface="Times New Roman"/>
                <a:ea typeface="Times New Roman"/>
                <a:cs typeface="Times New Roman"/>
                <a:sym typeface="Times New Roman"/>
              </a:rPr>
              <a:t>Praise their insights​</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rgbClr val="000000"/>
              </a:buClr>
              <a:buSzPts val="1200"/>
              <a:buFont typeface="Noto Sans Symbols"/>
              <a:buChar char="∙"/>
            </a:pPr>
            <a:r>
              <a:rPr lang="en-CA" sz="1200" i="1">
                <a:solidFill>
                  <a:srgbClr val="000000"/>
                </a:solidFill>
                <a:latin typeface="Times New Roman"/>
                <a:ea typeface="Times New Roman"/>
                <a:cs typeface="Times New Roman"/>
                <a:sym typeface="Times New Roman"/>
              </a:rPr>
              <a:t>Athletic, Sporty, Creative, or Musical​</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rgbClr val="000000"/>
              </a:buClr>
              <a:buSzPts val="1200"/>
              <a:buFont typeface="Courier New"/>
              <a:buChar char="o"/>
            </a:pPr>
            <a:r>
              <a:rPr lang="en-CA" sz="1200">
                <a:solidFill>
                  <a:srgbClr val="000000"/>
                </a:solidFill>
                <a:latin typeface="Times New Roman"/>
                <a:ea typeface="Times New Roman"/>
                <a:cs typeface="Times New Roman"/>
                <a:sym typeface="Times New Roman"/>
              </a:rPr>
              <a:t>Build opportunities for the learner to share their skills and possibly teach others​</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rgbClr val="000000"/>
              </a:buClr>
              <a:buSzPts val="1200"/>
              <a:buFont typeface="Courier New"/>
              <a:buChar char="o"/>
            </a:pPr>
            <a:r>
              <a:rPr lang="en-CA" sz="1200">
                <a:solidFill>
                  <a:srgbClr val="000000"/>
                </a:solidFill>
                <a:latin typeface="Times New Roman"/>
                <a:ea typeface="Times New Roman"/>
                <a:cs typeface="Times New Roman"/>
                <a:sym typeface="Times New Roman"/>
              </a:rPr>
              <a:t>Encourage social skills, body movements, creative skills and organisational skills </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rgbClr val="000000"/>
              </a:buClr>
              <a:buSzPts val="1200"/>
              <a:buFont typeface="Noto Sans Symbols"/>
              <a:buChar char="∙"/>
            </a:pPr>
            <a:r>
              <a:rPr lang="en-CA" sz="1200" i="1">
                <a:solidFill>
                  <a:srgbClr val="000000"/>
                </a:solidFill>
                <a:latin typeface="Times New Roman"/>
                <a:ea typeface="Times New Roman"/>
                <a:cs typeface="Times New Roman"/>
                <a:sym typeface="Times New Roman"/>
              </a:rPr>
              <a:t>Persistent, Determined, and Hard-Working​</a:t>
            </a:r>
            <a:endParaRPr sz="1200">
              <a:latin typeface="Times New Roman"/>
              <a:ea typeface="Times New Roman"/>
              <a:cs typeface="Times New Roman"/>
              <a:sym typeface="Times New Roman"/>
            </a:endParaRPr>
          </a:p>
          <a:p>
            <a:pPr marL="457200" lvl="0" indent="0" algn="l" rtl="0">
              <a:lnSpc>
                <a:spcPct val="107000"/>
              </a:lnSpc>
              <a:spcBef>
                <a:spcPts val="0"/>
              </a:spcBef>
              <a:spcAft>
                <a:spcPts val="0"/>
              </a:spcAft>
              <a:buNone/>
            </a:pPr>
            <a:r>
              <a:rPr lang="en-CA" sz="1200">
                <a:solidFill>
                  <a:srgbClr val="000000"/>
                </a:solidFill>
                <a:latin typeface="Times New Roman"/>
                <a:ea typeface="Times New Roman"/>
                <a:cs typeface="Times New Roman"/>
                <a:sym typeface="Times New Roman"/>
              </a:rPr>
              <a:t>Their determination to keep trying can be a positive attribute if channelled correctly. Support them by:</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rgbClr val="000000"/>
              </a:buClr>
              <a:buSzPts val="1200"/>
              <a:buFont typeface="Courier New"/>
              <a:buChar char="o"/>
            </a:pPr>
            <a:r>
              <a:rPr lang="en-CA" sz="1200">
                <a:solidFill>
                  <a:srgbClr val="000000"/>
                </a:solidFill>
                <a:latin typeface="Times New Roman"/>
                <a:ea typeface="Times New Roman"/>
                <a:cs typeface="Times New Roman"/>
                <a:sym typeface="Times New Roman"/>
              </a:rPr>
              <a:t>Ensuring that the task is of the right level and length to be completed​</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rgbClr val="000000"/>
              </a:buClr>
              <a:buSzPts val="1200"/>
              <a:buFont typeface="Courier New"/>
              <a:buChar char="o"/>
            </a:pPr>
            <a:r>
              <a:rPr lang="en-CA" sz="1200">
                <a:solidFill>
                  <a:srgbClr val="000000"/>
                </a:solidFill>
                <a:latin typeface="Times New Roman"/>
                <a:ea typeface="Times New Roman"/>
                <a:cs typeface="Times New Roman"/>
                <a:sym typeface="Times New Roman"/>
              </a:rPr>
              <a:t>Giving clear visual indications of time remaining​</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rgbClr val="000000"/>
              </a:buClr>
              <a:buSzPts val="1200"/>
              <a:buFont typeface="Noto Sans Symbols"/>
              <a:buChar char="∙"/>
            </a:pPr>
            <a:r>
              <a:rPr lang="en-CA" sz="1200" i="1">
                <a:solidFill>
                  <a:srgbClr val="000000"/>
                </a:solidFill>
                <a:latin typeface="Times New Roman"/>
                <a:ea typeface="Times New Roman"/>
                <a:cs typeface="Times New Roman"/>
                <a:sym typeface="Times New Roman"/>
              </a:rPr>
              <a:t>Strong Long Term Visual Memories​</a:t>
            </a:r>
            <a:endParaRPr sz="1200">
              <a:latin typeface="Times New Roman"/>
              <a:ea typeface="Times New Roman"/>
              <a:cs typeface="Times New Roman"/>
              <a:sym typeface="Times New Roman"/>
            </a:endParaRPr>
          </a:p>
          <a:p>
            <a:pPr marL="457200" lvl="0" indent="0" algn="l" rtl="0">
              <a:lnSpc>
                <a:spcPct val="107000"/>
              </a:lnSpc>
              <a:spcBef>
                <a:spcPts val="0"/>
              </a:spcBef>
              <a:spcAft>
                <a:spcPts val="0"/>
              </a:spcAft>
              <a:buNone/>
            </a:pPr>
            <a:r>
              <a:rPr lang="en-CA" sz="1200">
                <a:solidFill>
                  <a:srgbClr val="000000"/>
                </a:solidFill>
                <a:latin typeface="Times New Roman"/>
                <a:ea typeface="Times New Roman"/>
                <a:cs typeface="Times New Roman"/>
                <a:sym typeface="Times New Roman"/>
              </a:rPr>
              <a:t>People with FASD are often visual learners​. Support them by:</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rgbClr val="000000"/>
              </a:buClr>
              <a:buSzPts val="1200"/>
              <a:buFont typeface="Courier New"/>
              <a:buChar char="o"/>
            </a:pPr>
            <a:r>
              <a:rPr lang="en-CA" sz="1200">
                <a:solidFill>
                  <a:srgbClr val="000000"/>
                </a:solidFill>
                <a:latin typeface="Times New Roman"/>
                <a:ea typeface="Times New Roman"/>
                <a:cs typeface="Times New Roman"/>
                <a:sym typeface="Times New Roman"/>
              </a:rPr>
              <a:t>Breaking tasks into visual steps​</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rgbClr val="000000"/>
              </a:buClr>
              <a:buSzPts val="1200"/>
              <a:buFont typeface="Courier New"/>
              <a:buChar char="o"/>
            </a:pPr>
            <a:r>
              <a:rPr lang="en-CA" sz="1200">
                <a:solidFill>
                  <a:srgbClr val="000000"/>
                </a:solidFill>
                <a:latin typeface="Times New Roman"/>
                <a:ea typeface="Times New Roman"/>
                <a:cs typeface="Times New Roman"/>
                <a:sym typeface="Times New Roman"/>
              </a:rPr>
              <a:t>Allowing learners to record information in a way that suits their visual learning styles</a:t>
            </a:r>
            <a:endParaRPr sz="1200">
              <a:latin typeface="Times New Roman"/>
              <a:ea typeface="Times New Roman"/>
              <a:cs typeface="Times New Roman"/>
              <a:sym typeface="Times New Roman"/>
            </a:endParaRPr>
          </a:p>
        </p:txBody>
      </p:sp>
      <p:sp>
        <p:nvSpPr>
          <p:cNvPr id="960" name="Google Shape;960;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a:extLst>
            <a:ext uri="{FF2B5EF4-FFF2-40B4-BE49-F238E27FC236}">
              <a16:creationId xmlns:a16="http://schemas.microsoft.com/office/drawing/2014/main" id="{12BE79E7-FF43-57D0-99EB-851A704ED4FF}"/>
            </a:ext>
          </a:extLst>
        </p:cNvPr>
        <p:cNvGrpSpPr/>
        <p:nvPr/>
      </p:nvGrpSpPr>
      <p:grpSpPr>
        <a:xfrm>
          <a:off x="0" y="0"/>
          <a:ext cx="0" cy="0"/>
          <a:chOff x="0" y="0"/>
          <a:chExt cx="0" cy="0"/>
        </a:xfrm>
      </p:grpSpPr>
      <p:sp>
        <p:nvSpPr>
          <p:cNvPr id="869" name="Google Shape;869;g3b0d7c0ee5b_0_3:notes">
            <a:extLst>
              <a:ext uri="{FF2B5EF4-FFF2-40B4-BE49-F238E27FC236}">
                <a16:creationId xmlns:a16="http://schemas.microsoft.com/office/drawing/2014/main" id="{4BFBFC5E-DC82-3866-EE33-F3CA211BFE0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0" name="Google Shape;870;g3b0d7c0ee5b_0_3:notes">
            <a:extLst>
              <a:ext uri="{FF2B5EF4-FFF2-40B4-BE49-F238E27FC236}">
                <a16:creationId xmlns:a16="http://schemas.microsoft.com/office/drawing/2014/main" id="{B496C352-0BB0-0CC9-11C9-70B800A25C8F}"/>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311150" lvl="0" indent="-171450" algn="l" rtl="0">
              <a:spcBef>
                <a:spcPts val="0"/>
              </a:spcBef>
              <a:spcAft>
                <a:spcPts val="0"/>
              </a:spcAft>
              <a:buSzPts val="1400"/>
              <a:buFont typeface="Arial" panose="020B0604020202020204" pitchFamily="34" charset="0"/>
              <a:buChar char="•"/>
            </a:pPr>
            <a:r>
              <a:rPr lang="en-CA" dirty="0"/>
              <a:t>The Towards Healthy Outcomes (THO) was introduced earlier in the Foundations presentation.</a:t>
            </a:r>
          </a:p>
          <a:p>
            <a:pPr marL="311150" lvl="0" indent="-171450" algn="l" rtl="0">
              <a:spcBef>
                <a:spcPts val="0"/>
              </a:spcBef>
              <a:spcAft>
                <a:spcPts val="0"/>
              </a:spcAft>
              <a:buSzPts val="1400"/>
              <a:buFont typeface="Arial" panose="020B0604020202020204" pitchFamily="34" charset="0"/>
              <a:buChar char="•"/>
            </a:pPr>
            <a:r>
              <a:rPr lang="en-CA" dirty="0"/>
              <a:t>As WRAP coaches, you play a key role in helping students with FASD develop competencies that contribute to healthy outcomes. Not just academically but in their ability to participate meaningfully in school, community, and later life.</a:t>
            </a:r>
          </a:p>
          <a:p>
            <a:pPr marL="311150" lvl="0" indent="-171450" algn="l" rtl="0">
              <a:spcBef>
                <a:spcPts val="0"/>
              </a:spcBef>
              <a:spcAft>
                <a:spcPts val="0"/>
              </a:spcAft>
              <a:buSzPts val="1400"/>
              <a:buFont typeface="Arial" panose="020B0604020202020204" pitchFamily="34" charset="0"/>
              <a:buChar char="•"/>
            </a:pPr>
            <a:r>
              <a:rPr lang="en-CA" dirty="0"/>
              <a:t>Within THO there is a domain called Interdependence which is especially relevant to education and transitions.</a:t>
            </a:r>
          </a:p>
          <a:p>
            <a:pPr marL="311150" lvl="0" indent="-171450" algn="l" rtl="0">
              <a:spcBef>
                <a:spcPts val="0"/>
              </a:spcBef>
              <a:spcAft>
                <a:spcPts val="0"/>
              </a:spcAft>
              <a:buSzPts val="1400"/>
              <a:buFont typeface="Arial" panose="020B0604020202020204" pitchFamily="34" charset="0"/>
              <a:buChar char="•"/>
            </a:pPr>
            <a:r>
              <a:rPr lang="en-CA" dirty="0"/>
              <a:t>Interdependence recognizes that success is not about complete independence, but about knowing when and how to access support while building meaningful skills. </a:t>
            </a:r>
          </a:p>
          <a:p>
            <a:pPr marL="311150" lvl="0" indent="-171450" algn="l" rtl="0">
              <a:spcBef>
                <a:spcPts val="0"/>
              </a:spcBef>
              <a:spcAft>
                <a:spcPts val="0"/>
              </a:spcAft>
              <a:buSzPts val="1400"/>
              <a:buFont typeface="Arial" panose="020B0604020202020204" pitchFamily="34" charset="0"/>
              <a:buChar char="•"/>
            </a:pPr>
            <a:r>
              <a:rPr lang="en-CA" dirty="0"/>
              <a:t>In education and transition planning, the goal is to balance autonomy with appropriate supports, ensuring individuals are not expected to do more than their brain can manage alone, while still being supported to participate, contribute, and grow.</a:t>
            </a:r>
          </a:p>
          <a:p>
            <a:pPr marL="311150" lvl="0" indent="-171450" algn="l" rtl="0">
              <a:spcBef>
                <a:spcPts val="0"/>
              </a:spcBef>
              <a:spcAft>
                <a:spcPts val="0"/>
              </a:spcAft>
              <a:buSzPts val="1400"/>
              <a:buFont typeface="Arial" panose="020B0604020202020204" pitchFamily="34" charset="0"/>
              <a:buChar char="•"/>
            </a:pPr>
            <a:r>
              <a:rPr lang="en-CA" dirty="0"/>
              <a:t>THO - including the Interdependence Domain can be found here: </a:t>
            </a:r>
            <a:r>
              <a:rPr lang="en-CA" u="sng" dirty="0">
                <a:solidFill>
                  <a:schemeClr val="hlink"/>
                </a:solidFill>
                <a:hlinkClick r:id="rId3"/>
              </a:rPr>
              <a:t>https://canfasd.ca/wp-content/uploads/publications/Towards-Healthy-Outcomes-2.0.pdf</a:t>
            </a:r>
            <a:r>
              <a:rPr lang="en-CA" dirty="0"/>
              <a:t> </a:t>
            </a:r>
            <a:endParaRPr dirty="0"/>
          </a:p>
        </p:txBody>
      </p:sp>
      <p:sp>
        <p:nvSpPr>
          <p:cNvPr id="871" name="Google Shape;871;g3b0d7c0ee5b_0_3:notes">
            <a:extLst>
              <a:ext uri="{FF2B5EF4-FFF2-40B4-BE49-F238E27FC236}">
                <a16:creationId xmlns:a16="http://schemas.microsoft.com/office/drawing/2014/main" id="{EFFD0998-123D-240B-7073-CE30731DEFA0}"/>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96438820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8">
          <a:extLst>
            <a:ext uri="{FF2B5EF4-FFF2-40B4-BE49-F238E27FC236}">
              <a16:creationId xmlns:a16="http://schemas.microsoft.com/office/drawing/2014/main" id="{C074138A-1824-15A3-BB07-5E5960A5D2AF}"/>
            </a:ext>
          </a:extLst>
        </p:cNvPr>
        <p:cNvGrpSpPr/>
        <p:nvPr/>
      </p:nvGrpSpPr>
      <p:grpSpPr>
        <a:xfrm>
          <a:off x="0" y="0"/>
          <a:ext cx="0" cy="0"/>
          <a:chOff x="0" y="0"/>
          <a:chExt cx="0" cy="0"/>
        </a:xfrm>
      </p:grpSpPr>
      <p:sp>
        <p:nvSpPr>
          <p:cNvPr id="1019" name="Google Shape;1019;p47:notes">
            <a:extLst>
              <a:ext uri="{FF2B5EF4-FFF2-40B4-BE49-F238E27FC236}">
                <a16:creationId xmlns:a16="http://schemas.microsoft.com/office/drawing/2014/main" id="{2D139A68-3EE9-D4DE-B8D4-DF1A9F593A3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0" name="Google Shape;1020;p47:notes">
            <a:extLst>
              <a:ext uri="{FF2B5EF4-FFF2-40B4-BE49-F238E27FC236}">
                <a16:creationId xmlns:a16="http://schemas.microsoft.com/office/drawing/2014/main" id="{474AA7D2-9167-3D30-1D50-CFB1FAC9589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Another way to explain interdependence is that it seeks to balance autonomy with supports. As people age and develop, they often seek greater autonomy and opportunities for choice in their lives. By young adulthood, people are often expected to demonstrate more independence, which can create tensions for people with FASD. But for people with FASD, typical representations of independence are not always realistic, nor do they take into account the unique strengths, needs, and areas for support the person might need.</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Interdependence can be viewed as a spectrum, ranging from Reminders and scheduling assistants to decision-making supports to daily assistance from family members or support workers. We all need different supports and lean on different people at different times in all of our lives. For example, I need my optometrist to monitor my eyesight and give me new glasses. That’s not something I just do independently. Instead, we rely on others to meet our unique and evolving needs throughout the lifespan.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As individuals transition to adulthood, new skills are required to meet growing needs for personal autonomy and choice. </a:t>
            </a:r>
          </a:p>
          <a:p>
            <a:pPr marL="0" lvl="0" indent="0" algn="l" rtl="0">
              <a:spcBef>
                <a:spcPts val="0"/>
              </a:spcBef>
              <a:spcAft>
                <a:spcPts val="0"/>
              </a:spcAft>
              <a:buFont typeface="Arial" panose="020B0604020202020204" pitchFamily="34" charset="0"/>
              <a:buNone/>
            </a:pPr>
            <a:endParaRPr dirty="0"/>
          </a:p>
        </p:txBody>
      </p:sp>
      <p:sp>
        <p:nvSpPr>
          <p:cNvPr id="1021" name="Google Shape;1021;p47:notes">
            <a:extLst>
              <a:ext uri="{FF2B5EF4-FFF2-40B4-BE49-F238E27FC236}">
                <a16:creationId xmlns:a16="http://schemas.microsoft.com/office/drawing/2014/main" id="{AB6A50F0-A740-2330-8FC1-929A75B631C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54</a:t>
            </a:fld>
            <a:endParaRPr/>
          </a:p>
        </p:txBody>
      </p:sp>
    </p:spTree>
    <p:extLst>
      <p:ext uri="{BB962C8B-B14F-4D97-AF65-F5344CB8AC3E}">
        <p14:creationId xmlns:p14="http://schemas.microsoft.com/office/powerpoint/2010/main" val="260056856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8">
          <a:extLst>
            <a:ext uri="{FF2B5EF4-FFF2-40B4-BE49-F238E27FC236}">
              <a16:creationId xmlns:a16="http://schemas.microsoft.com/office/drawing/2014/main" id="{AB4899D5-9D81-701F-2094-AA2DD9B4D9CC}"/>
            </a:ext>
          </a:extLst>
        </p:cNvPr>
        <p:cNvGrpSpPr/>
        <p:nvPr/>
      </p:nvGrpSpPr>
      <p:grpSpPr>
        <a:xfrm>
          <a:off x="0" y="0"/>
          <a:ext cx="0" cy="0"/>
          <a:chOff x="0" y="0"/>
          <a:chExt cx="0" cy="0"/>
        </a:xfrm>
      </p:grpSpPr>
      <p:sp>
        <p:nvSpPr>
          <p:cNvPr id="1019" name="Google Shape;1019;p47:notes">
            <a:extLst>
              <a:ext uri="{FF2B5EF4-FFF2-40B4-BE49-F238E27FC236}">
                <a16:creationId xmlns:a16="http://schemas.microsoft.com/office/drawing/2014/main" id="{7D705D51-A9FD-2F04-46A1-16F0ADED36D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0" name="Google Shape;1020;p47:notes">
            <a:extLst>
              <a:ext uri="{FF2B5EF4-FFF2-40B4-BE49-F238E27FC236}">
                <a16:creationId xmlns:a16="http://schemas.microsoft.com/office/drawing/2014/main" id="{83A59930-8F45-51B3-C1EB-5A28B078E0C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Interdependence is a new domain in THO 2.0, and is the amalgamation of the Community Engagement and Adaptive Functioning domains from the original THO document.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Interdependence was brought to our attention through interviews with caregivers, who highlighted the need for autonomy on the parts of the individuals with FASD they support alongside their need for supports and community engagement.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The desire to belong to a community is an important and natural part of our lives, and having a sense of belonging to a community is a positive influence on wellbeing. The joy of community integration is not only about physical involvement but also about a psycho-social sense of community.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Community integration can be informed by a person’s adaptive skills, which are based on developmental and sociocultural standards for day-to-day functioning and social responsibility that gradually develop across the lifespan.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Adaptive functioning is age-dependent and not solely related to ability but also opportunity and experience. Adaptive skills can be used to foster interdependence across the lifespan. Individuals with FASD demonstrate a considerable range of abilities and interpersonal qualities that inform the types of interpersonal supports an individual requires in adulthood.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Adaptive Skills support daily living:</a:t>
            </a:r>
          </a:p>
          <a:p>
            <a:r>
              <a:rPr lang="en-US" dirty="0"/>
              <a:t>Conceptual skills: reading, writing, math</a:t>
            </a:r>
          </a:p>
          <a:p>
            <a:r>
              <a:rPr lang="en-US" dirty="0"/>
              <a:t>Social Skills: communication, relationships, interpersonal understanding</a:t>
            </a:r>
          </a:p>
          <a:p>
            <a:r>
              <a:rPr lang="en-US" dirty="0"/>
              <a:t>Practical skills: grooming, eating, hygiene</a:t>
            </a:r>
          </a:p>
          <a:p>
            <a:endParaRPr lang="en-US" dirty="0"/>
          </a:p>
          <a:p>
            <a:pPr>
              <a:buFont typeface="Arial" panose="020B0604020202020204" pitchFamily="34" charset="0"/>
              <a:buChar char="•"/>
            </a:pPr>
            <a:r>
              <a:rPr lang="en-US" dirty="0"/>
              <a:t>What's important to highlight about interdependence is that it is reciprocal in nature, support is given and received.</a:t>
            </a:r>
          </a:p>
          <a:p>
            <a:pPr marL="228600" indent="0">
              <a:buFont typeface="Arial" panose="020B0604020202020204" pitchFamily="34" charset="0"/>
              <a:buNone/>
            </a:pPr>
            <a:endParaRPr lang="en-US" dirty="0"/>
          </a:p>
          <a:p>
            <a:pPr>
              <a:buFont typeface="Arial" panose="020B0604020202020204" pitchFamily="34" charset="0"/>
              <a:buChar char="•"/>
            </a:pPr>
            <a:r>
              <a:rPr lang="en-US" dirty="0"/>
              <a:t>Personal growth for people with FASD can be promoted in an environment that sets developmentally appropriate expectations for interdependence and provides individualized support based on the person's unique strengths and needs alongside scaffolded learning opportunities.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US" dirty="0"/>
          </a:p>
          <a:p>
            <a:pPr marL="171450" lvl="0" indent="-171450" algn="l" rtl="0">
              <a:spcBef>
                <a:spcPts val="0"/>
              </a:spcBef>
              <a:spcAft>
                <a:spcPts val="0"/>
              </a:spcAft>
              <a:buFont typeface="Arial" panose="020B0604020202020204" pitchFamily="34" charset="0"/>
              <a:buChar char="•"/>
            </a:pPr>
            <a:endParaRPr lang="en-CA" sz="1200" dirty="0">
              <a:solidFill>
                <a:schemeClr val="dk1"/>
              </a:solidFill>
              <a:latin typeface="Calibri"/>
              <a:ea typeface="Calibri"/>
              <a:cs typeface="Calibri"/>
              <a:sym typeface="Calibri"/>
            </a:endParaRPr>
          </a:p>
          <a:p>
            <a:pPr marL="0" lvl="0" indent="0" algn="l" rtl="0">
              <a:spcBef>
                <a:spcPts val="0"/>
              </a:spcBef>
              <a:spcAft>
                <a:spcPts val="0"/>
              </a:spcAft>
              <a:buNone/>
            </a:pPr>
            <a:endParaRPr lang="en-CA" sz="1200" dirty="0">
              <a:solidFill>
                <a:schemeClr val="dk1"/>
              </a:solidFill>
              <a:latin typeface="Calibri"/>
              <a:ea typeface="Calibri"/>
              <a:cs typeface="Calibri"/>
              <a:sym typeface="Calibri"/>
            </a:endParaRPr>
          </a:p>
          <a:p>
            <a:pPr marL="0" lvl="0" indent="0" algn="l" rtl="0">
              <a:spcBef>
                <a:spcPts val="0"/>
              </a:spcBef>
              <a:spcAft>
                <a:spcPts val="0"/>
              </a:spcAft>
              <a:buNone/>
            </a:pPr>
            <a:endParaRPr lang="en-CA" sz="1200" dirty="0">
              <a:solidFill>
                <a:schemeClr val="dk1"/>
              </a:solidFill>
              <a:latin typeface="Calibri"/>
              <a:ea typeface="Calibri"/>
              <a:cs typeface="Calibri"/>
              <a:sym typeface="Calibri"/>
            </a:endParaRPr>
          </a:p>
          <a:p>
            <a:pPr marL="0" lvl="0" indent="0" algn="l" rtl="0">
              <a:spcBef>
                <a:spcPts val="0"/>
              </a:spcBef>
              <a:spcAft>
                <a:spcPts val="0"/>
              </a:spcAft>
              <a:buNone/>
            </a:pPr>
            <a:endParaRPr lang="en-CA" sz="1200" dirty="0">
              <a:solidFill>
                <a:schemeClr val="dk1"/>
              </a:solidFill>
              <a:latin typeface="Calibri"/>
              <a:ea typeface="Calibri"/>
              <a:cs typeface="Calibri"/>
              <a:sym typeface="Calibri"/>
            </a:endParaRPr>
          </a:p>
          <a:p>
            <a:pPr marL="0" lvl="0" indent="0" algn="l" rtl="0">
              <a:spcBef>
                <a:spcPts val="0"/>
              </a:spcBef>
              <a:spcAft>
                <a:spcPts val="0"/>
              </a:spcAft>
              <a:buNone/>
            </a:pPr>
            <a:endParaRPr lang="en-CA" sz="12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
        <p:nvSpPr>
          <p:cNvPr id="1021" name="Google Shape;1021;p47:notes">
            <a:extLst>
              <a:ext uri="{FF2B5EF4-FFF2-40B4-BE49-F238E27FC236}">
                <a16:creationId xmlns:a16="http://schemas.microsoft.com/office/drawing/2014/main" id="{2FF55405-0473-F01B-3BD7-A3FBFE6C671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55</a:t>
            </a:fld>
            <a:endParaRPr/>
          </a:p>
        </p:txBody>
      </p:sp>
    </p:spTree>
    <p:extLst>
      <p:ext uri="{BB962C8B-B14F-4D97-AF65-F5344CB8AC3E}">
        <p14:creationId xmlns:p14="http://schemas.microsoft.com/office/powerpoint/2010/main" val="425733828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1"/>
        <p:cNvGrpSpPr/>
        <p:nvPr/>
      </p:nvGrpSpPr>
      <p:grpSpPr>
        <a:xfrm>
          <a:off x="0" y="0"/>
          <a:ext cx="0" cy="0"/>
          <a:chOff x="0" y="0"/>
          <a:chExt cx="0" cy="0"/>
        </a:xfrm>
      </p:grpSpPr>
      <p:sp>
        <p:nvSpPr>
          <p:cNvPr id="982" name="Google Shape;982;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3" name="Google Shape;983;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4" name="Google Shape;984;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1"/>
        <p:cNvGrpSpPr/>
        <p:nvPr/>
      </p:nvGrpSpPr>
      <p:grpSpPr>
        <a:xfrm>
          <a:off x="0" y="0"/>
          <a:ext cx="0" cy="0"/>
          <a:chOff x="0" y="0"/>
          <a:chExt cx="0" cy="0"/>
        </a:xfrm>
      </p:grpSpPr>
      <p:sp>
        <p:nvSpPr>
          <p:cNvPr id="1002" name="Google Shape;1002;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3" name="Google Shape;1003;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a:solidFill>
                  <a:schemeClr val="dk1"/>
                </a:solidFill>
                <a:latin typeface="Calibri"/>
                <a:ea typeface="Calibri"/>
                <a:cs typeface="Calibri"/>
                <a:sym typeface="Calibri"/>
              </a:rPr>
              <a:t>Transitions are any events that result in changes to relationships, routines, expectations or roles. Transitions occur naturally throughout our lifespan and can be small (like transitioning from one class to another) or big (like transitioning from high school into adulthood).</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 </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Transitions are a normal part of life. Big transitions may bring up a number of different emotions, like sadness or excitement. </a:t>
            </a:r>
            <a:r>
              <a:rPr lang="en-CA" sz="1200" b="1">
                <a:solidFill>
                  <a:schemeClr val="dk1"/>
                </a:solidFill>
                <a:latin typeface="Calibri"/>
                <a:ea typeface="Calibri"/>
                <a:cs typeface="Calibri"/>
                <a:sym typeface="Calibri"/>
              </a:rPr>
              <a:t>For individuals with FASD, transitions can be especially challenging.  </a:t>
            </a:r>
            <a:endParaRPr/>
          </a:p>
          <a:p>
            <a:pPr marL="0" lvl="0" indent="0" algn="l" rtl="0">
              <a:spcBef>
                <a:spcPts val="0"/>
              </a:spcBef>
              <a:spcAft>
                <a:spcPts val="0"/>
              </a:spcAft>
              <a:buNone/>
            </a:pPr>
            <a:endParaRPr/>
          </a:p>
        </p:txBody>
      </p:sp>
      <p:sp>
        <p:nvSpPr>
          <p:cNvPr id="1004" name="Google Shape;1004;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8"/>
        <p:cNvGrpSpPr/>
        <p:nvPr/>
      </p:nvGrpSpPr>
      <p:grpSpPr>
        <a:xfrm>
          <a:off x="0" y="0"/>
          <a:ext cx="0" cy="0"/>
          <a:chOff x="0" y="0"/>
          <a:chExt cx="0" cy="0"/>
        </a:xfrm>
      </p:grpSpPr>
      <p:sp>
        <p:nvSpPr>
          <p:cNvPr id="1019" name="Google Shape;1019;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0" name="Google Shape;1020;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dirty="0">
                <a:solidFill>
                  <a:schemeClr val="dk1"/>
                </a:solidFill>
                <a:latin typeface="Calibri"/>
                <a:ea typeface="Calibri"/>
                <a:cs typeface="Calibri"/>
                <a:sym typeface="Calibri"/>
              </a:rPr>
              <a:t>As individuals with FASD age, they are presented with new developmental challenges in their lives. These may be especially challenging for individuals with FASD because of the inconsistency between the developmental abilities and chronological age of individuals with FASD and the expectations that are placed on them based on their age.  </a:t>
            </a:r>
            <a:endParaRPr dirty="0"/>
          </a:p>
          <a:p>
            <a:pPr marL="0" lvl="0" indent="0" algn="l" rtl="0">
              <a:spcBef>
                <a:spcPts val="0"/>
              </a:spcBef>
              <a:spcAft>
                <a:spcPts val="0"/>
              </a:spcAft>
              <a:buNone/>
            </a:pPr>
            <a:r>
              <a:rPr lang="en-CA" sz="1200" dirty="0">
                <a:solidFill>
                  <a:schemeClr val="dk1"/>
                </a:solidFill>
                <a:latin typeface="Calibri"/>
                <a:ea typeface="Calibri"/>
                <a:cs typeface="Calibri"/>
                <a:sym typeface="Calibri"/>
              </a:rPr>
              <a:t> </a:t>
            </a:r>
            <a:endParaRPr dirty="0"/>
          </a:p>
          <a:p>
            <a:pPr marL="0" lvl="0" indent="0" algn="l" rtl="0">
              <a:spcBef>
                <a:spcPts val="0"/>
              </a:spcBef>
              <a:spcAft>
                <a:spcPts val="0"/>
              </a:spcAft>
              <a:buNone/>
            </a:pPr>
            <a:r>
              <a:rPr lang="en-CA" sz="1200" dirty="0">
                <a:solidFill>
                  <a:schemeClr val="dk1"/>
                </a:solidFill>
                <a:latin typeface="Calibri"/>
                <a:ea typeface="Calibri"/>
                <a:cs typeface="Calibri"/>
                <a:sym typeface="Calibri"/>
              </a:rPr>
              <a:t>Individuals with FASD will have experienced many different transition periods prior to their transition from school to adulthood but different stages can bring on new and complex issues never seen or experienced before. </a:t>
            </a:r>
            <a:endParaRPr dirty="0"/>
          </a:p>
          <a:p>
            <a:pPr marL="0" lvl="0" indent="0" algn="l" rtl="0">
              <a:spcBef>
                <a:spcPts val="0"/>
              </a:spcBef>
              <a:spcAft>
                <a:spcPts val="0"/>
              </a:spcAft>
              <a:buNone/>
            </a:pPr>
            <a:r>
              <a:rPr lang="en-CA" sz="1200" dirty="0">
                <a:solidFill>
                  <a:schemeClr val="dk1"/>
                </a:solidFill>
                <a:latin typeface="Calibri"/>
                <a:ea typeface="Calibri"/>
                <a:cs typeface="Calibri"/>
                <a:sym typeface="Calibri"/>
              </a:rPr>
              <a:t> </a:t>
            </a:r>
            <a:endParaRPr dirty="0"/>
          </a:p>
          <a:p>
            <a:pPr marL="0" lvl="0" indent="0" algn="l" rtl="0">
              <a:spcBef>
                <a:spcPts val="0"/>
              </a:spcBef>
              <a:spcAft>
                <a:spcPts val="0"/>
              </a:spcAft>
              <a:buNone/>
            </a:pPr>
            <a:r>
              <a:rPr lang="en-CA" sz="1200" i="1" dirty="0">
                <a:solidFill>
                  <a:schemeClr val="dk1"/>
                </a:solidFill>
                <a:latin typeface="Calibri"/>
                <a:ea typeface="Calibri"/>
                <a:cs typeface="Calibri"/>
                <a:sym typeface="Calibri"/>
              </a:rPr>
              <a:t>Ask: What are some transition periods that you can think of? </a:t>
            </a:r>
            <a:endParaRPr dirty="0"/>
          </a:p>
          <a:p>
            <a:pPr marL="171450" lvl="0" indent="-171450" algn="l" rtl="0">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Kindergarten to elementary </a:t>
            </a:r>
            <a:endParaRPr dirty="0"/>
          </a:p>
          <a:p>
            <a:pPr marL="171450" lvl="0" indent="-171450" algn="l" rtl="0">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Elementary to high school</a:t>
            </a:r>
            <a:endParaRPr dirty="0"/>
          </a:p>
          <a:p>
            <a:pPr marL="171450" lvl="0" indent="-171450" algn="l" rtl="0">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High school to postsecondary education (college, university) </a:t>
            </a:r>
            <a:endParaRPr dirty="0"/>
          </a:p>
          <a:p>
            <a:pPr marL="171450" lvl="0" indent="-171450" algn="l" rtl="0">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Transitioning between classrooms</a:t>
            </a:r>
            <a:endParaRPr dirty="0"/>
          </a:p>
          <a:p>
            <a:pPr marL="171450" lvl="0" indent="-171450" algn="l" rtl="0">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Transitioning between activities </a:t>
            </a:r>
            <a:endParaRPr dirty="0"/>
          </a:p>
          <a:p>
            <a:pPr marL="171450" lvl="0" indent="-171450" algn="l" rtl="0">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Moving houses or cities</a:t>
            </a:r>
            <a:endParaRPr dirty="0"/>
          </a:p>
          <a:p>
            <a:pPr marL="171450" lvl="0" indent="-171450" algn="l" rtl="0">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Having friends move away</a:t>
            </a:r>
            <a:endParaRPr dirty="0"/>
          </a:p>
          <a:p>
            <a:pPr marL="171450" lvl="0" indent="-171450" algn="l" rtl="0">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Getting a new sibling</a:t>
            </a:r>
            <a:endParaRPr dirty="0"/>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CA" sz="1200" b="1" dirty="0">
                <a:solidFill>
                  <a:schemeClr val="dk1"/>
                </a:solidFill>
                <a:latin typeface="Calibri"/>
                <a:ea typeface="Calibri"/>
                <a:cs typeface="Calibri"/>
                <a:sym typeface="Calibri"/>
              </a:rPr>
              <a:t>Transitions to adulthood are seen as particularly stressful because it often means changes to existing services and supports</a:t>
            </a:r>
            <a:r>
              <a:rPr lang="en-CA" sz="1200" dirty="0">
                <a:solidFill>
                  <a:schemeClr val="dk1"/>
                </a:solidFill>
                <a:latin typeface="Calibri"/>
                <a:ea typeface="Calibri"/>
                <a:cs typeface="Calibri"/>
                <a:sym typeface="Calibri"/>
              </a:rPr>
              <a:t>. Many individuals with FASD become dependent on structured routines and struggle when this routine is disrupted. There is also an expectation of increased responsibilities and independence in many areas of life. However, many individuals may require ongoing support from social services, parents, and caregivers in order to manage their daily routines.</a:t>
            </a:r>
            <a:endParaRPr dirty="0"/>
          </a:p>
          <a:p>
            <a:pPr marL="0" lvl="0" indent="0" algn="l" rtl="0">
              <a:spcBef>
                <a:spcPts val="0"/>
              </a:spcBef>
              <a:spcAft>
                <a:spcPts val="0"/>
              </a:spcAft>
              <a:buNone/>
            </a:pPr>
            <a:r>
              <a:rPr lang="en-CA" sz="1200" dirty="0">
                <a:solidFill>
                  <a:schemeClr val="dk1"/>
                </a:solidFill>
                <a:latin typeface="Calibri"/>
                <a:ea typeface="Calibri"/>
                <a:cs typeface="Calibri"/>
                <a:sym typeface="Calibri"/>
              </a:rPr>
              <a:t> </a:t>
            </a:r>
            <a:endParaRPr dirty="0"/>
          </a:p>
          <a:p>
            <a:pPr marL="0" lvl="0" indent="0" algn="l" rtl="0">
              <a:spcBef>
                <a:spcPts val="0"/>
              </a:spcBef>
              <a:spcAft>
                <a:spcPts val="0"/>
              </a:spcAft>
              <a:buNone/>
            </a:pPr>
            <a:r>
              <a:rPr lang="en-CA" sz="1200" dirty="0">
                <a:solidFill>
                  <a:schemeClr val="dk1"/>
                </a:solidFill>
                <a:latin typeface="Calibri"/>
                <a:ea typeface="Calibri"/>
                <a:cs typeface="Calibri"/>
                <a:sym typeface="Calibri"/>
              </a:rPr>
              <a:t>Individuals with FASD may also struggle with transitions, particularly during the adolescent/emerging adulthood period, because of the adverse outcomes they may experience (i.e. mental health problems, difficulty with academic achievement, trouble with the law, substance use, etc.).</a:t>
            </a:r>
            <a:endParaRPr dirty="0"/>
          </a:p>
          <a:p>
            <a:pPr marL="0" lvl="0" indent="0" algn="l" rtl="0">
              <a:spcBef>
                <a:spcPts val="0"/>
              </a:spcBef>
              <a:spcAft>
                <a:spcPts val="0"/>
              </a:spcAft>
              <a:buNone/>
            </a:pPr>
            <a:endParaRPr dirty="0"/>
          </a:p>
        </p:txBody>
      </p:sp>
      <p:sp>
        <p:nvSpPr>
          <p:cNvPr id="1021" name="Google Shape;1021;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
        <p:cNvGrpSpPr/>
        <p:nvPr/>
      </p:nvGrpSpPr>
      <p:grpSpPr>
        <a:xfrm>
          <a:off x="0" y="0"/>
          <a:ext cx="0" cy="0"/>
          <a:chOff x="0" y="0"/>
          <a:chExt cx="0" cy="0"/>
        </a:xfrm>
      </p:grpSpPr>
      <p:sp>
        <p:nvSpPr>
          <p:cNvPr id="1036" name="Google Shape;1036;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7" name="Google Shape;1037;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u="sng"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http://www.kpdsb.on.ca/assets/uploads/FASD/FASDFinalReport.pdf</a:t>
            </a:r>
            <a:endParaRPr sz="1200" dirty="0">
              <a:solidFill>
                <a:schemeClr val="dk1"/>
              </a:solidFill>
              <a:latin typeface="Calibri"/>
              <a:ea typeface="Calibri"/>
              <a:cs typeface="Calibri"/>
              <a:sym typeface="Calibri"/>
            </a:endParaRPr>
          </a:p>
        </p:txBody>
      </p:sp>
      <p:sp>
        <p:nvSpPr>
          <p:cNvPr id="1038" name="Google Shape;1038;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1"/>
        <p:cNvGrpSpPr/>
        <p:nvPr/>
      </p:nvGrpSpPr>
      <p:grpSpPr>
        <a:xfrm>
          <a:off x="0" y="0"/>
          <a:ext cx="0" cy="0"/>
          <a:chOff x="0" y="0"/>
          <a:chExt cx="0" cy="0"/>
        </a:xfrm>
      </p:grpSpPr>
      <p:sp>
        <p:nvSpPr>
          <p:cNvPr id="1052" name="Google Shape;1052;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3" name="Google Shape;1053;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dirty="0">
                <a:solidFill>
                  <a:schemeClr val="dk1"/>
                </a:solidFill>
                <a:latin typeface="Calibri"/>
                <a:ea typeface="Calibri"/>
                <a:cs typeface="Calibri"/>
                <a:sym typeface="Calibri"/>
              </a:rPr>
              <a:t>Like we talked about before, one characteristic of individual with FASD is that they are determined and persistent. This determination can be a positive attribute if channelled correctly, but it may also make transitions difficult.</a:t>
            </a:r>
            <a:endParaRPr dirty="0"/>
          </a:p>
          <a:p>
            <a:pPr marL="0" lvl="0" indent="0" algn="l" rtl="0">
              <a:spcBef>
                <a:spcPts val="0"/>
              </a:spcBef>
              <a:spcAft>
                <a:spcPts val="0"/>
              </a:spcAft>
              <a:buNone/>
            </a:pPr>
            <a:r>
              <a:rPr lang="en-CA" sz="1200" dirty="0">
                <a:solidFill>
                  <a:schemeClr val="dk1"/>
                </a:solidFill>
                <a:latin typeface="Calibri"/>
                <a:ea typeface="Calibri"/>
                <a:cs typeface="Calibri"/>
                <a:sym typeface="Calibri"/>
              </a:rPr>
              <a:t> </a:t>
            </a:r>
            <a:endParaRPr dirty="0"/>
          </a:p>
          <a:p>
            <a:pPr marL="0" lvl="0" indent="0" algn="l" rtl="0">
              <a:spcBef>
                <a:spcPts val="0"/>
              </a:spcBef>
              <a:spcAft>
                <a:spcPts val="0"/>
              </a:spcAft>
              <a:buNone/>
            </a:pPr>
            <a:r>
              <a:rPr lang="en-CA" sz="1200" b="1" dirty="0">
                <a:solidFill>
                  <a:schemeClr val="dk1"/>
                </a:solidFill>
                <a:latin typeface="Calibri"/>
                <a:ea typeface="Calibri"/>
                <a:cs typeface="Calibri"/>
                <a:sym typeface="Calibri"/>
              </a:rPr>
              <a:t>This characteristic means individuals with FASD often have trouble switching gears, stopping an activity, or transitioning into a new one. </a:t>
            </a:r>
            <a:r>
              <a:rPr lang="en-CA" sz="1200" dirty="0">
                <a:solidFill>
                  <a:schemeClr val="dk1"/>
                </a:solidFill>
                <a:latin typeface="Calibri"/>
                <a:ea typeface="Calibri"/>
                <a:cs typeface="Calibri"/>
                <a:sym typeface="Calibri"/>
              </a:rPr>
              <a:t>They may react strongly to changes in settings, programs, and/or personnel. </a:t>
            </a:r>
            <a:endParaRPr dirty="0"/>
          </a:p>
          <a:p>
            <a:pPr marL="0" lvl="0" indent="0" algn="l" rtl="0">
              <a:spcBef>
                <a:spcPts val="0"/>
              </a:spcBef>
              <a:spcAft>
                <a:spcPts val="0"/>
              </a:spcAft>
              <a:buNone/>
            </a:pPr>
            <a:r>
              <a:rPr lang="en-CA" sz="1200" dirty="0">
                <a:solidFill>
                  <a:schemeClr val="dk1"/>
                </a:solidFill>
                <a:latin typeface="Calibri"/>
                <a:ea typeface="Calibri"/>
                <a:cs typeface="Calibri"/>
                <a:sym typeface="Calibri"/>
              </a:rPr>
              <a:t> </a:t>
            </a:r>
            <a:endParaRPr dirty="0"/>
          </a:p>
          <a:p>
            <a:pPr marL="0" lvl="0" indent="0" algn="l" rtl="0">
              <a:spcBef>
                <a:spcPts val="0"/>
              </a:spcBef>
              <a:spcAft>
                <a:spcPts val="0"/>
              </a:spcAft>
              <a:buNone/>
            </a:pPr>
            <a:r>
              <a:rPr lang="en-CA" sz="1200" dirty="0">
                <a:solidFill>
                  <a:schemeClr val="dk1"/>
                </a:solidFill>
                <a:latin typeface="Calibri"/>
                <a:ea typeface="Calibri"/>
                <a:cs typeface="Calibri"/>
                <a:sym typeface="Calibri"/>
              </a:rPr>
              <a:t>Strategies to address determination and preservation include:</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Provide a lot of notice before a change​</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Give reminders that a change will occur​</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Give clear visual indications of time remaining to aid transition​</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Recognize that change may cause a student anxiety, frustration, fear and be understanding of these emotions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Ensure the task is of the right level and length to be completed</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Encourage support throughout periods of change (i.e. friends, family, mentors, coaches)</a:t>
            </a:r>
            <a:endParaRPr dirty="0"/>
          </a:p>
          <a:p>
            <a:pPr marL="0" lvl="0" indent="0" algn="l" rtl="0">
              <a:spcBef>
                <a:spcPts val="0"/>
              </a:spcBef>
              <a:spcAft>
                <a:spcPts val="0"/>
              </a:spcAft>
              <a:buNone/>
            </a:pPr>
            <a:endParaRPr dirty="0"/>
          </a:p>
        </p:txBody>
      </p:sp>
      <p:sp>
        <p:nvSpPr>
          <p:cNvPr id="1054" name="Google Shape;1054;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1"/>
        <p:cNvGrpSpPr/>
        <p:nvPr/>
      </p:nvGrpSpPr>
      <p:grpSpPr>
        <a:xfrm>
          <a:off x="0" y="0"/>
          <a:ext cx="0" cy="0"/>
          <a:chOff x="0" y="0"/>
          <a:chExt cx="0" cy="0"/>
        </a:xfrm>
      </p:grpSpPr>
      <p:sp>
        <p:nvSpPr>
          <p:cNvPr id="1072" name="Google Shape;1072;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3" name="Google Shape;1073;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a:solidFill>
                  <a:schemeClr val="dk1"/>
                </a:solidFill>
                <a:latin typeface="Calibri"/>
                <a:ea typeface="Calibri"/>
                <a:cs typeface="Calibri"/>
                <a:sym typeface="Calibri"/>
              </a:rPr>
              <a:t>Here are some challenges that individuals with FASD may face across the lifespan, the services they may need access to, and the best practices for support during this time period. </a:t>
            </a:r>
            <a:endParaRPr/>
          </a:p>
          <a:p>
            <a:pPr marL="0" lvl="0" indent="0" algn="l" rtl="0">
              <a:spcBef>
                <a:spcPts val="0"/>
              </a:spcBef>
              <a:spcAft>
                <a:spcPts val="0"/>
              </a:spcAft>
              <a:buNone/>
            </a:pPr>
            <a:endParaRPr/>
          </a:p>
        </p:txBody>
      </p:sp>
      <p:sp>
        <p:nvSpPr>
          <p:cNvPr id="1074" name="Google Shape;1074;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2"/>
        <p:cNvGrpSpPr/>
        <p:nvPr/>
      </p:nvGrpSpPr>
      <p:grpSpPr>
        <a:xfrm>
          <a:off x="0" y="0"/>
          <a:ext cx="0" cy="0"/>
          <a:chOff x="0" y="0"/>
          <a:chExt cx="0" cy="0"/>
        </a:xfrm>
      </p:grpSpPr>
      <p:sp>
        <p:nvSpPr>
          <p:cNvPr id="1093" name="Google Shape;1093;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4" name="Google Shape;1094;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a:solidFill>
                  <a:schemeClr val="dk1"/>
                </a:solidFill>
                <a:latin typeface="Calibri"/>
                <a:ea typeface="Calibri"/>
                <a:cs typeface="Calibri"/>
                <a:sym typeface="Calibri"/>
              </a:rPr>
              <a:t>Here are some challenges that individuals with FASD may face across the lifespan, the services they may need access to, and the best practices for support during this time period. </a:t>
            </a:r>
            <a:endParaRPr/>
          </a:p>
          <a:p>
            <a:pPr marL="0" lvl="0" indent="0" algn="l" rtl="0">
              <a:spcBef>
                <a:spcPts val="0"/>
              </a:spcBef>
              <a:spcAft>
                <a:spcPts val="0"/>
              </a:spcAft>
              <a:buNone/>
            </a:pPr>
            <a:endParaRPr/>
          </a:p>
        </p:txBody>
      </p:sp>
      <p:sp>
        <p:nvSpPr>
          <p:cNvPr id="1095" name="Google Shape;1095;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3"/>
        <p:cNvGrpSpPr/>
        <p:nvPr/>
      </p:nvGrpSpPr>
      <p:grpSpPr>
        <a:xfrm>
          <a:off x="0" y="0"/>
          <a:ext cx="0" cy="0"/>
          <a:chOff x="0" y="0"/>
          <a:chExt cx="0" cy="0"/>
        </a:xfrm>
      </p:grpSpPr>
      <p:sp>
        <p:nvSpPr>
          <p:cNvPr id="1114" name="Google Shape;1114;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5" name="Google Shape;1115;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6" name="Google Shape;1116;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3"/>
        <p:cNvGrpSpPr/>
        <p:nvPr/>
      </p:nvGrpSpPr>
      <p:grpSpPr>
        <a:xfrm>
          <a:off x="0" y="0"/>
          <a:ext cx="0" cy="0"/>
          <a:chOff x="0" y="0"/>
          <a:chExt cx="0" cy="0"/>
        </a:xfrm>
      </p:grpSpPr>
      <p:sp>
        <p:nvSpPr>
          <p:cNvPr id="1134" name="Google Shape;1134;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5" name="Google Shape;1135;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a:solidFill>
                  <a:schemeClr val="dk1"/>
                </a:solidFill>
                <a:latin typeface="Calibri"/>
                <a:ea typeface="Calibri"/>
                <a:cs typeface="Calibri"/>
                <a:sym typeface="Calibri"/>
              </a:rPr>
              <a:t>When asked about barriers and challenges at transition points, the most common answer caregivers of individuals with FASD gave was challenges with education: 31% of respondents indicated they had difficulty with transition points in schools, limited awareness among teaching staff, or limited access to educational supports.</a:t>
            </a:r>
            <a:endParaRPr/>
          </a:p>
        </p:txBody>
      </p:sp>
      <p:sp>
        <p:nvSpPr>
          <p:cNvPr id="1136" name="Google Shape;1136;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9"/>
        <p:cNvGrpSpPr/>
        <p:nvPr/>
      </p:nvGrpSpPr>
      <p:grpSpPr>
        <a:xfrm>
          <a:off x="0" y="0"/>
          <a:ext cx="0" cy="0"/>
          <a:chOff x="0" y="0"/>
          <a:chExt cx="0" cy="0"/>
        </a:xfrm>
      </p:grpSpPr>
      <p:sp>
        <p:nvSpPr>
          <p:cNvPr id="1150" name="Google Shape;1150;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1" name="Google Shape;1151;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a:solidFill>
                <a:schemeClr val="dk1"/>
              </a:solidFill>
              <a:latin typeface="Calibri"/>
              <a:ea typeface="Calibri"/>
              <a:cs typeface="Calibri"/>
              <a:sym typeface="Calibri"/>
            </a:endParaRPr>
          </a:p>
        </p:txBody>
      </p:sp>
      <p:sp>
        <p:nvSpPr>
          <p:cNvPr id="1152" name="Google Shape;1152;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5"/>
        <p:cNvGrpSpPr/>
        <p:nvPr/>
      </p:nvGrpSpPr>
      <p:grpSpPr>
        <a:xfrm>
          <a:off x="0" y="0"/>
          <a:ext cx="0" cy="0"/>
          <a:chOff x="0" y="0"/>
          <a:chExt cx="0" cy="0"/>
        </a:xfrm>
      </p:grpSpPr>
      <p:sp>
        <p:nvSpPr>
          <p:cNvPr id="1166" name="Google Shape;1166;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7" name="Google Shape;1167;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a:solidFill>
                  <a:schemeClr val="dk1"/>
                </a:solidFill>
                <a:latin typeface="Calibri"/>
                <a:ea typeface="Calibri"/>
                <a:cs typeface="Calibri"/>
                <a:sym typeface="Calibri"/>
              </a:rPr>
              <a:t>There are several key elements that you should consider to support students through school transition periods. These include: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Preparing Students</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Collaboration</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IPPs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Transition Planning (which we will discuss in depth in the next session) </a:t>
            </a:r>
            <a:endParaRPr/>
          </a:p>
          <a:p>
            <a:pPr marL="0" lvl="0" indent="0" algn="l" rtl="0">
              <a:spcBef>
                <a:spcPts val="0"/>
              </a:spcBef>
              <a:spcAft>
                <a:spcPts val="0"/>
              </a:spcAft>
              <a:buNone/>
            </a:pPr>
            <a:endParaRPr>
              <a:solidFill>
                <a:srgbClr val="000000"/>
              </a:solidFill>
            </a:endParaRPr>
          </a:p>
        </p:txBody>
      </p:sp>
      <p:sp>
        <p:nvSpPr>
          <p:cNvPr id="1168" name="Google Shape;1168;p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1"/>
        <p:cNvGrpSpPr/>
        <p:nvPr/>
      </p:nvGrpSpPr>
      <p:grpSpPr>
        <a:xfrm>
          <a:off x="0" y="0"/>
          <a:ext cx="0" cy="0"/>
          <a:chOff x="0" y="0"/>
          <a:chExt cx="0" cy="0"/>
        </a:xfrm>
      </p:grpSpPr>
      <p:sp>
        <p:nvSpPr>
          <p:cNvPr id="1182" name="Google Shape;1182;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3" name="Google Shape;1183;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dirty="0">
                <a:solidFill>
                  <a:schemeClr val="dk1"/>
                </a:solidFill>
                <a:latin typeface="Calibri"/>
                <a:ea typeface="Calibri"/>
                <a:cs typeface="Calibri"/>
                <a:sym typeface="Calibri"/>
              </a:rPr>
              <a:t>Transitions become more frequent, and potentially more difficult, as the grades increase. </a:t>
            </a:r>
            <a:r>
              <a:rPr lang="en-CA" sz="1200" b="1" dirty="0">
                <a:solidFill>
                  <a:schemeClr val="dk1"/>
                </a:solidFill>
                <a:latin typeface="Calibri"/>
                <a:ea typeface="Calibri"/>
                <a:cs typeface="Calibri"/>
                <a:sym typeface="Calibri"/>
              </a:rPr>
              <a:t>Warning students about transition periods ahead of time and preparing them for what they can expect can help</a:t>
            </a:r>
            <a:r>
              <a:rPr lang="en-CA" sz="1200" dirty="0">
                <a:solidFill>
                  <a:schemeClr val="dk1"/>
                </a:solidFill>
                <a:latin typeface="Calibri"/>
                <a:ea typeface="Calibri"/>
                <a:cs typeface="Calibri"/>
                <a:sym typeface="Calibri"/>
              </a:rPr>
              <a:t>. There are 4 tips you can use to prepare students for transitions:</a:t>
            </a:r>
            <a:endParaRPr dirty="0"/>
          </a:p>
          <a:p>
            <a:pPr marL="171450" lvl="0" indent="-171450" algn="l" rtl="0">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Forewarn (or Frontload)</a:t>
            </a:r>
            <a:endParaRPr sz="1200" dirty="0">
              <a:solidFill>
                <a:schemeClr val="dk1"/>
              </a:solidFill>
              <a:latin typeface="Calibri"/>
              <a:ea typeface="Calibri"/>
              <a:cs typeface="Calibri"/>
              <a:sym typeface="Calibri"/>
            </a:endParaRPr>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Provide lots of notice before a change</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Give clear visual indications of time remaining </a:t>
            </a:r>
            <a:endParaRPr dirty="0"/>
          </a:p>
          <a:p>
            <a:pPr marL="171450" lvl="0" indent="-171450" algn="l" rtl="0">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Anticipate </a:t>
            </a:r>
            <a:endParaRPr sz="1200" dirty="0">
              <a:solidFill>
                <a:schemeClr val="dk1"/>
              </a:solidFill>
              <a:latin typeface="Calibri"/>
              <a:ea typeface="Calibri"/>
              <a:cs typeface="Calibri"/>
              <a:sym typeface="Calibri"/>
            </a:endParaRPr>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Restate the change </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Expect and plan for resistance </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Wait a few minutes </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Be understanding if an individual is upset about the change</a:t>
            </a:r>
            <a:endParaRPr dirty="0"/>
          </a:p>
          <a:p>
            <a:pPr marL="171450" lvl="0" indent="-171450" algn="l" rtl="0">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State </a:t>
            </a:r>
            <a:endParaRPr sz="1200" dirty="0">
              <a:solidFill>
                <a:schemeClr val="dk1"/>
              </a:solidFill>
              <a:latin typeface="Calibri"/>
              <a:ea typeface="Calibri"/>
              <a:cs typeface="Calibri"/>
              <a:sym typeface="Calibri"/>
            </a:endParaRPr>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Tell the student exactly what action is required next </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Use visual cues </a:t>
            </a:r>
            <a:endParaRPr dirty="0"/>
          </a:p>
          <a:p>
            <a:pPr marL="171450" lvl="0" indent="-171450" algn="l" rtl="0">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Act </a:t>
            </a:r>
            <a:endParaRPr sz="1200" dirty="0">
              <a:solidFill>
                <a:schemeClr val="dk1"/>
              </a:solidFill>
              <a:latin typeface="Calibri"/>
              <a:ea typeface="Calibri"/>
              <a:cs typeface="Calibri"/>
              <a:sym typeface="Calibri"/>
            </a:endParaRPr>
          </a:p>
          <a:p>
            <a:pPr marL="457200" lvl="1" indent="0" algn="l" rtl="0">
              <a:spcBef>
                <a:spcPts val="0"/>
              </a:spcBef>
              <a:spcAft>
                <a:spcPts val="0"/>
              </a:spcAft>
              <a:buNone/>
            </a:pPr>
            <a:r>
              <a:rPr lang="en-CA" sz="1200" dirty="0">
                <a:solidFill>
                  <a:schemeClr val="dk1"/>
                </a:solidFill>
                <a:latin typeface="Calibri"/>
                <a:ea typeface="Calibri"/>
                <a:cs typeface="Calibri"/>
                <a:sym typeface="Calibri"/>
              </a:rPr>
              <a:t>State the immediate action </a:t>
            </a:r>
            <a:endParaRPr dirty="0"/>
          </a:p>
          <a:p>
            <a:pPr marL="457200" lvl="1"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CA" sz="1200" dirty="0">
                <a:solidFill>
                  <a:schemeClr val="dk1"/>
                </a:solidFill>
                <a:latin typeface="Calibri"/>
                <a:ea typeface="Calibri"/>
                <a:cs typeface="Calibri"/>
                <a:sym typeface="Calibri"/>
              </a:rPr>
              <a:t>Examples of possible transitions in school and how to support them: </a:t>
            </a:r>
            <a:endParaRPr dirty="0"/>
          </a:p>
          <a:p>
            <a:pPr marL="171450" lvl="0" indent="-171450" algn="l" rtl="0">
              <a:spcBef>
                <a:spcPts val="0"/>
              </a:spcBef>
              <a:spcAft>
                <a:spcPts val="0"/>
              </a:spcAft>
              <a:buClr>
                <a:schemeClr val="dk1"/>
              </a:buClr>
              <a:buSzPts val="1200"/>
              <a:buFont typeface="Arial"/>
              <a:buChar char="•"/>
            </a:pPr>
            <a:r>
              <a:rPr lang="en-CA" sz="1200" b="1" dirty="0">
                <a:solidFill>
                  <a:schemeClr val="dk1"/>
                </a:solidFill>
                <a:latin typeface="Calibri"/>
                <a:ea typeface="Calibri"/>
                <a:cs typeface="Calibri"/>
                <a:sym typeface="Calibri"/>
              </a:rPr>
              <a:t>Transitioning to and from recess</a:t>
            </a:r>
            <a:endParaRPr sz="1200" dirty="0">
              <a:solidFill>
                <a:schemeClr val="dk1"/>
              </a:solidFill>
              <a:latin typeface="Calibri"/>
              <a:ea typeface="Calibri"/>
              <a:cs typeface="Calibri"/>
              <a:sym typeface="Calibri"/>
            </a:endParaRPr>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Prepare them for the change</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Build a schedule and routine for recess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Prepare activities for recess if needed (kindergarten)</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Think of recess as a body break for the child</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Give them plenty of time and reminders so they know when the change will happen (</a:t>
            </a:r>
            <a:r>
              <a:rPr lang="en-CA" sz="1200" dirty="0" err="1">
                <a:solidFill>
                  <a:schemeClr val="dk1"/>
                </a:solidFill>
                <a:latin typeface="Calibri"/>
                <a:ea typeface="Calibri"/>
                <a:cs typeface="Calibri"/>
                <a:sym typeface="Calibri"/>
              </a:rPr>
              <a:t>i.e</a:t>
            </a:r>
            <a:r>
              <a:rPr lang="en-CA" sz="1200" dirty="0">
                <a:solidFill>
                  <a:schemeClr val="dk1"/>
                </a:solidFill>
                <a:latin typeface="Calibri"/>
                <a:ea typeface="Calibri"/>
                <a:cs typeface="Calibri"/>
                <a:sym typeface="Calibri"/>
              </a:rPr>
              <a:t> set alarms, give two-minute, five-minute, 10-minute warnings)</a:t>
            </a:r>
            <a:endParaRPr dirty="0"/>
          </a:p>
          <a:p>
            <a:pPr marL="171450" lvl="0" indent="-171450" algn="l" rtl="0">
              <a:spcBef>
                <a:spcPts val="0"/>
              </a:spcBef>
              <a:spcAft>
                <a:spcPts val="0"/>
              </a:spcAft>
              <a:buClr>
                <a:schemeClr val="dk1"/>
              </a:buClr>
              <a:buSzPts val="1200"/>
              <a:buFont typeface="Arial"/>
              <a:buChar char="•"/>
            </a:pPr>
            <a:r>
              <a:rPr lang="en-CA" sz="1200" b="1" dirty="0">
                <a:solidFill>
                  <a:schemeClr val="dk1"/>
                </a:solidFill>
                <a:latin typeface="Calibri"/>
                <a:ea typeface="Calibri"/>
                <a:cs typeface="Calibri"/>
                <a:sym typeface="Calibri"/>
              </a:rPr>
              <a:t>Changing classrooms</a:t>
            </a:r>
            <a:endParaRPr sz="1200" dirty="0">
              <a:solidFill>
                <a:schemeClr val="dk1"/>
              </a:solidFill>
              <a:latin typeface="Calibri"/>
              <a:ea typeface="Calibri"/>
              <a:cs typeface="Calibri"/>
              <a:sym typeface="Calibri"/>
            </a:endParaRPr>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Give plenty of warning</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Create a visual schedule they can refer to</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Have a buddy take them from class to class consistently </a:t>
            </a:r>
            <a:endParaRPr dirty="0"/>
          </a:p>
          <a:p>
            <a:pPr marL="171450" lvl="0" indent="-171450" algn="l" rtl="0">
              <a:spcBef>
                <a:spcPts val="0"/>
              </a:spcBef>
              <a:spcAft>
                <a:spcPts val="0"/>
              </a:spcAft>
              <a:buClr>
                <a:schemeClr val="dk1"/>
              </a:buClr>
              <a:buSzPts val="1200"/>
              <a:buFont typeface="Arial"/>
              <a:buChar char="•"/>
            </a:pPr>
            <a:r>
              <a:rPr lang="en-CA" sz="1200" b="1" dirty="0">
                <a:solidFill>
                  <a:schemeClr val="dk1"/>
                </a:solidFill>
                <a:latin typeface="Calibri"/>
                <a:ea typeface="Calibri"/>
                <a:cs typeface="Calibri"/>
                <a:sym typeface="Calibri"/>
              </a:rPr>
              <a:t>New teachers every year</a:t>
            </a:r>
            <a:endParaRPr sz="1200" dirty="0">
              <a:solidFill>
                <a:schemeClr val="dk1"/>
              </a:solidFill>
              <a:latin typeface="Calibri"/>
              <a:ea typeface="Calibri"/>
              <a:cs typeface="Calibri"/>
              <a:sym typeface="Calibri"/>
            </a:endParaRPr>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Meet the teacher in advance a few times to build a relationship</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Get acquainted with the new classroom</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Ensure the teacher is aware of the individual’s disability and how best to support</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Constant communication between the teacher and home</a:t>
            </a:r>
            <a:endParaRPr dirty="0"/>
          </a:p>
          <a:p>
            <a:pPr marL="1085850" lvl="2"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Through a communication binder between teacher and home</a:t>
            </a:r>
            <a:endParaRPr dirty="0"/>
          </a:p>
          <a:p>
            <a:pPr marL="1085850" lvl="2"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What is reasonable and manageable for each partnership will vary depending on the school and the family</a:t>
            </a:r>
            <a:endParaRPr dirty="0"/>
          </a:p>
          <a:p>
            <a:pPr marL="171450" lvl="0" indent="-171450" algn="l" rtl="0">
              <a:spcBef>
                <a:spcPts val="0"/>
              </a:spcBef>
              <a:spcAft>
                <a:spcPts val="0"/>
              </a:spcAft>
              <a:buClr>
                <a:schemeClr val="dk1"/>
              </a:buClr>
              <a:buSzPts val="1200"/>
              <a:buFont typeface="Arial"/>
              <a:buChar char="•"/>
            </a:pPr>
            <a:r>
              <a:rPr lang="en-CA" sz="1200" b="1" dirty="0">
                <a:solidFill>
                  <a:schemeClr val="dk1"/>
                </a:solidFill>
                <a:latin typeface="Calibri"/>
                <a:ea typeface="Calibri"/>
                <a:cs typeface="Calibri"/>
                <a:sym typeface="Calibri"/>
              </a:rPr>
              <a:t>Riding the bus: </a:t>
            </a:r>
            <a:endParaRPr sz="1200" dirty="0">
              <a:solidFill>
                <a:schemeClr val="dk1"/>
              </a:solidFill>
              <a:latin typeface="Calibri"/>
              <a:ea typeface="Calibri"/>
              <a:cs typeface="Calibri"/>
              <a:sym typeface="Calibri"/>
            </a:endParaRPr>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Familiarize them with the bus driver</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Families/caregivers may go with the child a few times to get them used to it</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Practice on city buses, school buses, and field trips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Have a plan if something is left on the bus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Have reminders for bus times (i.e. alarms) </a:t>
            </a:r>
            <a:endParaRPr dirty="0"/>
          </a:p>
          <a:p>
            <a:pPr marL="171450" lvl="0" indent="-171450" algn="l" rtl="0">
              <a:spcBef>
                <a:spcPts val="0"/>
              </a:spcBef>
              <a:spcAft>
                <a:spcPts val="0"/>
              </a:spcAft>
              <a:buClr>
                <a:schemeClr val="dk1"/>
              </a:buClr>
              <a:buSzPts val="1200"/>
              <a:buFont typeface="Arial"/>
              <a:buChar char="•"/>
            </a:pPr>
            <a:r>
              <a:rPr lang="en-CA" sz="1200" b="1" dirty="0">
                <a:solidFill>
                  <a:schemeClr val="dk1"/>
                </a:solidFill>
                <a:latin typeface="Calibri"/>
                <a:ea typeface="Calibri"/>
                <a:cs typeface="Calibri"/>
                <a:sym typeface="Calibri"/>
              </a:rPr>
              <a:t>Transitioning to high school (usual challenges being lack of supports, increase of expectations, and less supervision):</a:t>
            </a:r>
            <a:endParaRPr sz="1200" dirty="0">
              <a:solidFill>
                <a:schemeClr val="dk1"/>
              </a:solidFill>
              <a:latin typeface="Calibri"/>
              <a:ea typeface="Calibri"/>
              <a:cs typeface="Calibri"/>
              <a:sym typeface="Calibri"/>
            </a:endParaRPr>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Prepare for transition</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Talk about the changes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Take them to the new school ahead of time</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Allow them to meet teachers and see classrooms ahead of time</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Structure learning so all classes are in the same spot year round</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Connect them with a mentor (a friend)</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Help develop social cues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Create structure</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Build a relationship with the teacher and staff</a:t>
            </a:r>
            <a:endParaRPr dirty="0"/>
          </a:p>
          <a:p>
            <a:pPr marL="171450" lvl="0" indent="-171450" algn="l" rtl="0">
              <a:spcBef>
                <a:spcPts val="0"/>
              </a:spcBef>
              <a:spcAft>
                <a:spcPts val="0"/>
              </a:spcAft>
              <a:buClr>
                <a:schemeClr val="dk1"/>
              </a:buClr>
              <a:buSzPts val="1200"/>
              <a:buFont typeface="Arial"/>
              <a:buChar char="•"/>
            </a:pPr>
            <a:r>
              <a:rPr lang="en-CA" sz="1200" b="1" dirty="0">
                <a:solidFill>
                  <a:schemeClr val="dk1"/>
                </a:solidFill>
                <a:latin typeface="Calibri"/>
                <a:ea typeface="Calibri"/>
                <a:cs typeface="Calibri"/>
                <a:sym typeface="Calibri"/>
              </a:rPr>
              <a:t>Leaving High School</a:t>
            </a:r>
            <a:endParaRPr sz="1200" dirty="0">
              <a:solidFill>
                <a:schemeClr val="dk1"/>
              </a:solidFill>
              <a:latin typeface="Calibri"/>
              <a:ea typeface="Calibri"/>
              <a:cs typeface="Calibri"/>
              <a:sym typeface="Calibri"/>
            </a:endParaRPr>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Talk about future plans way in advance of the actual transition</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Make goals that are specific, step by step, and include the voices of the student</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Take steps towards achieving goals (i.e. build skills for employment or post-secondary)</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Prepare them for big events that are upcoming (i.e. graduations) </a:t>
            </a:r>
            <a:endParaRPr dirty="0"/>
          </a:p>
          <a:p>
            <a:pPr marL="0" lvl="0" indent="0" algn="l" rtl="0">
              <a:spcBef>
                <a:spcPts val="0"/>
              </a:spcBef>
              <a:spcAft>
                <a:spcPts val="0"/>
              </a:spcAft>
              <a:buNone/>
            </a:pPr>
            <a:endParaRPr dirty="0"/>
          </a:p>
        </p:txBody>
      </p:sp>
      <p:sp>
        <p:nvSpPr>
          <p:cNvPr id="1184" name="Google Shape;1184;p5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a:extLst>
            <a:ext uri="{FF2B5EF4-FFF2-40B4-BE49-F238E27FC236}">
              <a16:creationId xmlns:a16="http://schemas.microsoft.com/office/drawing/2014/main" id="{C30441E4-82D6-99B5-9227-59A56BA93F83}"/>
            </a:ext>
          </a:extLst>
        </p:cNvPr>
        <p:cNvGrpSpPr/>
        <p:nvPr/>
      </p:nvGrpSpPr>
      <p:grpSpPr>
        <a:xfrm>
          <a:off x="0" y="0"/>
          <a:ext cx="0" cy="0"/>
          <a:chOff x="0" y="0"/>
          <a:chExt cx="0" cy="0"/>
        </a:xfrm>
      </p:grpSpPr>
      <p:sp>
        <p:nvSpPr>
          <p:cNvPr id="698" name="Google Shape;698;p32:notes">
            <a:extLst>
              <a:ext uri="{FF2B5EF4-FFF2-40B4-BE49-F238E27FC236}">
                <a16:creationId xmlns:a16="http://schemas.microsoft.com/office/drawing/2014/main" id="{8A3F5D7E-526A-8BD9-1D9B-FBC1D516544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9" name="Google Shape;699;p32:notes">
            <a:extLst>
              <a:ext uri="{FF2B5EF4-FFF2-40B4-BE49-F238E27FC236}">
                <a16:creationId xmlns:a16="http://schemas.microsoft.com/office/drawing/2014/main" id="{4808BB25-19A6-3AB5-0BF8-95EBA8F40ED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sz="1200" b="0" i="0" u="none" strike="noStrike" cap="none" dirty="0">
                <a:solidFill>
                  <a:schemeClr val="dk1"/>
                </a:solidFill>
                <a:effectLst/>
                <a:latin typeface="Calibri"/>
                <a:ea typeface="Calibri"/>
                <a:cs typeface="Calibri"/>
                <a:sym typeface="Calibri"/>
              </a:rPr>
              <a:t>At </a:t>
            </a:r>
            <a:r>
              <a:rPr lang="en-CA" dirty="0"/>
              <a:t>the BCPOP conference, Nicole Hanes (SLP) presented on social, relational, and family supports, explored environmental accommodations, and considered the role of student agency and voice in the transition process. This video can be found here (37.17): </a:t>
            </a:r>
            <a:endParaRPr lang="en-GB" sz="1200" b="1" i="0" u="sng" strike="noStrike" cap="none" dirty="0">
              <a:solidFill>
                <a:schemeClr val="dk1"/>
              </a:solidFill>
              <a:effectLst/>
              <a:latin typeface="Calibri"/>
              <a:ea typeface="Calibri"/>
              <a:cs typeface="Calibri"/>
              <a:sym typeface="Calibri"/>
              <a:hlinkClick r:id="rId3"/>
            </a:endParaRPr>
          </a:p>
          <a:p>
            <a:r>
              <a:rPr lang="en-GB" sz="1200" b="1" i="0" u="sng" strike="noStrike" cap="none" dirty="0">
                <a:solidFill>
                  <a:schemeClr val="dk1"/>
                </a:solidFill>
                <a:effectLst/>
                <a:latin typeface="Calibri"/>
                <a:ea typeface="Calibri"/>
                <a:cs typeface="Calibri"/>
                <a:sym typeface="Calibri"/>
                <a:hlinkClick r:id="rId3"/>
              </a:rPr>
              <a:t>https://popcon.ca/talks/supporting-school-transitions-students-brain-based-differences</a:t>
            </a:r>
            <a:endParaRPr lang="en-CA" sz="1200" b="0" i="0" u="none" strike="noStrike" cap="none" dirty="0">
              <a:solidFill>
                <a:schemeClr val="dk1"/>
              </a:solidFill>
              <a:effectLst/>
              <a:latin typeface="Calibri"/>
              <a:ea typeface="Calibri"/>
              <a:cs typeface="Calibri"/>
              <a:sym typeface="Calibri"/>
            </a:endParaRPr>
          </a:p>
        </p:txBody>
      </p:sp>
      <p:sp>
        <p:nvSpPr>
          <p:cNvPr id="700" name="Google Shape;700;p32:notes">
            <a:extLst>
              <a:ext uri="{FF2B5EF4-FFF2-40B4-BE49-F238E27FC236}">
                <a16:creationId xmlns:a16="http://schemas.microsoft.com/office/drawing/2014/main" id="{D8355AA3-5620-3E9D-6F9C-E1DDDE60874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42581113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7">
          <a:extLst>
            <a:ext uri="{FF2B5EF4-FFF2-40B4-BE49-F238E27FC236}">
              <a16:creationId xmlns:a16="http://schemas.microsoft.com/office/drawing/2014/main" id="{8CFAC4CB-1E3E-AEB7-F066-C9EC328D2AA5}"/>
            </a:ext>
          </a:extLst>
        </p:cNvPr>
        <p:cNvGrpSpPr/>
        <p:nvPr/>
      </p:nvGrpSpPr>
      <p:grpSpPr>
        <a:xfrm>
          <a:off x="0" y="0"/>
          <a:ext cx="0" cy="0"/>
          <a:chOff x="0" y="0"/>
          <a:chExt cx="0" cy="0"/>
        </a:xfrm>
      </p:grpSpPr>
      <p:sp>
        <p:nvSpPr>
          <p:cNvPr id="1238" name="Google Shape;1238;p58:notes">
            <a:extLst>
              <a:ext uri="{FF2B5EF4-FFF2-40B4-BE49-F238E27FC236}">
                <a16:creationId xmlns:a16="http://schemas.microsoft.com/office/drawing/2014/main" id="{C00ADE17-3E9C-975B-D87A-F0AFCD9C055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9" name="Google Shape;1239;p58:notes">
            <a:extLst>
              <a:ext uri="{FF2B5EF4-FFF2-40B4-BE49-F238E27FC236}">
                <a16:creationId xmlns:a16="http://schemas.microsoft.com/office/drawing/2014/main" id="{72DDCCD5-58CF-5FB9-2DDA-725CF100599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CA" dirty="0"/>
              <a:t>Learning with FASD has created a resource regarding transitions during adolescence which can be found here: </a:t>
            </a:r>
            <a:r>
              <a:rPr lang="en-GB" sz="1200" b="1" i="0" u="sng" strike="noStrike" cap="none" dirty="0">
                <a:solidFill>
                  <a:schemeClr val="dk1"/>
                </a:solidFill>
                <a:effectLst/>
                <a:latin typeface="Calibri"/>
                <a:ea typeface="Calibri"/>
                <a:cs typeface="Calibri"/>
                <a:sym typeface="Calibri"/>
                <a:hlinkClick r:id="rId3"/>
              </a:rPr>
              <a:t>https://learningwithfasd.org.au/wp-content/uploads/Transitions-Factsheet_V2.pdf</a:t>
            </a:r>
            <a:r>
              <a:rPr lang="en-GB" sz="1200" b="1" i="0" u="none" strike="noStrike" cap="none" dirty="0">
                <a:solidFill>
                  <a:schemeClr val="dk1"/>
                </a:solidFill>
                <a:effectLst/>
                <a:latin typeface="Calibri"/>
                <a:ea typeface="Calibri"/>
                <a:cs typeface="Calibri"/>
                <a:sym typeface="Calibri"/>
              </a:rPr>
              <a:t>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b="0" i="0" u="none" strike="noStrike" cap="none" dirty="0">
                <a:solidFill>
                  <a:schemeClr val="dk1"/>
                </a:solidFill>
                <a:effectLst/>
                <a:latin typeface="Calibri"/>
                <a:ea typeface="Calibri"/>
                <a:cs typeface="Calibri"/>
                <a:sym typeface="Calibri"/>
              </a:rPr>
              <a:t>This factsheet highlights that students with FASD often struggle with transitions due to difficulties with memory, planning, flexibility, and EF</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b="0" i="0" u="none" strike="noStrike" cap="none" dirty="0">
                <a:solidFill>
                  <a:schemeClr val="dk1"/>
                </a:solidFill>
                <a:effectLst/>
                <a:latin typeface="Calibri"/>
                <a:ea typeface="Calibri"/>
                <a:cs typeface="Calibri"/>
                <a:sym typeface="Calibri"/>
              </a:rPr>
              <a:t>Transitions that feel routine for peers (e.g., moving between classes or changing schools) can create stress for students with FASD as we discussed.</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b="0" i="0" u="none" strike="noStrike" cap="none" dirty="0">
                <a:solidFill>
                  <a:schemeClr val="dk1"/>
                </a:solidFill>
                <a:effectLst/>
                <a:latin typeface="Calibri"/>
                <a:ea typeface="Calibri"/>
                <a:cs typeface="Calibri"/>
                <a:sym typeface="Calibri"/>
              </a:rPr>
              <a:t>This resource offers practical, school-based strategies to make transitions more predictable and supportive. </a:t>
            </a:r>
            <a:endParaRPr lang="en-CA"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None/>
            </a:pPr>
            <a:endParaRPr dirty="0"/>
          </a:p>
        </p:txBody>
      </p:sp>
      <p:sp>
        <p:nvSpPr>
          <p:cNvPr id="1240" name="Google Shape;1240;p58:notes">
            <a:extLst>
              <a:ext uri="{FF2B5EF4-FFF2-40B4-BE49-F238E27FC236}">
                <a16:creationId xmlns:a16="http://schemas.microsoft.com/office/drawing/2014/main" id="{7FDF0282-0BA8-3D16-0BC2-78B0E162F5E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69</a:t>
            </a:fld>
            <a:endParaRPr/>
          </a:p>
        </p:txBody>
      </p:sp>
    </p:spTree>
    <p:extLst>
      <p:ext uri="{BB962C8B-B14F-4D97-AF65-F5344CB8AC3E}">
        <p14:creationId xmlns:p14="http://schemas.microsoft.com/office/powerpoint/2010/main" val="32952195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514350" lvl="0" indent="-514350" algn="l" rtl="0">
              <a:spcBef>
                <a:spcPts val="0"/>
              </a:spcBef>
              <a:spcAft>
                <a:spcPts val="0"/>
              </a:spcAft>
              <a:buClr>
                <a:schemeClr val="dk1"/>
              </a:buClr>
              <a:buSzPts val="1200"/>
              <a:buFont typeface="Calibri"/>
              <a:buAutoNum type="arabicPeriod"/>
            </a:pPr>
            <a:r>
              <a:rPr lang="en-CA"/>
              <a:t>Overview of FASD</a:t>
            </a:r>
            <a:endParaRPr/>
          </a:p>
          <a:p>
            <a:pPr marL="514350" lvl="0" indent="-514350" algn="l" rtl="0">
              <a:spcBef>
                <a:spcPts val="0"/>
              </a:spcBef>
              <a:spcAft>
                <a:spcPts val="0"/>
              </a:spcAft>
              <a:buClr>
                <a:schemeClr val="dk1"/>
              </a:buClr>
              <a:buSzPts val="1200"/>
              <a:buFont typeface="Calibri"/>
              <a:buAutoNum type="arabicPeriod"/>
            </a:pPr>
            <a:r>
              <a:rPr lang="en-CA"/>
              <a:t>Building Inclusive Schools</a:t>
            </a:r>
            <a:endParaRPr/>
          </a:p>
          <a:p>
            <a:pPr marL="514350" lvl="0" indent="-514350" algn="l" rtl="0">
              <a:spcBef>
                <a:spcPts val="0"/>
              </a:spcBef>
              <a:spcAft>
                <a:spcPts val="0"/>
              </a:spcAft>
              <a:buClr>
                <a:schemeClr val="dk1"/>
              </a:buClr>
              <a:buSzPts val="1200"/>
              <a:buFont typeface="Calibri"/>
              <a:buAutoNum type="arabicPeriod"/>
            </a:pPr>
            <a:r>
              <a:rPr lang="en-CA"/>
              <a:t>Implementing Interventions</a:t>
            </a:r>
            <a:endParaRPr/>
          </a:p>
          <a:p>
            <a:pPr marL="514350" lvl="0" indent="-514350" algn="l" rtl="0">
              <a:spcBef>
                <a:spcPts val="0"/>
              </a:spcBef>
              <a:spcAft>
                <a:spcPts val="0"/>
              </a:spcAft>
              <a:buClr>
                <a:schemeClr val="dk1"/>
              </a:buClr>
              <a:buSzPts val="1200"/>
              <a:buFont typeface="Calibri"/>
              <a:buAutoNum type="arabicPeriod"/>
            </a:pPr>
            <a:r>
              <a:rPr lang="en-CA"/>
              <a:t>Transitions</a:t>
            </a:r>
            <a:endParaRPr/>
          </a:p>
          <a:p>
            <a:pPr marL="514350" lvl="0" indent="-514350" algn="l" rtl="0">
              <a:spcBef>
                <a:spcPts val="0"/>
              </a:spcBef>
              <a:spcAft>
                <a:spcPts val="0"/>
              </a:spcAft>
              <a:buClr>
                <a:schemeClr val="dk1"/>
              </a:buClr>
              <a:buSzPts val="1200"/>
              <a:buFont typeface="Calibri"/>
              <a:buAutoNum type="arabicPeriod"/>
            </a:pPr>
            <a:r>
              <a:rPr lang="en-CA"/>
              <a:t>Supporting Transitions</a:t>
            </a:r>
            <a:endParaRPr/>
          </a:p>
          <a:p>
            <a:pPr marL="514350" marR="0" lvl="0" indent="-514350" algn="l" rtl="0">
              <a:lnSpc>
                <a:spcPct val="100000"/>
              </a:lnSpc>
              <a:spcBef>
                <a:spcPts val="0"/>
              </a:spcBef>
              <a:spcAft>
                <a:spcPts val="0"/>
              </a:spcAft>
              <a:buClr>
                <a:schemeClr val="dk1"/>
              </a:buClr>
              <a:buSzPts val="1200"/>
              <a:buFont typeface="Calibri"/>
              <a:buAutoNum type="arabicPeriod"/>
            </a:pPr>
            <a:r>
              <a:rPr lang="en-CA"/>
              <a:t>Understanding Your Role</a:t>
            </a:r>
            <a:endParaRPr/>
          </a:p>
          <a:p>
            <a:pPr marL="514350" lvl="0" indent="-514350" algn="l" rtl="0">
              <a:spcBef>
                <a:spcPts val="0"/>
              </a:spcBef>
              <a:spcAft>
                <a:spcPts val="0"/>
              </a:spcAft>
              <a:buClr>
                <a:schemeClr val="dk1"/>
              </a:buClr>
              <a:buSzPts val="1200"/>
              <a:buFont typeface="Calibri"/>
              <a:buAutoNum type="arabicPeriod"/>
            </a:pPr>
            <a:r>
              <a:rPr lang="en-CA"/>
              <a:t>Transition Planning</a:t>
            </a:r>
            <a:endParaRPr/>
          </a:p>
          <a:p>
            <a:pPr marL="514350" lvl="0" indent="-514350" algn="l" rtl="0">
              <a:spcBef>
                <a:spcPts val="0"/>
              </a:spcBef>
              <a:spcAft>
                <a:spcPts val="0"/>
              </a:spcAft>
              <a:buClr>
                <a:schemeClr val="dk1"/>
              </a:buClr>
              <a:buSzPts val="1200"/>
              <a:buFont typeface="Calibri"/>
              <a:buAutoNum type="arabicPeriod"/>
            </a:pPr>
            <a:r>
              <a:rPr lang="en-CA"/>
              <a:t>Examples</a:t>
            </a:r>
            <a:endParaRPr/>
          </a:p>
          <a:p>
            <a:pPr marL="0" lvl="0" indent="0" algn="l" rtl="0">
              <a:spcBef>
                <a:spcPts val="0"/>
              </a:spcBef>
              <a:spcAft>
                <a:spcPts val="0"/>
              </a:spcAft>
              <a:buNone/>
            </a:pPr>
            <a:endParaRPr/>
          </a:p>
        </p:txBody>
      </p:sp>
      <p:sp>
        <p:nvSpPr>
          <p:cNvPr id="186" name="Google Shape;18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9"/>
        <p:cNvGrpSpPr/>
        <p:nvPr/>
      </p:nvGrpSpPr>
      <p:grpSpPr>
        <a:xfrm>
          <a:off x="0" y="0"/>
          <a:ext cx="0" cy="0"/>
          <a:chOff x="0" y="0"/>
          <a:chExt cx="0" cy="0"/>
        </a:xfrm>
      </p:grpSpPr>
      <p:sp>
        <p:nvSpPr>
          <p:cNvPr id="1210" name="Google Shape;1210;p5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CA" dirty="0"/>
              <a:t>We do not support a person alone. We work alongside their family, school, community, health care, and social services systems.</a:t>
            </a:r>
          </a:p>
          <a:p>
            <a:pPr marL="171450" lvl="0" indent="-171450" algn="l" rtl="0">
              <a:spcBef>
                <a:spcPts val="0"/>
              </a:spcBef>
              <a:spcAft>
                <a:spcPts val="0"/>
              </a:spcAft>
              <a:buFont typeface="Arial" panose="020B0604020202020204" pitchFamily="34" charset="0"/>
              <a:buChar char="•"/>
            </a:pPr>
            <a:r>
              <a:rPr lang="en-CA" dirty="0"/>
              <a:t>Collaboration and responsibility is needed from all supporters working alongside students with FASD. </a:t>
            </a:r>
          </a:p>
          <a:p>
            <a:pPr marL="171450" lvl="0" indent="-171450" algn="l" rtl="0">
              <a:spcBef>
                <a:spcPts val="0"/>
              </a:spcBef>
              <a:spcAft>
                <a:spcPts val="0"/>
              </a:spcAft>
              <a:buFont typeface="Arial" panose="020B0604020202020204" pitchFamily="34" charset="0"/>
              <a:buChar char="•"/>
            </a:pPr>
            <a:r>
              <a:rPr lang="en-US" dirty="0"/>
              <a:t>Professional collaboration means systems talking to each other, sharing</a:t>
            </a:r>
          </a:p>
          <a:p>
            <a:pPr marL="171450" lvl="0" indent="-171450" algn="l" rtl="0">
              <a:spcBef>
                <a:spcPts val="0"/>
              </a:spcBef>
              <a:spcAft>
                <a:spcPts val="0"/>
              </a:spcAft>
              <a:buFont typeface="Arial" panose="020B0604020202020204" pitchFamily="34" charset="0"/>
              <a:buChar char="•"/>
            </a:pPr>
            <a:r>
              <a:rPr lang="en-US" dirty="0"/>
              <a:t>information, and planning together. It lowers the chance of interpreting behaviour</a:t>
            </a:r>
          </a:p>
          <a:p>
            <a:pPr marL="171450" lvl="0" indent="-171450" algn="l" rtl="0">
              <a:spcBef>
                <a:spcPts val="0"/>
              </a:spcBef>
              <a:spcAft>
                <a:spcPts val="0"/>
              </a:spcAft>
              <a:buFont typeface="Arial" panose="020B0604020202020204" pitchFamily="34" charset="0"/>
              <a:buChar char="•"/>
            </a:pPr>
            <a:r>
              <a:rPr lang="en-US" dirty="0"/>
              <a:t>as defiance or lack of effort. Shared understanding means that all systems understand the unique</a:t>
            </a:r>
          </a:p>
          <a:p>
            <a:pPr marL="171450" lvl="0" indent="-171450" algn="l" rtl="0">
              <a:spcBef>
                <a:spcPts val="0"/>
              </a:spcBef>
              <a:spcAft>
                <a:spcPts val="0"/>
              </a:spcAft>
              <a:buFont typeface="Arial" panose="020B0604020202020204" pitchFamily="34" charset="0"/>
              <a:buChar char="•"/>
            </a:pPr>
            <a:r>
              <a:rPr lang="en-US" dirty="0"/>
              <a:t>strengths and support needs of the person with FASD they work with.</a:t>
            </a:r>
          </a:p>
          <a:p>
            <a:pPr marL="171450" lvl="0" indent="-171450" algn="l" rtl="0">
              <a:spcBef>
                <a:spcPts val="0"/>
              </a:spcBef>
              <a:spcAft>
                <a:spcPts val="0"/>
              </a:spcAft>
              <a:buFont typeface="Arial" panose="020B0604020202020204" pitchFamily="34" charset="0"/>
              <a:buChar char="•"/>
            </a:pPr>
            <a:r>
              <a:rPr lang="en-US" dirty="0"/>
              <a:t>ii. When professionals collaborate, expectations become clearer and more</a:t>
            </a:r>
          </a:p>
          <a:p>
            <a:pPr marL="171450" lvl="0" indent="-171450" algn="l" rtl="0">
              <a:spcBef>
                <a:spcPts val="0"/>
              </a:spcBef>
              <a:spcAft>
                <a:spcPts val="0"/>
              </a:spcAft>
              <a:buFont typeface="Arial" panose="020B0604020202020204" pitchFamily="34" charset="0"/>
              <a:buChar char="•"/>
            </a:pPr>
            <a:r>
              <a:rPr lang="en-US" dirty="0"/>
              <a:t>predictable. Even small changes in communication can improve day to day life.</a:t>
            </a:r>
            <a:endParaRPr dirty="0"/>
          </a:p>
        </p:txBody>
      </p:sp>
      <p:sp>
        <p:nvSpPr>
          <p:cNvPr id="1211" name="Google Shape;1211;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7"/>
        <p:cNvGrpSpPr/>
        <p:nvPr/>
      </p:nvGrpSpPr>
      <p:grpSpPr>
        <a:xfrm>
          <a:off x="0" y="0"/>
          <a:ext cx="0" cy="0"/>
          <a:chOff x="0" y="0"/>
          <a:chExt cx="0" cy="0"/>
        </a:xfrm>
      </p:grpSpPr>
      <p:sp>
        <p:nvSpPr>
          <p:cNvPr id="1238" name="Google Shape;1238;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9" name="Google Shape;1239;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b="1" dirty="0">
                <a:solidFill>
                  <a:schemeClr val="dk1"/>
                </a:solidFill>
                <a:latin typeface="Calibri"/>
                <a:ea typeface="Calibri"/>
                <a:cs typeface="Calibri"/>
                <a:sym typeface="Calibri"/>
              </a:rPr>
              <a:t>Every student benefits when educators and caregivers regularly communicate, work toward a common goal, and regularly review strategy effectiveness together.</a:t>
            </a:r>
            <a:endParaRPr dirty="0"/>
          </a:p>
          <a:p>
            <a:pPr marL="0" lvl="0" indent="0" algn="l" rtl="0">
              <a:spcBef>
                <a:spcPts val="0"/>
              </a:spcBef>
              <a:spcAft>
                <a:spcPts val="0"/>
              </a:spcAft>
              <a:buNone/>
            </a:pPr>
            <a:r>
              <a:rPr lang="en-CA" sz="1200" dirty="0">
                <a:solidFill>
                  <a:schemeClr val="dk1"/>
                </a:solidFill>
                <a:latin typeface="Calibri"/>
                <a:ea typeface="Calibri"/>
                <a:cs typeface="Calibri"/>
                <a:sym typeface="Calibri"/>
              </a:rPr>
              <a:t> </a:t>
            </a:r>
            <a:endParaRPr dirty="0"/>
          </a:p>
          <a:p>
            <a:pPr marL="0" lvl="0" indent="0" algn="l" rtl="0">
              <a:spcBef>
                <a:spcPts val="0"/>
              </a:spcBef>
              <a:spcAft>
                <a:spcPts val="0"/>
              </a:spcAft>
              <a:buNone/>
            </a:pPr>
            <a:r>
              <a:rPr lang="en-CA" sz="1200" dirty="0">
                <a:solidFill>
                  <a:schemeClr val="dk1"/>
                </a:solidFill>
                <a:latin typeface="Calibri"/>
                <a:ea typeface="Calibri"/>
                <a:cs typeface="Calibri"/>
                <a:sym typeface="Calibri"/>
              </a:rPr>
              <a:t>Students recently diagnosed with FASD or those who are not diagnosed must have the two most important people in the lives (their caregiver and their educator) working together and recognizing their needs will change with development</a:t>
            </a:r>
            <a:endParaRPr dirty="0"/>
          </a:p>
          <a:p>
            <a:pPr marL="0" lvl="0" indent="0" algn="l" rtl="0">
              <a:spcBef>
                <a:spcPts val="0"/>
              </a:spcBef>
              <a:spcAft>
                <a:spcPts val="0"/>
              </a:spcAft>
              <a:buNone/>
            </a:pPr>
            <a:r>
              <a:rPr lang="en-CA" sz="1200" dirty="0">
                <a:solidFill>
                  <a:schemeClr val="dk1"/>
                </a:solidFill>
                <a:latin typeface="Calibri"/>
                <a:ea typeface="Calibri"/>
                <a:cs typeface="Calibri"/>
                <a:sym typeface="Calibri"/>
              </a:rPr>
              <a:t>Educator/caregiver collaboration requires: </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 FASD-Informed Educators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 Caregiver involvement in education</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 Resources and accommodations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 Supportive knowledge base and continuous learning</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 Support and understanding at home and at school</a:t>
            </a:r>
            <a:endParaRPr dirty="0"/>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pPr marL="0" lvl="0" indent="0" algn="l" rtl="0">
              <a:spcBef>
                <a:spcPts val="0"/>
              </a:spcBef>
              <a:spcAft>
                <a:spcPts val="0"/>
              </a:spcAft>
              <a:buNone/>
            </a:pPr>
            <a:endParaRPr dirty="0"/>
          </a:p>
        </p:txBody>
      </p:sp>
      <p:sp>
        <p:nvSpPr>
          <p:cNvPr id="1240" name="Google Shape;1240;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71</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7">
          <a:extLst>
            <a:ext uri="{FF2B5EF4-FFF2-40B4-BE49-F238E27FC236}">
              <a16:creationId xmlns:a16="http://schemas.microsoft.com/office/drawing/2014/main" id="{295F67D9-91CA-3939-B05A-CFDC65262D96}"/>
            </a:ext>
          </a:extLst>
        </p:cNvPr>
        <p:cNvGrpSpPr/>
        <p:nvPr/>
      </p:nvGrpSpPr>
      <p:grpSpPr>
        <a:xfrm>
          <a:off x="0" y="0"/>
          <a:ext cx="0" cy="0"/>
          <a:chOff x="0" y="0"/>
          <a:chExt cx="0" cy="0"/>
        </a:xfrm>
      </p:grpSpPr>
      <p:sp>
        <p:nvSpPr>
          <p:cNvPr id="1238" name="Google Shape;1238;p58:notes">
            <a:extLst>
              <a:ext uri="{FF2B5EF4-FFF2-40B4-BE49-F238E27FC236}">
                <a16:creationId xmlns:a16="http://schemas.microsoft.com/office/drawing/2014/main" id="{6F19A997-4B60-6929-73FD-A62A5DA16E0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9" name="Google Shape;1239;p58:notes">
            <a:extLst>
              <a:ext uri="{FF2B5EF4-FFF2-40B4-BE49-F238E27FC236}">
                <a16:creationId xmlns:a16="http://schemas.microsoft.com/office/drawing/2014/main" id="{828B4738-ABDC-5904-F211-DA63669974C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200" b="0" i="0" u="none" strike="noStrike" cap="none" dirty="0">
                <a:solidFill>
                  <a:schemeClr val="dk1"/>
                </a:solidFill>
                <a:effectLst/>
                <a:latin typeface="Calibri"/>
                <a:ea typeface="Calibri"/>
                <a:cs typeface="Calibri"/>
                <a:sym typeface="Calibri"/>
              </a:rPr>
              <a:t>Resources for Caregivers looking to support individuals with FASD through periods of transition are here: A review of transition planning tools for youth with FASD: </a:t>
            </a:r>
            <a:r>
              <a:rPr lang="en-CA" sz="1200" b="0" i="0" u="sng" strike="noStrike" cap="none" dirty="0">
                <a:solidFill>
                  <a:schemeClr val="dk1"/>
                </a:solidFill>
                <a:effectLst/>
                <a:latin typeface="Calibri"/>
                <a:ea typeface="Calibri"/>
                <a:cs typeface="Calibri"/>
                <a:sym typeface="Calibri"/>
                <a:hlinkClick r:id="rId3"/>
              </a:rPr>
              <a:t>https://edmontonfetalalcoholnetwork.org/wp-content/uploads/2019/11/41026-JoDD-24-1-v11f-81-98-Coons-Harding-et-al.pdf</a:t>
            </a:r>
            <a:r>
              <a:rPr lang="en-CA" sz="1200" b="0" i="0" u="none" strike="noStrike" cap="none"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and a corresponding infographic that summarizes the review: </a:t>
            </a:r>
            <a:r>
              <a:rPr lang="en-GB" sz="1200" b="0" i="0" u="sng" strike="noStrike" cap="none" dirty="0">
                <a:solidFill>
                  <a:schemeClr val="dk1"/>
                </a:solidFill>
                <a:effectLst/>
                <a:latin typeface="Calibri"/>
                <a:ea typeface="Calibri"/>
                <a:cs typeface="Calibri"/>
                <a:sym typeface="Calibri"/>
                <a:hlinkClick r:id="rId4"/>
              </a:rPr>
              <a:t>https://canfasd.ca/wp-content/uploads/2019/11/Transition-Planning-for-Individuals-with-FASD-Infographic.pdf</a:t>
            </a:r>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None/>
            </a:pPr>
            <a:endParaRPr lang="en-CA" dirty="0"/>
          </a:p>
        </p:txBody>
      </p:sp>
      <p:sp>
        <p:nvSpPr>
          <p:cNvPr id="1240" name="Google Shape;1240;p58:notes">
            <a:extLst>
              <a:ext uri="{FF2B5EF4-FFF2-40B4-BE49-F238E27FC236}">
                <a16:creationId xmlns:a16="http://schemas.microsoft.com/office/drawing/2014/main" id="{120A1AB4-D2FF-2002-C20D-53B7F251062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72</a:t>
            </a:fld>
            <a:endParaRPr/>
          </a:p>
        </p:txBody>
      </p:sp>
    </p:spTree>
    <p:extLst>
      <p:ext uri="{BB962C8B-B14F-4D97-AF65-F5344CB8AC3E}">
        <p14:creationId xmlns:p14="http://schemas.microsoft.com/office/powerpoint/2010/main" val="332971746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1"/>
        <p:cNvGrpSpPr/>
        <p:nvPr/>
      </p:nvGrpSpPr>
      <p:grpSpPr>
        <a:xfrm>
          <a:off x="0" y="0"/>
          <a:ext cx="0" cy="0"/>
          <a:chOff x="0" y="0"/>
          <a:chExt cx="0" cy="0"/>
        </a:xfrm>
      </p:grpSpPr>
      <p:sp>
        <p:nvSpPr>
          <p:cNvPr id="1252" name="Google Shape;1252;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3" name="Google Shape;1253;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a:solidFill>
                <a:schemeClr val="dk1"/>
              </a:solidFill>
              <a:latin typeface="Calibri"/>
              <a:ea typeface="Calibri"/>
              <a:cs typeface="Calibri"/>
              <a:sym typeface="Calibri"/>
            </a:endParaRPr>
          </a:p>
        </p:txBody>
      </p:sp>
      <p:sp>
        <p:nvSpPr>
          <p:cNvPr id="1254" name="Google Shape;1254;p5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7"/>
        <p:cNvGrpSpPr/>
        <p:nvPr/>
      </p:nvGrpSpPr>
      <p:grpSpPr>
        <a:xfrm>
          <a:off x="0" y="0"/>
          <a:ext cx="0" cy="0"/>
          <a:chOff x="0" y="0"/>
          <a:chExt cx="0" cy="0"/>
        </a:xfrm>
      </p:grpSpPr>
      <p:sp>
        <p:nvSpPr>
          <p:cNvPr id="1268" name="Google Shape;1268;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9" name="Google Shape;1269;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a:solidFill>
                  <a:schemeClr val="dk1"/>
                </a:solidFill>
                <a:latin typeface="Calibri"/>
                <a:ea typeface="Calibri"/>
                <a:cs typeface="Calibri"/>
                <a:sym typeface="Calibri"/>
              </a:rPr>
              <a:t>The student may be connected with a number of professionals on their support team. </a:t>
            </a:r>
            <a:r>
              <a:rPr lang="en-CA" sz="1200" b="1">
                <a:solidFill>
                  <a:schemeClr val="dk1"/>
                </a:solidFill>
                <a:latin typeface="Calibri"/>
                <a:ea typeface="Calibri"/>
                <a:cs typeface="Calibri"/>
                <a:sym typeface="Calibri"/>
              </a:rPr>
              <a:t>FASD networks often have transition coordinators to support transitions, and teachers may be asked to work with these teams.</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 </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A support team may be made up of a teacher, social worker, caregiver, tutor, coach, educational assistant, FASD support person, respite provider, summer camp leader, older siblings, family members etc. </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 </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The Alberta FASD Service Network is one of the strongest in the country. Reach out to service providers in your area and ask for resources and supports if you need it.   </a:t>
            </a:r>
            <a:endParaRPr/>
          </a:p>
          <a:p>
            <a:pPr marL="0" lvl="0" indent="0" algn="l" rtl="0">
              <a:spcBef>
                <a:spcPts val="0"/>
              </a:spcBef>
              <a:spcAft>
                <a:spcPts val="0"/>
              </a:spcAft>
              <a:buNone/>
            </a:pPr>
            <a:endParaRPr/>
          </a:p>
        </p:txBody>
      </p:sp>
      <p:sp>
        <p:nvSpPr>
          <p:cNvPr id="1270" name="Google Shape;1270;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1"/>
        <p:cNvGrpSpPr/>
        <p:nvPr/>
      </p:nvGrpSpPr>
      <p:grpSpPr>
        <a:xfrm>
          <a:off x="0" y="0"/>
          <a:ext cx="0" cy="0"/>
          <a:chOff x="0" y="0"/>
          <a:chExt cx="0" cy="0"/>
        </a:xfrm>
      </p:grpSpPr>
      <p:sp>
        <p:nvSpPr>
          <p:cNvPr id="1282" name="Google Shape;1282;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3" name="Google Shape;1283;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b="1" dirty="0">
                <a:solidFill>
                  <a:schemeClr val="dk1"/>
                </a:solidFill>
                <a:latin typeface="Calibri"/>
                <a:ea typeface="Calibri"/>
                <a:cs typeface="Calibri"/>
                <a:sym typeface="Calibri"/>
              </a:rPr>
              <a:t>The development of an Individualized Program Plan (IPP) can help prepare students for transition periods</a:t>
            </a:r>
            <a:r>
              <a:rPr lang="en-CA" sz="1200" dirty="0">
                <a:solidFill>
                  <a:schemeClr val="dk1"/>
                </a:solidFill>
                <a:latin typeface="Calibri"/>
                <a:ea typeface="Calibri"/>
                <a:cs typeface="Calibri"/>
                <a:sym typeface="Calibri"/>
              </a:rPr>
              <a:t>. An IPP is also known as an Individualized Education Plan (IEP), Instructional Support Plan (ISP), Positive Behaviour Support Plan (BSP/PBSP). There are helpful because it ensures transition planning can be built into the IPP. For example: </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Identify student needs by exploring questions like “What skills and behaviours will this student need in future environments?”, “What is the student good at?” What areas does the student need help in?”</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Setting goals and objectives: </a:t>
            </a:r>
            <a:endParaRPr dirty="0"/>
          </a:p>
          <a:p>
            <a:pPr marL="628650" lvl="1" indent="-171450" algn="l" rtl="0">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Kindergarten: skills needed for successful transition from Kindergarten to Grade 1 might form the basis of a young student’s long-term goals. </a:t>
            </a:r>
            <a:endParaRPr dirty="0"/>
          </a:p>
          <a:p>
            <a:pPr marL="628650" lvl="1" indent="-171450" algn="l" rtl="0">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Middle School: Aspects of career exploration or work experience might be incorporated in goals for students in middle school</a:t>
            </a:r>
            <a:endParaRPr dirty="0"/>
          </a:p>
          <a:p>
            <a:pPr marL="628650" lvl="1" indent="-171450" algn="l" rtl="0">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High School: and developing self-advocacy skills might be a goal for a student in senior grades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Identifying supports students will need to be successful in future environments can be reflected in the accommodations section. </a:t>
            </a:r>
            <a:endParaRPr dirty="0"/>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CA" sz="1200" dirty="0">
                <a:solidFill>
                  <a:schemeClr val="dk1"/>
                </a:solidFill>
                <a:latin typeface="Calibri"/>
                <a:ea typeface="Calibri"/>
                <a:cs typeface="Calibri"/>
                <a:sym typeface="Calibri"/>
              </a:rPr>
              <a:t>Transition planning can be summarized in a separate section of the IPP, which identifies changes that are upcoming, and the learning team’s plans for helping the student successfully make these changes.</a:t>
            </a:r>
            <a:endParaRPr dirty="0"/>
          </a:p>
          <a:p>
            <a:pPr marL="0" marR="0" lvl="0" indent="0" algn="l" rtl="0">
              <a:lnSpc>
                <a:spcPct val="100000"/>
              </a:lnSpc>
              <a:spcBef>
                <a:spcPts val="0"/>
              </a:spcBef>
              <a:spcAft>
                <a:spcPts val="0"/>
              </a:spcAft>
              <a:buClr>
                <a:schemeClr val="dk1"/>
              </a:buClr>
              <a:buSzPts val="1200"/>
              <a:buFont typeface="Calibri"/>
              <a:buNone/>
            </a:pPr>
            <a:endParaRPr u="sng" dirty="0">
              <a:solidFill>
                <a:schemeClr val="hlink"/>
              </a:solidFill>
              <a:hlinkClick r:id="rId3"/>
            </a:endParaRPr>
          </a:p>
          <a:p>
            <a:pPr marL="0" marR="0" lvl="0" indent="0" algn="l" rtl="0">
              <a:lnSpc>
                <a:spcPct val="100000"/>
              </a:lnSpc>
              <a:spcBef>
                <a:spcPts val="0"/>
              </a:spcBef>
              <a:spcAft>
                <a:spcPts val="0"/>
              </a:spcAft>
              <a:buClr>
                <a:schemeClr val="dk1"/>
              </a:buClr>
              <a:buSzPts val="1200"/>
              <a:buFont typeface="Calibri"/>
              <a:buNone/>
            </a:pPr>
            <a:endParaRPr u="sng" dirty="0">
              <a:solidFill>
                <a:schemeClr val="hlink"/>
              </a:solidFill>
              <a:hlinkClick r:id="rId3"/>
            </a:endParaRPr>
          </a:p>
          <a:p>
            <a:pPr marL="0" marR="0" lvl="0" indent="0" algn="l" rtl="0">
              <a:lnSpc>
                <a:spcPct val="100000"/>
              </a:lnSpc>
              <a:spcBef>
                <a:spcPts val="0"/>
              </a:spcBef>
              <a:spcAft>
                <a:spcPts val="0"/>
              </a:spcAft>
              <a:buClr>
                <a:schemeClr val="dk1"/>
              </a:buClr>
              <a:buSzPts val="1200"/>
              <a:buFont typeface="Calibri"/>
              <a:buNone/>
            </a:pPr>
            <a:r>
              <a:rPr lang="en-CA" u="sng" dirty="0">
                <a:solidFill>
                  <a:schemeClr val="hlink"/>
                </a:solidFill>
                <a:hlinkClick r:id="rId3"/>
              </a:rPr>
              <a:t>https://education.alberta.ca/media/384992/indidivualized-program-planning-2006.pdf</a:t>
            </a:r>
            <a:endParaRPr dirty="0"/>
          </a:p>
          <a:p>
            <a:pPr marL="0" lvl="0" indent="0" algn="l" rtl="0">
              <a:spcBef>
                <a:spcPts val="0"/>
              </a:spcBef>
              <a:spcAft>
                <a:spcPts val="0"/>
              </a:spcAft>
              <a:buNone/>
            </a:pPr>
            <a:endParaRPr dirty="0"/>
          </a:p>
        </p:txBody>
      </p:sp>
      <p:sp>
        <p:nvSpPr>
          <p:cNvPr id="1284" name="Google Shape;1284;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75</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6"/>
        <p:cNvGrpSpPr/>
        <p:nvPr/>
      </p:nvGrpSpPr>
      <p:grpSpPr>
        <a:xfrm>
          <a:off x="0" y="0"/>
          <a:ext cx="0" cy="0"/>
          <a:chOff x="0" y="0"/>
          <a:chExt cx="0" cy="0"/>
        </a:xfrm>
      </p:grpSpPr>
      <p:sp>
        <p:nvSpPr>
          <p:cNvPr id="1297" name="Google Shape;1297;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8" name="Google Shape;1298;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i="1">
              <a:solidFill>
                <a:schemeClr val="dk1"/>
              </a:solidFill>
              <a:latin typeface="Calibri"/>
              <a:ea typeface="Calibri"/>
              <a:cs typeface="Calibri"/>
              <a:sym typeface="Calibri"/>
            </a:endParaRPr>
          </a:p>
        </p:txBody>
      </p:sp>
      <p:sp>
        <p:nvSpPr>
          <p:cNvPr id="1299" name="Google Shape;1299;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6"/>
        <p:cNvGrpSpPr/>
        <p:nvPr/>
      </p:nvGrpSpPr>
      <p:grpSpPr>
        <a:xfrm>
          <a:off x="0" y="0"/>
          <a:ext cx="0" cy="0"/>
          <a:chOff x="0" y="0"/>
          <a:chExt cx="0" cy="0"/>
        </a:xfrm>
      </p:grpSpPr>
      <p:sp>
        <p:nvSpPr>
          <p:cNvPr id="1317" name="Google Shape;1317;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8" name="Google Shape;1318;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a:solidFill>
                  <a:schemeClr val="dk1"/>
                </a:solidFill>
                <a:latin typeface="Calibri"/>
                <a:ea typeface="Calibri"/>
                <a:cs typeface="Calibri"/>
                <a:sym typeface="Calibri"/>
              </a:rPr>
              <a:t>Individuals with FASD require a committed circle of support. This means that the young person needs to have individuals in their life who are available to offer support on a regular basis. </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 </a:t>
            </a:r>
            <a:endParaRPr/>
          </a:p>
          <a:p>
            <a:pPr marL="0" lvl="0" indent="0" algn="l" rtl="0">
              <a:spcBef>
                <a:spcPts val="0"/>
              </a:spcBef>
              <a:spcAft>
                <a:spcPts val="0"/>
              </a:spcAft>
              <a:buNone/>
            </a:pPr>
            <a:r>
              <a:rPr lang="en-CA" sz="1200" b="1">
                <a:solidFill>
                  <a:schemeClr val="dk1"/>
                </a:solidFill>
                <a:latin typeface="Calibri"/>
                <a:ea typeface="Calibri"/>
                <a:cs typeface="Calibri"/>
                <a:sym typeface="Calibri"/>
              </a:rPr>
              <a:t>The role of the school could be different depending on each students support system.  </a:t>
            </a:r>
            <a:r>
              <a:rPr lang="en-CA" sz="1200">
                <a:solidFill>
                  <a:schemeClr val="dk1"/>
                </a:solidFill>
                <a:latin typeface="Calibri"/>
                <a:ea typeface="Calibri"/>
                <a:cs typeface="Calibri"/>
                <a:sym typeface="Calibri"/>
              </a:rPr>
              <a:t>If the support team includes a Transition Coordinator, then the school can be an active participant to support the process.  If the parent is leading this process, then the school may want to identify a school person to provide more assistance to the process.  And if no one has actively stepped forward to lead the process, then the school may be in a position to provide this support. </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 </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To participate in the transition planning process you must: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Determine your availability (i.e. how daily, once a week, biweekly, monthly meetings)</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Determine how you want to be contacted (face to face, phone)</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Determine what support you can provide? (Information?)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Is your commitment realistic? </a:t>
            </a:r>
            <a:endParaRPr/>
          </a:p>
        </p:txBody>
      </p:sp>
      <p:sp>
        <p:nvSpPr>
          <p:cNvPr id="1319" name="Google Shape;1319;p6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77</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5"/>
        <p:cNvGrpSpPr/>
        <p:nvPr/>
      </p:nvGrpSpPr>
      <p:grpSpPr>
        <a:xfrm>
          <a:off x="0" y="0"/>
          <a:ext cx="0" cy="0"/>
          <a:chOff x="0" y="0"/>
          <a:chExt cx="0" cy="0"/>
        </a:xfrm>
      </p:grpSpPr>
      <p:sp>
        <p:nvSpPr>
          <p:cNvPr id="1346" name="Google Shape;1346;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7" name="Google Shape;1347;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b="1" dirty="0">
                <a:solidFill>
                  <a:schemeClr val="dk1"/>
                </a:solidFill>
                <a:latin typeface="Calibri"/>
                <a:ea typeface="Calibri"/>
                <a:cs typeface="Calibri"/>
                <a:sym typeface="Calibri"/>
              </a:rPr>
              <a:t>Caregivers are essential to the transition process</a:t>
            </a:r>
            <a:r>
              <a:rPr lang="en-CA" sz="1200" dirty="0">
                <a:solidFill>
                  <a:schemeClr val="dk1"/>
                </a:solidFill>
                <a:latin typeface="Calibri"/>
                <a:ea typeface="Calibri"/>
                <a:cs typeface="Calibri"/>
                <a:sym typeface="Calibri"/>
              </a:rPr>
              <a:t>. You can support caregivers by: </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Sharing strategies and tips that have worked for other caregivers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Discussing the role of rules and expectations and outline expectations for each party</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Discussing the role of the transition plan and emphasizing its importance in helping plan for the future</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Explaining how the team can create routines that improve success and behaviours both at home and at school</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Encouraging parents to talk to other families in the community who have children with FASD or other special needs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Assisting parents in helping children develop appropriate social networks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Never assuming. Always ask caregivers for clarification before proceeding</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Providing clear communication pathways and keep caregivers updates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Where available, connecting families to local FASD supports as needed and forwarding resources and information about FASD as you receive it, as caregivers may not be aware of available services. </a:t>
            </a:r>
            <a:endParaRPr dirty="0"/>
          </a:p>
          <a:p>
            <a:pPr marL="0" lvl="0" indent="0" algn="l" rtl="0">
              <a:spcBef>
                <a:spcPts val="0"/>
              </a:spcBef>
              <a:spcAft>
                <a:spcPts val="0"/>
              </a:spcAft>
              <a:buNone/>
            </a:pPr>
            <a:endParaRPr dirty="0"/>
          </a:p>
        </p:txBody>
      </p:sp>
      <p:sp>
        <p:nvSpPr>
          <p:cNvPr id="1348" name="Google Shape;1348;p6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2"/>
        <p:cNvGrpSpPr/>
        <p:nvPr/>
      </p:nvGrpSpPr>
      <p:grpSpPr>
        <a:xfrm>
          <a:off x="0" y="0"/>
          <a:ext cx="0" cy="0"/>
          <a:chOff x="0" y="0"/>
          <a:chExt cx="0" cy="0"/>
        </a:xfrm>
      </p:grpSpPr>
      <p:sp>
        <p:nvSpPr>
          <p:cNvPr id="1363" name="Google Shape;1363;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4" name="Google Shape;1364;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a:solidFill>
                  <a:schemeClr val="dk1"/>
                </a:solidFill>
                <a:latin typeface="Calibri"/>
                <a:ea typeface="Calibri"/>
                <a:cs typeface="Calibri"/>
                <a:sym typeface="Calibri"/>
              </a:rPr>
              <a:t>Some students with FASD can do the academic work, but some can find it very challenging. </a:t>
            </a:r>
            <a:r>
              <a:rPr lang="en-CA" sz="1200" b="1">
                <a:solidFill>
                  <a:schemeClr val="dk1"/>
                </a:solidFill>
                <a:latin typeface="Calibri"/>
                <a:ea typeface="Calibri"/>
                <a:cs typeface="Calibri"/>
                <a:sym typeface="Calibri"/>
              </a:rPr>
              <a:t>The school and caregivers need to determine when the student is not performing academically, at which point they could be switched to a more life skills, vocational program.</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 </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Support students through their transitions to adulthood by: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Starting to plan for the transition process early (i.e. Grade 9 or before if possible)</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Continually discussing careers and helping students explore opportunities for post-secondary employment, apprenticeships, education and other community-based services.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Helping find grants and funding</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Examples: disability-related supports, financial support from post-secondary institutions</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Helping students find supports and services</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i.e. transvocational programs that prepare individuals with developmental disabilities to get employment, supports for students in post-secondary settings </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i.e. connecting students to a local FASD service network if available</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Supporting students to apply for post-secondary services or programs</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Ensuring students have the necessary documentation from their schools to receive appropriate support in post-secondary settings. </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Informing students and caregivers about deadlines well in advance and continually remind students</a:t>
            </a:r>
            <a:endParaRPr/>
          </a:p>
          <a:p>
            <a:pPr marL="1085850" lvl="2"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Create a plan to support students to meet all deadlines </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 </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Consider the questions you need to ask to help the student explore and prepare for post-secondary education. You may ask questions like: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How will this program meet the student’s learning and career needs and goals?</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What supports and accommodations do they provide?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Are there any costs and fees?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How are parents and family members involved?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What are the admission criteria? </a:t>
            </a:r>
            <a:endParaRPr/>
          </a:p>
          <a:p>
            <a:pPr marL="0" lvl="0" indent="0" algn="l" rtl="0">
              <a:spcBef>
                <a:spcPts val="0"/>
              </a:spcBef>
              <a:spcAft>
                <a:spcPts val="0"/>
              </a:spcAft>
              <a:buNone/>
            </a:pPr>
            <a:endParaRPr/>
          </a:p>
        </p:txBody>
      </p:sp>
      <p:sp>
        <p:nvSpPr>
          <p:cNvPr id="1365" name="Google Shape;1365;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79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i="1">
                <a:solidFill>
                  <a:schemeClr val="dk1"/>
                </a:solidFill>
                <a:latin typeface="Calibri"/>
                <a:ea typeface="Calibri"/>
                <a:cs typeface="Calibri"/>
                <a:sym typeface="Calibri"/>
              </a:rPr>
              <a:t>This presentation assumes you already went through a detailed overview of FASD with this audience using Presentation 1 - Foundations in FASD. This section just provides a refresher on the key elements covered in Presentation 1. You can supplement this section with additional slides and materials from Presentation 1 as needed. </a:t>
            </a:r>
            <a:endParaRPr sz="1200">
              <a:solidFill>
                <a:schemeClr val="dk1"/>
              </a:solidFill>
              <a:latin typeface="Calibri"/>
              <a:ea typeface="Calibri"/>
              <a:cs typeface="Calibri"/>
              <a:sym typeface="Calibri"/>
            </a:endParaRPr>
          </a:p>
        </p:txBody>
      </p:sp>
      <p:sp>
        <p:nvSpPr>
          <p:cNvPr id="211" name="Google Shape;211;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8</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9"/>
        <p:cNvGrpSpPr/>
        <p:nvPr/>
      </p:nvGrpSpPr>
      <p:grpSpPr>
        <a:xfrm>
          <a:off x="0" y="0"/>
          <a:ext cx="0" cy="0"/>
          <a:chOff x="0" y="0"/>
          <a:chExt cx="0" cy="0"/>
        </a:xfrm>
      </p:grpSpPr>
      <p:sp>
        <p:nvSpPr>
          <p:cNvPr id="1380" name="Google Shape;1380;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1" name="Google Shape;1381;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i="1">
              <a:solidFill>
                <a:schemeClr val="dk1"/>
              </a:solidFill>
              <a:latin typeface="Calibri"/>
              <a:ea typeface="Calibri"/>
              <a:cs typeface="Calibri"/>
              <a:sym typeface="Calibri"/>
            </a:endParaRPr>
          </a:p>
        </p:txBody>
      </p:sp>
      <p:sp>
        <p:nvSpPr>
          <p:cNvPr id="1382" name="Google Shape;1382;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80</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9"/>
        <p:cNvGrpSpPr/>
        <p:nvPr/>
      </p:nvGrpSpPr>
      <p:grpSpPr>
        <a:xfrm>
          <a:off x="0" y="0"/>
          <a:ext cx="0" cy="0"/>
          <a:chOff x="0" y="0"/>
          <a:chExt cx="0" cy="0"/>
        </a:xfrm>
      </p:grpSpPr>
      <p:sp>
        <p:nvSpPr>
          <p:cNvPr id="1400" name="Google Shape;1400;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1" name="Google Shape;1401;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dirty="0">
                <a:solidFill>
                  <a:schemeClr val="dk1"/>
                </a:solidFill>
                <a:latin typeface="Calibri"/>
                <a:ea typeface="Calibri"/>
                <a:cs typeface="Calibri"/>
                <a:sym typeface="Calibri"/>
              </a:rPr>
              <a:t>Transition planning is a process of </a:t>
            </a:r>
            <a:r>
              <a:rPr lang="en-CA" sz="1200" i="1" dirty="0">
                <a:solidFill>
                  <a:schemeClr val="dk1"/>
                </a:solidFill>
                <a:latin typeface="Calibri"/>
                <a:ea typeface="Calibri"/>
                <a:cs typeface="Calibri"/>
                <a:sym typeface="Calibri"/>
              </a:rPr>
              <a:t>preparing</a:t>
            </a:r>
            <a:r>
              <a:rPr lang="en-CA" sz="1200" dirty="0">
                <a:solidFill>
                  <a:schemeClr val="dk1"/>
                </a:solidFill>
                <a:latin typeface="Calibri"/>
                <a:ea typeface="Calibri"/>
                <a:cs typeface="Calibri"/>
                <a:sym typeface="Calibri"/>
              </a:rPr>
              <a:t> for the move from one phase of life to another.</a:t>
            </a:r>
            <a:endParaRPr dirty="0"/>
          </a:p>
          <a:p>
            <a:pPr marL="0" lvl="0" indent="0" algn="l" rtl="0">
              <a:spcBef>
                <a:spcPts val="0"/>
              </a:spcBef>
              <a:spcAft>
                <a:spcPts val="0"/>
              </a:spcAft>
              <a:buNone/>
            </a:pPr>
            <a:r>
              <a:rPr lang="en-CA" sz="1200" b="1" dirty="0">
                <a:solidFill>
                  <a:schemeClr val="dk1"/>
                </a:solidFill>
                <a:latin typeface="Calibri"/>
                <a:ea typeface="Calibri"/>
                <a:cs typeface="Calibri"/>
                <a:sym typeface="Calibri"/>
              </a:rPr>
              <a:t>Transition planning is designed to assist youth and families during the transition to adulthood by providing information, service referrals, and planning for the future</a:t>
            </a:r>
            <a:r>
              <a:rPr lang="en-CA" sz="1200" dirty="0">
                <a:solidFill>
                  <a:schemeClr val="dk1"/>
                </a:solidFill>
                <a:latin typeface="Calibri"/>
                <a:ea typeface="Calibri"/>
                <a:cs typeface="Calibri"/>
                <a:sym typeface="Calibri"/>
              </a:rPr>
              <a:t>. Transition planning can help to alleviate some of the challenges and behaviours that arise surrounding transition periods. </a:t>
            </a:r>
            <a:endParaRPr dirty="0"/>
          </a:p>
          <a:p>
            <a:pPr marL="0" lvl="0" indent="0" algn="l" rtl="0">
              <a:spcBef>
                <a:spcPts val="0"/>
              </a:spcBef>
              <a:spcAft>
                <a:spcPts val="0"/>
              </a:spcAft>
              <a:buNone/>
            </a:pPr>
            <a:r>
              <a:rPr lang="en-CA" sz="1200" dirty="0">
                <a:solidFill>
                  <a:schemeClr val="dk1"/>
                </a:solidFill>
                <a:latin typeface="Calibri"/>
                <a:ea typeface="Calibri"/>
                <a:cs typeface="Calibri"/>
                <a:sym typeface="Calibri"/>
              </a:rPr>
              <a:t> </a:t>
            </a:r>
            <a:endParaRPr dirty="0"/>
          </a:p>
          <a:p>
            <a:pPr marL="0" lvl="0" indent="0" algn="l" rtl="0">
              <a:spcBef>
                <a:spcPts val="0"/>
              </a:spcBef>
              <a:spcAft>
                <a:spcPts val="0"/>
              </a:spcAft>
              <a:buNone/>
            </a:pPr>
            <a:r>
              <a:rPr lang="en-CA" sz="1200" dirty="0">
                <a:solidFill>
                  <a:schemeClr val="dk1"/>
                </a:solidFill>
                <a:latin typeface="Calibri"/>
                <a:ea typeface="Calibri"/>
                <a:cs typeface="Calibri"/>
                <a:sym typeface="Calibri"/>
              </a:rPr>
              <a:t>The transition plan should address several critical areas. The transition plan should: </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Reflect the youth’s vision and goals for the future; focus on the proactive shift from child to adult services; </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Identify and build upon the youth’s strengths and natural support systems; </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Promote the youth’s greatest level of independence possible and their inclusion within their community; </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Promote self-determination; </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Identify and address the youth’s and their family’s individual needs during the transition period; and </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Prepare for necessary services and supports to be in place when the youth turns 18 </a:t>
            </a:r>
            <a:endParaRPr dirty="0"/>
          </a:p>
          <a:p>
            <a:pPr marL="0" lvl="0" indent="0" algn="l" rtl="0">
              <a:spcBef>
                <a:spcPts val="0"/>
              </a:spcBef>
              <a:spcAft>
                <a:spcPts val="0"/>
              </a:spcAft>
              <a:buNone/>
            </a:pPr>
            <a:endParaRPr dirty="0"/>
          </a:p>
        </p:txBody>
      </p:sp>
      <p:sp>
        <p:nvSpPr>
          <p:cNvPr id="1402" name="Google Shape;1402;p6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81</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1"/>
        <p:cNvGrpSpPr/>
        <p:nvPr/>
      </p:nvGrpSpPr>
      <p:grpSpPr>
        <a:xfrm>
          <a:off x="0" y="0"/>
          <a:ext cx="0" cy="0"/>
          <a:chOff x="0" y="0"/>
          <a:chExt cx="0" cy="0"/>
        </a:xfrm>
      </p:grpSpPr>
      <p:sp>
        <p:nvSpPr>
          <p:cNvPr id="1422" name="Google Shape;1422;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3" name="Google Shape;1423;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dirty="0">
                <a:solidFill>
                  <a:schemeClr val="dk1"/>
                </a:solidFill>
                <a:latin typeface="Calibri"/>
                <a:ea typeface="Calibri"/>
                <a:cs typeface="Calibri"/>
                <a:sym typeface="Calibri"/>
              </a:rPr>
              <a:t>Challenges in transition planning for someone with FASD may include:</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Difficulties discussing conceptual topics (i.e. future plans)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Current supports may not be able to continue to provide the same level of support (i.e. aging parents, grandparents, loss of access to child/adolescent services and supports)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If there are good supports in place, some areas of need may not previously have been identified or considered. Future plans may need to be modified or reconsidered.</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Youth may not be at the developmental age to be thinking about planning for adulthood </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Geographical areas may not have the appropriate supports to help students with transition planning </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Some students may not have a dedicated team member who can coordinate and implement the transition plan, so the responsibility falls on caregivers   </a:t>
            </a:r>
            <a:endParaRPr dirty="0"/>
          </a:p>
          <a:p>
            <a:pPr marL="0" lvl="0" indent="0" algn="l" rtl="0">
              <a:spcBef>
                <a:spcPts val="0"/>
              </a:spcBef>
              <a:spcAft>
                <a:spcPts val="0"/>
              </a:spcAft>
              <a:buNone/>
            </a:pPr>
            <a:endParaRPr dirty="0"/>
          </a:p>
        </p:txBody>
      </p:sp>
      <p:sp>
        <p:nvSpPr>
          <p:cNvPr id="1424" name="Google Shape;1424;p6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82</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7"/>
        <p:cNvGrpSpPr/>
        <p:nvPr/>
      </p:nvGrpSpPr>
      <p:grpSpPr>
        <a:xfrm>
          <a:off x="0" y="0"/>
          <a:ext cx="0" cy="0"/>
          <a:chOff x="0" y="0"/>
          <a:chExt cx="0" cy="0"/>
        </a:xfrm>
      </p:grpSpPr>
      <p:sp>
        <p:nvSpPr>
          <p:cNvPr id="1438" name="Google Shape;1438;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9" name="Google Shape;1439;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dirty="0">
                <a:solidFill>
                  <a:schemeClr val="dk1"/>
                </a:solidFill>
                <a:latin typeface="Calibri"/>
                <a:ea typeface="Calibri"/>
                <a:cs typeface="Calibri"/>
                <a:sym typeface="Calibri"/>
              </a:rPr>
              <a:t>There is no “one way” to prepare a successful transition plan for someone with FASD. </a:t>
            </a:r>
            <a:r>
              <a:rPr lang="en-CA" sz="1200" b="1" dirty="0">
                <a:solidFill>
                  <a:schemeClr val="dk1"/>
                </a:solidFill>
                <a:latin typeface="Calibri"/>
                <a:ea typeface="Calibri"/>
                <a:cs typeface="Calibri"/>
                <a:sym typeface="Calibri"/>
              </a:rPr>
              <a:t>The main characteristics of successful transition planning is that it has 1) </a:t>
            </a:r>
            <a:r>
              <a:rPr lang="en-CA" sz="1200" b="1" i="1" dirty="0">
                <a:solidFill>
                  <a:schemeClr val="dk1"/>
                </a:solidFill>
                <a:latin typeface="Calibri"/>
                <a:ea typeface="Calibri"/>
                <a:cs typeface="Calibri"/>
                <a:sym typeface="Calibri"/>
              </a:rPr>
              <a:t>intentional and anticipated planning</a:t>
            </a:r>
            <a:r>
              <a:rPr lang="en-CA" sz="1200" b="1" dirty="0">
                <a:solidFill>
                  <a:schemeClr val="dk1"/>
                </a:solidFill>
                <a:latin typeface="Calibri"/>
                <a:ea typeface="Calibri"/>
                <a:cs typeface="Calibri"/>
                <a:sym typeface="Calibri"/>
              </a:rPr>
              <a:t> with 2) effective </a:t>
            </a:r>
            <a:r>
              <a:rPr lang="en-CA" sz="1200" b="1" i="1" dirty="0">
                <a:solidFill>
                  <a:schemeClr val="dk1"/>
                </a:solidFill>
                <a:latin typeface="Calibri"/>
                <a:ea typeface="Calibri"/>
                <a:cs typeface="Calibri"/>
                <a:sym typeface="Calibri"/>
              </a:rPr>
              <a:t>knowledge transfer</a:t>
            </a:r>
            <a:r>
              <a:rPr lang="en-CA" sz="1200" b="1" dirty="0">
                <a:solidFill>
                  <a:schemeClr val="dk1"/>
                </a:solidFill>
                <a:latin typeface="Calibri"/>
                <a:ea typeface="Calibri"/>
                <a:cs typeface="Calibri"/>
                <a:sym typeface="Calibri"/>
              </a:rPr>
              <a:t> among all people involved. </a:t>
            </a:r>
            <a:endParaRPr dirty="0"/>
          </a:p>
          <a:p>
            <a:pPr marL="0" lvl="0" indent="0" algn="l" rtl="0">
              <a:spcBef>
                <a:spcPts val="0"/>
              </a:spcBef>
              <a:spcAft>
                <a:spcPts val="0"/>
              </a:spcAft>
              <a:buNone/>
            </a:pPr>
            <a:r>
              <a:rPr lang="en-CA" sz="1200" dirty="0">
                <a:solidFill>
                  <a:schemeClr val="dk1"/>
                </a:solidFill>
                <a:latin typeface="Calibri"/>
                <a:ea typeface="Calibri"/>
                <a:cs typeface="Calibri"/>
                <a:sym typeface="Calibri"/>
              </a:rPr>
              <a:t> </a:t>
            </a:r>
            <a:endParaRPr dirty="0"/>
          </a:p>
          <a:p>
            <a:pPr marL="0" lvl="0" indent="0" algn="l" rtl="0">
              <a:spcBef>
                <a:spcPts val="0"/>
              </a:spcBef>
              <a:spcAft>
                <a:spcPts val="0"/>
              </a:spcAft>
              <a:buNone/>
            </a:pPr>
            <a:r>
              <a:rPr lang="en-CA" sz="1200" dirty="0">
                <a:solidFill>
                  <a:schemeClr val="dk1"/>
                </a:solidFill>
                <a:latin typeface="Calibri"/>
                <a:ea typeface="Calibri"/>
                <a:cs typeface="Calibri"/>
                <a:sym typeface="Calibri"/>
              </a:rPr>
              <a:t>According to researchers, in examining documents about transition planning for people with FASD, they found six overarching best practices: </a:t>
            </a:r>
            <a:endParaRPr dirty="0"/>
          </a:p>
          <a:p>
            <a:pPr marL="228600" lvl="0" indent="-228600" algn="l" rtl="0">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It should be done </a:t>
            </a:r>
            <a:endParaRPr dirty="0"/>
          </a:p>
          <a:p>
            <a:pPr marL="228600" lvl="0" indent="-228600" algn="l" rtl="0">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An early start </a:t>
            </a:r>
            <a:endParaRPr dirty="0"/>
          </a:p>
          <a:p>
            <a:pPr marL="228600" lvl="0" indent="-228600" algn="l" rtl="0">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A timeline</a:t>
            </a:r>
            <a:endParaRPr dirty="0"/>
          </a:p>
          <a:p>
            <a:pPr marL="228600" lvl="0" indent="-228600" algn="l" rtl="0">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Designated transition plan coordinator</a:t>
            </a:r>
            <a:endParaRPr dirty="0"/>
          </a:p>
          <a:p>
            <a:pPr marL="228600" lvl="0" indent="-228600" algn="l" rtl="0">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Voice of youth </a:t>
            </a:r>
            <a:endParaRPr dirty="0"/>
          </a:p>
          <a:p>
            <a:pPr marL="228600" lvl="0" indent="-228600" algn="l" rtl="0">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Multi-dimensional approach</a:t>
            </a:r>
            <a:endParaRPr dirty="0"/>
          </a:p>
        </p:txBody>
      </p:sp>
      <p:sp>
        <p:nvSpPr>
          <p:cNvPr id="1440" name="Google Shape;1440;p6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83</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8"/>
        <p:cNvGrpSpPr/>
        <p:nvPr/>
      </p:nvGrpSpPr>
      <p:grpSpPr>
        <a:xfrm>
          <a:off x="0" y="0"/>
          <a:ext cx="0" cy="0"/>
          <a:chOff x="0" y="0"/>
          <a:chExt cx="0" cy="0"/>
        </a:xfrm>
      </p:grpSpPr>
      <p:sp>
        <p:nvSpPr>
          <p:cNvPr id="1459" name="Google Shape;1459;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0" name="Google Shape;1460;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a:solidFill>
                  <a:schemeClr val="dk1"/>
                </a:solidFill>
                <a:latin typeface="Calibri"/>
                <a:ea typeface="Calibri"/>
                <a:cs typeface="Calibri"/>
                <a:sym typeface="Calibri"/>
              </a:rPr>
              <a:t>This is pretty self-explanatory. </a:t>
            </a:r>
            <a:r>
              <a:rPr lang="en-CA" sz="1200" b="1">
                <a:solidFill>
                  <a:schemeClr val="dk1"/>
                </a:solidFill>
                <a:latin typeface="Calibri"/>
                <a:ea typeface="Calibri"/>
                <a:cs typeface="Calibri"/>
                <a:sym typeface="Calibri"/>
              </a:rPr>
              <a:t>Transition planning is shown to help support people with FASD to succeed during periods of change</a:t>
            </a:r>
            <a:r>
              <a:rPr lang="en-CA" sz="1200">
                <a:solidFill>
                  <a:schemeClr val="dk1"/>
                </a:solidFill>
                <a:latin typeface="Calibri"/>
                <a:ea typeface="Calibri"/>
                <a:cs typeface="Calibri"/>
                <a:sym typeface="Calibri"/>
              </a:rPr>
              <a:t>. A transition plan should be in place. </a:t>
            </a:r>
            <a:endParaRPr/>
          </a:p>
        </p:txBody>
      </p:sp>
      <p:sp>
        <p:nvSpPr>
          <p:cNvPr id="1461" name="Google Shape;1461;p7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84</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1"/>
        <p:cNvGrpSpPr/>
        <p:nvPr/>
      </p:nvGrpSpPr>
      <p:grpSpPr>
        <a:xfrm>
          <a:off x="0" y="0"/>
          <a:ext cx="0" cy="0"/>
          <a:chOff x="0" y="0"/>
          <a:chExt cx="0" cy="0"/>
        </a:xfrm>
      </p:grpSpPr>
      <p:sp>
        <p:nvSpPr>
          <p:cNvPr id="1472" name="Google Shape;1472;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3" name="Google Shape;1473;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a:solidFill>
                  <a:schemeClr val="dk1"/>
                </a:solidFill>
                <a:latin typeface="Calibri"/>
                <a:ea typeface="Calibri"/>
                <a:cs typeface="Calibri"/>
                <a:sym typeface="Calibri"/>
              </a:rPr>
              <a:t>Successful transitions should begin as early as possible, well in advance of the actual change or event. This early planning ensures that:</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planning is always future-oriented;</a:t>
            </a:r>
            <a:r>
              <a:rPr lang="en-CA"/>
              <a:t> </a:t>
            </a:r>
            <a:endParaRPr sz="120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that there is program continuity throughout a student’s school years; and</a:t>
            </a:r>
            <a:r>
              <a:rPr lang="en-CA"/>
              <a:t> </a:t>
            </a:r>
            <a:endParaRPr sz="120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that necessary programming and supports are in place.</a:t>
            </a:r>
            <a:r>
              <a:rPr lang="en-CA"/>
              <a:t>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CA" sz="1200" b="1">
                <a:solidFill>
                  <a:schemeClr val="dk1"/>
                </a:solidFill>
                <a:latin typeface="Calibri"/>
                <a:ea typeface="Calibri"/>
                <a:cs typeface="Calibri"/>
                <a:sym typeface="Calibri"/>
              </a:rPr>
              <a:t>Early planning also helps students understand at a young age that changes and challenges are part of life</a:t>
            </a:r>
            <a:r>
              <a:rPr lang="en-CA" sz="1200">
                <a:solidFill>
                  <a:schemeClr val="dk1"/>
                </a:solidFill>
                <a:latin typeface="Calibri"/>
                <a:ea typeface="Calibri"/>
                <a:cs typeface="Calibri"/>
                <a:sym typeface="Calibri"/>
              </a:rPr>
              <a:t>. Learning to manage transitions early in life helps to develop skills and behaviours that can adapt and be flexible to new situations.</a:t>
            </a:r>
            <a:r>
              <a:rPr lang="en-CA"/>
              <a:t>  </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Specific age recommendations for transition planning </a:t>
            </a:r>
            <a:r>
              <a:rPr lang="en-CA" sz="1200" i="1">
                <a:solidFill>
                  <a:schemeClr val="dk1"/>
                </a:solidFill>
                <a:latin typeface="Calibri"/>
                <a:ea typeface="Calibri"/>
                <a:cs typeface="Calibri"/>
                <a:sym typeface="Calibri"/>
              </a:rPr>
              <a:t>into adulthood</a:t>
            </a:r>
            <a:r>
              <a:rPr lang="en-CA" sz="1200">
                <a:solidFill>
                  <a:schemeClr val="dk1"/>
                </a:solidFill>
                <a:latin typeface="Calibri"/>
                <a:ea typeface="Calibri"/>
                <a:cs typeface="Calibri"/>
                <a:sym typeface="Calibri"/>
              </a:rPr>
              <a:t> varies, but some researchers recommend informal discussions with the youth about the transition at age 9 and developing a formal plan at around age 14. This timeline gives students and their families time to become familiar with available services and settings, and time to put the necessary plans into action so students will reach their goals.</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Strategies for teachers:</a:t>
            </a:r>
            <a:r>
              <a:rPr lang="en-CA"/>
              <a:t> </a:t>
            </a:r>
            <a:endParaRPr sz="120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Help students develop skills early on that support them through transition periods (i.e. confidence in public speaking helps students develop the skills to advocate for themselves)</a:t>
            </a:r>
            <a:endParaRPr sz="120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Give opportunity to explore different professions/trades</a:t>
            </a:r>
            <a:endParaRPr sz="120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Identify things that the student likes or is good at, which helps identify skills they can build on in the future</a:t>
            </a:r>
            <a:endParaRPr sz="120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Review what skills the student needs to develop in order to support their transition goals</a:t>
            </a:r>
            <a:r>
              <a:rPr lang="en-CA"/>
              <a:t>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
        <p:nvSpPr>
          <p:cNvPr id="1474" name="Google Shape;1474;p7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85</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3"/>
        <p:cNvGrpSpPr/>
        <p:nvPr/>
      </p:nvGrpSpPr>
      <p:grpSpPr>
        <a:xfrm>
          <a:off x="0" y="0"/>
          <a:ext cx="0" cy="0"/>
          <a:chOff x="0" y="0"/>
          <a:chExt cx="0" cy="0"/>
        </a:xfrm>
      </p:grpSpPr>
      <p:sp>
        <p:nvSpPr>
          <p:cNvPr id="1484" name="Google Shape;1484;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5" name="Google Shape;1485;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b="1">
                <a:solidFill>
                  <a:schemeClr val="dk1"/>
                </a:solidFill>
                <a:latin typeface="Calibri"/>
                <a:ea typeface="Calibri"/>
                <a:cs typeface="Calibri"/>
                <a:sym typeface="Calibri"/>
              </a:rPr>
              <a:t>A transition plan should include a specific </a:t>
            </a:r>
            <a:r>
              <a:rPr lang="en-CA" sz="1200" b="1" i="1">
                <a:solidFill>
                  <a:schemeClr val="dk1"/>
                </a:solidFill>
                <a:latin typeface="Calibri"/>
                <a:ea typeface="Calibri"/>
                <a:cs typeface="Calibri"/>
                <a:sym typeface="Calibri"/>
              </a:rPr>
              <a:t>step-by-step</a:t>
            </a:r>
            <a:r>
              <a:rPr lang="en-CA" sz="1200" b="1">
                <a:solidFill>
                  <a:schemeClr val="dk1"/>
                </a:solidFill>
                <a:latin typeface="Calibri"/>
                <a:ea typeface="Calibri"/>
                <a:cs typeface="Calibri"/>
                <a:sym typeface="Calibri"/>
              </a:rPr>
              <a:t> and </a:t>
            </a:r>
            <a:r>
              <a:rPr lang="en-CA" sz="1200" b="1" i="1">
                <a:solidFill>
                  <a:schemeClr val="dk1"/>
                </a:solidFill>
                <a:latin typeface="Calibri"/>
                <a:ea typeface="Calibri"/>
                <a:cs typeface="Calibri"/>
                <a:sym typeface="Calibri"/>
              </a:rPr>
              <a:t>time-sensitive</a:t>
            </a:r>
            <a:r>
              <a:rPr lang="en-CA" sz="1200" b="1">
                <a:solidFill>
                  <a:schemeClr val="dk1"/>
                </a:solidFill>
                <a:latin typeface="Calibri"/>
                <a:ea typeface="Calibri"/>
                <a:cs typeface="Calibri"/>
                <a:sym typeface="Calibri"/>
              </a:rPr>
              <a:t> task plan. </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 </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It is important to note that transition plans may change throughout the lifespan. The membership of the transition support team may also change over time, depending on the student’s needs, and staff and agency changes. The team must be committed to follow up and should meet at various stages of the student’s transitions. </a:t>
            </a:r>
            <a:endParaRPr/>
          </a:p>
          <a:p>
            <a:pPr marL="0" lvl="0" indent="0" algn="l" rtl="0">
              <a:spcBef>
                <a:spcPts val="0"/>
              </a:spcBef>
              <a:spcAft>
                <a:spcPts val="0"/>
              </a:spcAft>
              <a:buNone/>
            </a:pPr>
            <a:endParaRPr/>
          </a:p>
        </p:txBody>
      </p:sp>
      <p:sp>
        <p:nvSpPr>
          <p:cNvPr id="1486" name="Google Shape;1486;p7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86</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5"/>
        <p:cNvGrpSpPr/>
        <p:nvPr/>
      </p:nvGrpSpPr>
      <p:grpSpPr>
        <a:xfrm>
          <a:off x="0" y="0"/>
          <a:ext cx="0" cy="0"/>
          <a:chOff x="0" y="0"/>
          <a:chExt cx="0" cy="0"/>
        </a:xfrm>
      </p:grpSpPr>
      <p:sp>
        <p:nvSpPr>
          <p:cNvPr id="1496" name="Google Shape;1496;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7" name="Google Shape;1497;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a:solidFill>
                  <a:schemeClr val="dk1"/>
                </a:solidFill>
                <a:latin typeface="Calibri"/>
                <a:ea typeface="Calibri"/>
                <a:cs typeface="Calibri"/>
                <a:sym typeface="Calibri"/>
              </a:rPr>
              <a:t>A Transition Plan Coordinator is responsible for initiating and carrying out a transition plan. They can be a parent, caregiver, guardian, or a staff member in the social service agency, whom the youth and their parents feel comfortable with. Some FASD Service Networks in Alberta have designated transition plan coordinators that can be assigned to students, where available.  </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 </a:t>
            </a:r>
            <a:endParaRPr/>
          </a:p>
          <a:p>
            <a:pPr marL="0" lvl="0" indent="0" algn="l" rtl="0">
              <a:spcBef>
                <a:spcPts val="0"/>
              </a:spcBef>
              <a:spcAft>
                <a:spcPts val="0"/>
              </a:spcAft>
              <a:buNone/>
            </a:pPr>
            <a:r>
              <a:rPr lang="en-CA" sz="1200" b="1">
                <a:solidFill>
                  <a:schemeClr val="dk1"/>
                </a:solidFill>
                <a:latin typeface="Calibri"/>
                <a:ea typeface="Calibri"/>
                <a:cs typeface="Calibri"/>
                <a:sym typeface="Calibri"/>
              </a:rPr>
              <a:t>Coordinators are responsible for initiating the process, facilitating the team building, ensuring collaborative effort in developing the task plan, monitoring the task plan implementation, linking all stakeholders and resources together, and ensuring that the plan addresses the individual unique needs of the youth. </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 </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Strategies for school staff: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Become familiar with the transition plan coordinator</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Ask how you can support people with FASD achieve their goals</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Assist parents/caregivers in knowing the transition needs and implementing the appropriate steps in the school system</a:t>
            </a:r>
            <a:endParaRPr/>
          </a:p>
        </p:txBody>
      </p:sp>
      <p:sp>
        <p:nvSpPr>
          <p:cNvPr id="1498" name="Google Shape;1498;p7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87</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7"/>
        <p:cNvGrpSpPr/>
        <p:nvPr/>
      </p:nvGrpSpPr>
      <p:grpSpPr>
        <a:xfrm>
          <a:off x="0" y="0"/>
          <a:ext cx="0" cy="0"/>
          <a:chOff x="0" y="0"/>
          <a:chExt cx="0" cy="0"/>
        </a:xfrm>
      </p:grpSpPr>
      <p:sp>
        <p:nvSpPr>
          <p:cNvPr id="1508" name="Google Shape;1508;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9" name="Google Shape;1509;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b="1">
                <a:solidFill>
                  <a:schemeClr val="dk1"/>
                </a:solidFill>
                <a:latin typeface="Calibri"/>
                <a:ea typeface="Calibri"/>
                <a:cs typeface="Calibri"/>
                <a:sym typeface="Calibri"/>
              </a:rPr>
              <a:t>The student is the most important person in the planning for transitions because they have the greatest stake in what is planned and decided. </a:t>
            </a:r>
            <a:r>
              <a:rPr lang="en-CA" sz="1200">
                <a:solidFill>
                  <a:schemeClr val="dk1"/>
                </a:solidFill>
                <a:latin typeface="Calibri"/>
                <a:ea typeface="Calibri"/>
                <a:cs typeface="Calibri"/>
                <a:sym typeface="Calibri"/>
              </a:rPr>
              <a:t>They need ongoing opportunities to express opinions, expectations, questions, choices, and concerns. Students must be involved in the transition planning process from as early as possible and should participate in the decision-making. </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 </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It is important to identify students’ strengths, abilities and talents, and incorporate them into programming decisions. The goals should reflect the wishes and dreams of the youth in both short-term and long-term plans and should be realistic and attainable. </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 </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Because individuals with FASD require formal services throughout their lifetime and ongoing support from parents and caregivers, many individuals may not be self-sufficient by the age of 18. Some may need consistent support into adulthood to manage daily living routines. Research suggests that caregivers of people with FASD are cautious about their child’s ability to attend post-secondary education. However, it is important that both the child’s and parents’ goals and opinions are taken into consideration. Teachers and parents should talk to the student about their thoughts on post-secondary training, entering the work force, options for living situations, and the kinds of recreational and leisure activities they would like for their future. Teachers also need to understand and respect the family’s wishes and preferences for their child and should encourage caregivers to identify what their family vision looks like in the future.  </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 </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Sample strategies for how to support students:</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Provide students with opportunities to gather information to make informed decisions </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I.e. visit different schools, talk to others, arrange for guest speakers</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Encourage students to explore and share goals for the future</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I.e. talk about goals, create a picture or word collage, help them write a journal entry from the perspective of an ideal day in future lives</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Use multiple and unique ways to help students identify interests. Looking for themes in their answers.  </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This process needs to be completed many times, not just once, moods and experiences can change a student with FASD’s perspective and desires frequently.</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Help students become more self-confident and self-aware. This can help them set realistic goals and develop the skills necessary to achieve those goals.</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Provide educational opportunities to help students identify and explore their own strengths and interests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Help students identify the skills needed to make their goals a reality and develop these skills.</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Be aware of overwhelming students with too much information at one time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Encourage youth to seek other supports as needed</a:t>
            </a:r>
            <a:endParaRPr/>
          </a:p>
          <a:p>
            <a:pPr marL="0" lvl="0" indent="0" algn="l" rtl="0">
              <a:spcBef>
                <a:spcPts val="0"/>
              </a:spcBef>
              <a:spcAft>
                <a:spcPts val="0"/>
              </a:spcAft>
              <a:buNone/>
            </a:pPr>
            <a:endParaRPr/>
          </a:p>
        </p:txBody>
      </p:sp>
      <p:sp>
        <p:nvSpPr>
          <p:cNvPr id="1510" name="Google Shape;1510;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88</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0"/>
        <p:cNvGrpSpPr/>
        <p:nvPr/>
      </p:nvGrpSpPr>
      <p:grpSpPr>
        <a:xfrm>
          <a:off x="0" y="0"/>
          <a:ext cx="0" cy="0"/>
          <a:chOff x="0" y="0"/>
          <a:chExt cx="0" cy="0"/>
        </a:xfrm>
      </p:grpSpPr>
      <p:sp>
        <p:nvSpPr>
          <p:cNvPr id="1521" name="Google Shape;1521;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2" name="Google Shape;1522;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a:solidFill>
                  <a:schemeClr val="dk1"/>
                </a:solidFill>
                <a:latin typeface="Calibri"/>
                <a:ea typeface="Calibri"/>
                <a:cs typeface="Calibri"/>
                <a:sym typeface="Calibri"/>
              </a:rPr>
              <a:t>The transition plan should address a number of different focuses like: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stable source of income support, employment, or life skills and job training;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medical and mental health services;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creating a simple and structured work and life environment;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advocacy casework;</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housing and residential supports;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assistance in financial management and supervision;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community engagement opportunities and positive social life;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support network with regular involvement;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responding to risky behaviour;</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mechanisms to respond to crisis (e.g., legal, financial, social, health, and mental health). </a:t>
            </a:r>
            <a:endParaRPr/>
          </a:p>
          <a:p>
            <a:pPr marL="171450" lvl="0" indent="-95250" algn="l" rtl="0">
              <a:spcBef>
                <a:spcPts val="0"/>
              </a:spcBef>
              <a:spcAft>
                <a:spcPts val="0"/>
              </a:spcAft>
              <a:buClr>
                <a:schemeClr val="dk1"/>
              </a:buClr>
              <a:buSzPts val="1200"/>
              <a:buFont typeface="Arial"/>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Students with special education needs may face different challenges as they make transitions into new settings, like challenges with academics, social interaction, employment and interpersonal skills. As a result, planning for transition should focus not only on the academic skills, but also on other knowledge and skills needed for success, including the ability to: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monitor their own performance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problem-solve in new situations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interact appropriately with peers and adults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understand and explain their learning strengths, and the type of supports and accommodations that will help them in dealing with their learning needs. </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 </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Sample strategies for how to support students:</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Highlight the student’s areas of strength</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Encourage and reward the development of skills beyond academics </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I.e. social skills, self-regulation skills, creating a routine, time management skills</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Help students access an updated psychology report at 17</a:t>
            </a:r>
            <a:endParaRPr/>
          </a:p>
          <a:p>
            <a:pPr marL="0" lvl="0" indent="0" algn="l" rtl="0">
              <a:spcBef>
                <a:spcPts val="0"/>
              </a:spcBef>
              <a:spcAft>
                <a:spcPts val="0"/>
              </a:spcAft>
              <a:buNone/>
            </a:pPr>
            <a:endParaRPr/>
          </a:p>
        </p:txBody>
      </p:sp>
      <p:sp>
        <p:nvSpPr>
          <p:cNvPr id="1523" name="Google Shape;1523;p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89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3aaee8a8d1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3aaee8a8d1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SzPts val="1400"/>
              <a:buFont typeface="Arial" panose="020B0604020202020204" pitchFamily="34" charset="0"/>
              <a:buChar char="•"/>
            </a:pPr>
            <a:r>
              <a:rPr lang="en-CA" dirty="0"/>
              <a:t>Researchers currently estimate that at least 4% of individuals in Canada have FASD.</a:t>
            </a:r>
            <a:endParaRPr dirty="0"/>
          </a:p>
          <a:p>
            <a:pPr marL="0" lvl="0" indent="0" algn="l" rtl="0">
              <a:lnSpc>
                <a:spcPct val="100000"/>
              </a:lnSpc>
              <a:spcBef>
                <a:spcPts val="0"/>
              </a:spcBef>
              <a:spcAft>
                <a:spcPts val="0"/>
              </a:spcAft>
              <a:buSzPts val="1400"/>
              <a:buNone/>
            </a:pPr>
            <a:endParaRPr sz="1200" dirty="0">
              <a:solidFill>
                <a:schemeClr val="dk1"/>
              </a:solidFill>
              <a:latin typeface="Calibri"/>
              <a:ea typeface="Calibri"/>
              <a:cs typeface="Calibri"/>
              <a:sym typeface="Calibri"/>
            </a:endParaRPr>
          </a:p>
          <a:p>
            <a:pPr marL="171450" lvl="0" indent="-171450" algn="l" rtl="0">
              <a:lnSpc>
                <a:spcPct val="100000"/>
              </a:lnSpc>
              <a:spcBef>
                <a:spcPts val="0"/>
              </a:spcBef>
              <a:spcAft>
                <a:spcPts val="0"/>
              </a:spcAft>
              <a:buSzPts val="1400"/>
              <a:buFont typeface="Arial" panose="020B0604020202020204" pitchFamily="34" charset="0"/>
              <a:buChar char="•"/>
            </a:pPr>
            <a:r>
              <a:rPr lang="en-CA" dirty="0"/>
              <a:t>This estimate translates to more than 1.6 million people in Canada or at least 1 in 25. </a:t>
            </a: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dirty="0"/>
              <a:t>In Alberta, estimates are between 44,000 to 176,000, or 1-4% in the general population. </a:t>
            </a:r>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171450" lvl="0" indent="-171450" algn="l" rtl="0">
              <a:lnSpc>
                <a:spcPct val="100000"/>
              </a:lnSpc>
              <a:spcBef>
                <a:spcPts val="0"/>
              </a:spcBef>
              <a:spcAft>
                <a:spcPts val="0"/>
              </a:spcAft>
              <a:buSzPts val="1400"/>
              <a:buFont typeface="Arial" panose="020B0604020202020204" pitchFamily="34" charset="0"/>
              <a:buChar char="•"/>
            </a:pPr>
            <a:r>
              <a:rPr lang="en-CA" sz="1200" dirty="0">
                <a:solidFill>
                  <a:schemeClr val="dk1"/>
                </a:solidFill>
                <a:latin typeface="Calibri"/>
                <a:ea typeface="Calibri"/>
                <a:cs typeface="Calibri"/>
                <a:sym typeface="Calibri"/>
              </a:rPr>
              <a:t>This means about </a:t>
            </a:r>
            <a:r>
              <a:rPr lang="en-CA" sz="1200" i="1" dirty="0">
                <a:solidFill>
                  <a:schemeClr val="dk1"/>
                </a:solidFill>
                <a:latin typeface="Calibri"/>
                <a:ea typeface="Calibri"/>
                <a:cs typeface="Calibri"/>
                <a:sym typeface="Calibri"/>
              </a:rPr>
              <a:t>one student in every classroom </a:t>
            </a:r>
            <a:r>
              <a:rPr lang="en-CA" sz="1200" b="1" i="1" dirty="0">
                <a:solidFill>
                  <a:schemeClr val="dk1"/>
                </a:solidFill>
                <a:latin typeface="Calibri"/>
                <a:ea typeface="Calibri"/>
                <a:cs typeface="Calibri"/>
                <a:sym typeface="Calibri"/>
              </a:rPr>
              <a:t>may</a:t>
            </a:r>
            <a:r>
              <a:rPr lang="en-CA" sz="1200" i="1" dirty="0">
                <a:solidFill>
                  <a:schemeClr val="dk1"/>
                </a:solidFill>
                <a:latin typeface="Calibri"/>
                <a:ea typeface="Calibri"/>
                <a:cs typeface="Calibri"/>
                <a:sym typeface="Calibri"/>
              </a:rPr>
              <a:t> have FASD.</a:t>
            </a:r>
            <a:r>
              <a:rPr lang="en-CA" sz="1200" dirty="0">
                <a:solidFill>
                  <a:schemeClr val="dk1"/>
                </a:solidFill>
                <a:latin typeface="Calibri"/>
                <a:ea typeface="Calibri"/>
                <a:cs typeface="Calibri"/>
                <a:sym typeface="Calibri"/>
              </a:rPr>
              <a:t> </a:t>
            </a:r>
          </a:p>
          <a:p>
            <a:pPr marL="0" lvl="0" indent="0" algn="l" rtl="0">
              <a:lnSpc>
                <a:spcPct val="100000"/>
              </a:lnSpc>
              <a:spcBef>
                <a:spcPts val="0"/>
              </a:spcBef>
              <a:spcAft>
                <a:spcPts val="0"/>
              </a:spcAft>
              <a:buSzPts val="1400"/>
              <a:buNone/>
            </a:pPr>
            <a:endParaRPr lang="en-CA" sz="1200" dirty="0">
              <a:solidFill>
                <a:schemeClr val="dk1"/>
              </a:solidFill>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Flannigan, K., </a:t>
            </a:r>
            <a:r>
              <a:rPr lang="en-GB" sz="1200" b="0" i="0" u="none" strike="noStrike" cap="none" dirty="0" err="1">
                <a:solidFill>
                  <a:schemeClr val="dk1"/>
                </a:solidFill>
                <a:effectLst/>
                <a:latin typeface="Calibri"/>
                <a:ea typeface="Calibri"/>
                <a:cs typeface="Calibri"/>
                <a:sym typeface="Calibri"/>
              </a:rPr>
              <a:t>Cauduro</a:t>
            </a:r>
            <a:r>
              <a:rPr lang="en-GB" sz="1200" b="0" i="0" u="none" strike="noStrike" cap="none" dirty="0">
                <a:solidFill>
                  <a:schemeClr val="dk1"/>
                </a:solidFill>
                <a:effectLst/>
                <a:latin typeface="Calibri"/>
                <a:ea typeface="Calibri"/>
                <a:cs typeface="Calibri"/>
                <a:sym typeface="Calibri"/>
              </a:rPr>
              <a:t>, E., Unsworth, K., Harding, K., &amp; McFarlane, A. (2024). </a:t>
            </a:r>
            <a:r>
              <a:rPr lang="en-GB" sz="1200" b="0" i="1" u="none" strike="noStrike" cap="none" dirty="0">
                <a:solidFill>
                  <a:schemeClr val="dk1"/>
                </a:solidFill>
                <a:effectLst/>
                <a:latin typeface="Calibri"/>
                <a:ea typeface="Calibri"/>
                <a:cs typeface="Calibri"/>
                <a:sym typeface="Calibri"/>
              </a:rPr>
              <a:t>The prevalence of </a:t>
            </a:r>
            <a:r>
              <a:rPr lang="en-GB" sz="1200" b="0" i="1" u="none" strike="noStrike" cap="none" dirty="0" err="1">
                <a:solidFill>
                  <a:schemeClr val="dk1"/>
                </a:solidFill>
                <a:effectLst/>
                <a:latin typeface="Calibri"/>
                <a:ea typeface="Calibri"/>
                <a:cs typeface="Calibri"/>
                <a:sym typeface="Calibri"/>
              </a:rPr>
              <a:t>fetal</a:t>
            </a:r>
            <a:r>
              <a:rPr lang="en-GB" sz="1200" b="0" i="1" u="none" strike="noStrike" cap="none" dirty="0">
                <a:solidFill>
                  <a:schemeClr val="dk1"/>
                </a:solidFill>
                <a:effectLst/>
                <a:latin typeface="Calibri"/>
                <a:ea typeface="Calibri"/>
                <a:cs typeface="Calibri"/>
                <a:sym typeface="Calibri"/>
              </a:rPr>
              <a:t> alcohol spectrum disorder: Issue paper update</a:t>
            </a:r>
            <a:r>
              <a:rPr lang="en-GB" sz="1200" b="0" i="0" u="none" strike="noStrike" cap="none" dirty="0">
                <a:solidFill>
                  <a:schemeClr val="dk1"/>
                </a:solidFill>
                <a:effectLst/>
                <a:latin typeface="Calibri"/>
                <a:ea typeface="Calibri"/>
                <a:cs typeface="Calibri"/>
                <a:sym typeface="Calibri"/>
              </a:rPr>
              <a:t>. Canada FASD Research Network. </a:t>
            </a:r>
            <a:r>
              <a:rPr lang="en-GB" sz="1200" b="0" i="0" u="sng" strike="noStrike" cap="none" dirty="0">
                <a:solidFill>
                  <a:schemeClr val="dk1"/>
                </a:solidFill>
                <a:effectLst/>
                <a:latin typeface="Calibri"/>
                <a:ea typeface="Calibri"/>
                <a:cs typeface="Calibri"/>
                <a:sym typeface="Calibri"/>
                <a:hlinkClick r:id="rId3"/>
              </a:rPr>
              <a:t>https://canfasd.ca/wp-content/uploads/publications/Prevalence-1-Issue-Paper-Update-FINAL.pdf</a:t>
            </a:r>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Popova, S., Lange, S., Shield, K., Burd, L., &amp; Rehm, J. (2019). Prevalence of </a:t>
            </a:r>
            <a:r>
              <a:rPr lang="en-GB" sz="1200" b="0" i="0" u="none" strike="noStrike" cap="none" dirty="0" err="1">
                <a:solidFill>
                  <a:schemeClr val="dk1"/>
                </a:solidFill>
                <a:effectLst/>
                <a:latin typeface="Calibri"/>
                <a:ea typeface="Calibri"/>
                <a:cs typeface="Calibri"/>
                <a:sym typeface="Calibri"/>
              </a:rPr>
              <a:t>fetal</a:t>
            </a:r>
            <a:r>
              <a:rPr lang="en-GB" sz="1200" b="0" i="0" u="none" strike="noStrike" cap="none" dirty="0">
                <a:solidFill>
                  <a:schemeClr val="dk1"/>
                </a:solidFill>
                <a:effectLst/>
                <a:latin typeface="Calibri"/>
                <a:ea typeface="Calibri"/>
                <a:cs typeface="Calibri"/>
                <a:sym typeface="Calibri"/>
              </a:rPr>
              <a:t> alcohol spectrum disorder among special subpopulations: a systematic review and meta‐analysis. </a:t>
            </a:r>
            <a:r>
              <a:rPr lang="en-GB" sz="1200" b="0" i="1" u="none" strike="noStrike" cap="none" dirty="0">
                <a:solidFill>
                  <a:schemeClr val="dk1"/>
                </a:solidFill>
                <a:effectLst/>
                <a:latin typeface="Calibri"/>
                <a:ea typeface="Calibri"/>
                <a:cs typeface="Calibri"/>
                <a:sym typeface="Calibri"/>
              </a:rPr>
              <a:t>Addiction</a:t>
            </a:r>
            <a:r>
              <a:rPr lang="en-GB" sz="1200" b="0" i="0" u="none" strike="noStrike" cap="none" dirty="0">
                <a:solidFill>
                  <a:schemeClr val="dk1"/>
                </a:solidFill>
                <a:effectLst/>
                <a:latin typeface="Calibri"/>
                <a:ea typeface="Calibri"/>
                <a:cs typeface="Calibri"/>
                <a:sym typeface="Calibri"/>
              </a:rPr>
              <a:t>, </a:t>
            </a:r>
            <a:r>
              <a:rPr lang="en-GB" sz="1200" b="0" i="1" u="none" strike="noStrike" cap="none" dirty="0">
                <a:solidFill>
                  <a:schemeClr val="dk1"/>
                </a:solidFill>
                <a:effectLst/>
                <a:latin typeface="Calibri"/>
                <a:ea typeface="Calibri"/>
                <a:cs typeface="Calibri"/>
                <a:sym typeface="Calibri"/>
              </a:rPr>
              <a:t>114</a:t>
            </a:r>
            <a:r>
              <a:rPr lang="en-GB" sz="1200" b="0" i="0" u="none" strike="noStrike" cap="none" dirty="0">
                <a:solidFill>
                  <a:schemeClr val="dk1"/>
                </a:solidFill>
                <a:effectLst/>
                <a:latin typeface="Calibri"/>
                <a:ea typeface="Calibri"/>
                <a:cs typeface="Calibri"/>
                <a:sym typeface="Calibri"/>
              </a:rPr>
              <a:t>(7), 1150-1172. DOI: </a:t>
            </a:r>
            <a:r>
              <a:rPr lang="en-GB" sz="1200" b="0" i="0" u="sng" strike="noStrike" cap="none" dirty="0">
                <a:solidFill>
                  <a:schemeClr val="dk1"/>
                </a:solidFill>
                <a:effectLst/>
                <a:latin typeface="Calibri"/>
                <a:ea typeface="Calibri"/>
                <a:cs typeface="Calibri"/>
                <a:sym typeface="Calibri"/>
                <a:hlinkClick r:id="rId4"/>
              </a:rPr>
              <a:t>https://doi.org/10.1111/add.14598</a:t>
            </a:r>
            <a:endParaRPr lang="en-CA" sz="1200" b="0" i="0" u="none" strike="noStrike" cap="none" dirty="0">
              <a:solidFill>
                <a:schemeClr val="dk1"/>
              </a:solidFill>
              <a:effectLst/>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Popova, S., Lange, S., Poznyak, V., </a:t>
            </a:r>
            <a:r>
              <a:rPr lang="en-GB" sz="1200" b="0" i="0" u="none" strike="noStrike" cap="none" dirty="0" err="1">
                <a:solidFill>
                  <a:schemeClr val="dk1"/>
                </a:solidFill>
                <a:effectLst/>
                <a:latin typeface="Calibri"/>
                <a:ea typeface="Calibri"/>
                <a:cs typeface="Calibri"/>
                <a:sym typeface="Calibri"/>
              </a:rPr>
              <a:t>Chudley</a:t>
            </a:r>
            <a:r>
              <a:rPr lang="en-GB" sz="1200" b="0" i="0" u="none" strike="noStrike" cap="none" dirty="0">
                <a:solidFill>
                  <a:schemeClr val="dk1"/>
                </a:solidFill>
                <a:effectLst/>
                <a:latin typeface="Calibri"/>
                <a:ea typeface="Calibri"/>
                <a:cs typeface="Calibri"/>
                <a:sym typeface="Calibri"/>
              </a:rPr>
              <a:t>, A. E., Shield, K. D., Reynolds, J. N., ... &amp; Rehm, J. (2019). Population-based prevalence of </a:t>
            </a:r>
            <a:r>
              <a:rPr lang="en-GB" sz="1200" b="0" i="0" u="none" strike="noStrike" cap="none" dirty="0" err="1">
                <a:solidFill>
                  <a:schemeClr val="dk1"/>
                </a:solidFill>
                <a:effectLst/>
                <a:latin typeface="Calibri"/>
                <a:ea typeface="Calibri"/>
                <a:cs typeface="Calibri"/>
                <a:sym typeface="Calibri"/>
              </a:rPr>
              <a:t>fetal</a:t>
            </a:r>
            <a:r>
              <a:rPr lang="en-GB" sz="1200" b="0" i="0" u="none" strike="noStrike" cap="none" dirty="0">
                <a:solidFill>
                  <a:schemeClr val="dk1"/>
                </a:solidFill>
                <a:effectLst/>
                <a:latin typeface="Calibri"/>
                <a:ea typeface="Calibri"/>
                <a:cs typeface="Calibri"/>
                <a:sym typeface="Calibri"/>
              </a:rPr>
              <a:t> alcohol spectrum disorder in Canada. </a:t>
            </a:r>
            <a:r>
              <a:rPr lang="en-GB" sz="1200" b="0" i="1" u="none" strike="noStrike" cap="none" dirty="0">
                <a:solidFill>
                  <a:schemeClr val="dk1"/>
                </a:solidFill>
                <a:effectLst/>
                <a:latin typeface="Calibri"/>
                <a:ea typeface="Calibri"/>
                <a:cs typeface="Calibri"/>
                <a:sym typeface="Calibri"/>
              </a:rPr>
              <a:t>BMC public health</a:t>
            </a:r>
            <a:r>
              <a:rPr lang="en-GB" sz="1200" b="0" i="0" u="none" strike="noStrike" cap="none" dirty="0">
                <a:solidFill>
                  <a:schemeClr val="dk1"/>
                </a:solidFill>
                <a:effectLst/>
                <a:latin typeface="Calibri"/>
                <a:ea typeface="Calibri"/>
                <a:cs typeface="Calibri"/>
                <a:sym typeface="Calibri"/>
              </a:rPr>
              <a:t>, </a:t>
            </a:r>
            <a:r>
              <a:rPr lang="en-GB" sz="1200" b="0" i="1" u="none" strike="noStrike" cap="none" dirty="0">
                <a:solidFill>
                  <a:schemeClr val="dk1"/>
                </a:solidFill>
                <a:effectLst/>
                <a:latin typeface="Calibri"/>
                <a:ea typeface="Calibri"/>
                <a:cs typeface="Calibri"/>
                <a:sym typeface="Calibri"/>
              </a:rPr>
              <a:t>19</a:t>
            </a:r>
            <a:r>
              <a:rPr lang="en-GB" sz="1200" b="0" i="0" u="none" strike="noStrike" cap="none" dirty="0">
                <a:solidFill>
                  <a:schemeClr val="dk1"/>
                </a:solidFill>
                <a:effectLst/>
                <a:latin typeface="Calibri"/>
                <a:ea typeface="Calibri"/>
                <a:cs typeface="Calibri"/>
                <a:sym typeface="Calibri"/>
              </a:rPr>
              <a:t>(1), 845. </a:t>
            </a:r>
            <a:r>
              <a:rPr lang="en-GB" sz="1200" b="0" i="0" u="sng" strike="noStrike" cap="none" dirty="0">
                <a:solidFill>
                  <a:schemeClr val="dk1"/>
                </a:solidFill>
                <a:effectLst/>
                <a:latin typeface="Calibri"/>
                <a:ea typeface="Calibri"/>
                <a:cs typeface="Calibri"/>
                <a:sym typeface="Calibri"/>
                <a:hlinkClick r:id="rId5"/>
              </a:rPr>
              <a:t>https://link.springer.com/article/10.1186/s12889-019-7213-3</a:t>
            </a:r>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p:txBody>
      </p:sp>
      <p:sp>
        <p:nvSpPr>
          <p:cNvPr id="231" name="Google Shape;231;g3aaee8a8d1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9</a:t>
            </a:fld>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a:extLst>
            <a:ext uri="{FF2B5EF4-FFF2-40B4-BE49-F238E27FC236}">
              <a16:creationId xmlns:a16="http://schemas.microsoft.com/office/drawing/2014/main" id="{CA8C4E4C-4CA3-13AB-4319-C9A3A19EBB27}"/>
            </a:ext>
          </a:extLst>
        </p:cNvPr>
        <p:cNvGrpSpPr/>
        <p:nvPr/>
      </p:nvGrpSpPr>
      <p:grpSpPr>
        <a:xfrm>
          <a:off x="0" y="0"/>
          <a:ext cx="0" cy="0"/>
          <a:chOff x="0" y="0"/>
          <a:chExt cx="0" cy="0"/>
        </a:xfrm>
      </p:grpSpPr>
      <p:sp>
        <p:nvSpPr>
          <p:cNvPr id="698" name="Google Shape;698;p32:notes">
            <a:extLst>
              <a:ext uri="{FF2B5EF4-FFF2-40B4-BE49-F238E27FC236}">
                <a16:creationId xmlns:a16="http://schemas.microsoft.com/office/drawing/2014/main" id="{7EF28854-A095-5769-E555-02D53E92F0B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9" name="Google Shape;699;p32:notes">
            <a:extLst>
              <a:ext uri="{FF2B5EF4-FFF2-40B4-BE49-F238E27FC236}">
                <a16:creationId xmlns:a16="http://schemas.microsoft.com/office/drawing/2014/main" id="{9C839438-A3A5-3073-A8CD-2D86F0F163B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CA" sz="1200" b="0" i="0" u="none" strike="noStrike" cap="none" dirty="0" err="1">
                <a:solidFill>
                  <a:schemeClr val="dk1"/>
                </a:solidFill>
                <a:effectLst/>
                <a:latin typeface="Calibri"/>
                <a:ea typeface="Calibri"/>
                <a:cs typeface="Calibri"/>
                <a:sym typeface="Calibri"/>
              </a:rPr>
              <a:t>CanFASD</a:t>
            </a:r>
            <a:r>
              <a:rPr lang="en-CA" sz="1200" b="0" i="0" u="none" strike="noStrike" cap="none" dirty="0">
                <a:solidFill>
                  <a:schemeClr val="dk1"/>
                </a:solidFill>
                <a:effectLst/>
                <a:latin typeface="Calibri"/>
                <a:ea typeface="Calibri"/>
                <a:cs typeface="Calibri"/>
                <a:sym typeface="Calibri"/>
              </a:rPr>
              <a:t> hosted a Webinar </a:t>
            </a:r>
            <a:r>
              <a:rPr lang="en-CA" sz="1200" b="0" i="1" u="none" strike="noStrike" cap="none" dirty="0">
                <a:solidFill>
                  <a:schemeClr val="dk1"/>
                </a:solidFill>
                <a:effectLst/>
                <a:latin typeface="Calibri"/>
                <a:ea typeface="Calibri"/>
                <a:cs typeface="Calibri"/>
                <a:sym typeface="Calibri"/>
              </a:rPr>
              <a:t>Understanding the Past to Shape the Future: Transitional Planning for Students with FASD, </a:t>
            </a:r>
            <a:r>
              <a:rPr lang="en-CA" sz="1200" b="0" i="0" u="none" strike="noStrike" cap="none" dirty="0">
                <a:solidFill>
                  <a:schemeClr val="dk1"/>
                </a:solidFill>
                <a:effectLst/>
                <a:latin typeface="Calibri"/>
                <a:ea typeface="Calibri"/>
                <a:cs typeface="Calibri"/>
                <a:sym typeface="Calibri"/>
              </a:rPr>
              <a:t>which can be found here</a:t>
            </a:r>
            <a:r>
              <a:rPr lang="en-CA" sz="1200" b="0" i="1" u="none" strike="noStrike" cap="none" dirty="0">
                <a:solidFill>
                  <a:schemeClr val="dk1"/>
                </a:solidFill>
                <a:effectLst/>
                <a:latin typeface="Calibri"/>
                <a:ea typeface="Calibri"/>
                <a:cs typeface="Calibri"/>
                <a:sym typeface="Calibri"/>
              </a:rPr>
              <a:t>: </a:t>
            </a:r>
            <a:r>
              <a:rPr lang="en-GB" sz="1200" b="0" i="0" u="sng" strike="noStrike" cap="none" dirty="0">
                <a:solidFill>
                  <a:schemeClr val="dk1"/>
                </a:solidFill>
                <a:effectLst/>
                <a:latin typeface="Calibri"/>
                <a:ea typeface="Calibri"/>
                <a:cs typeface="Calibri"/>
                <a:sym typeface="Calibri"/>
                <a:hlinkClick r:id="rId3"/>
              </a:rPr>
              <a:t>https://www.youtube.com/watch?v=SuaPfb_9ZLM</a:t>
            </a:r>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CA" sz="1200" b="0" i="0" u="none" strike="noStrike" cap="none" dirty="0">
              <a:solidFill>
                <a:schemeClr val="dk1"/>
              </a:solidFill>
              <a:effectLst/>
              <a:latin typeface="Calibri"/>
              <a:ea typeface="Calibri"/>
              <a:cs typeface="Calibri"/>
              <a:sym typeface="Calibri"/>
            </a:endParaRPr>
          </a:p>
        </p:txBody>
      </p:sp>
      <p:sp>
        <p:nvSpPr>
          <p:cNvPr id="700" name="Google Shape;700;p32:notes">
            <a:extLst>
              <a:ext uri="{FF2B5EF4-FFF2-40B4-BE49-F238E27FC236}">
                <a16:creationId xmlns:a16="http://schemas.microsoft.com/office/drawing/2014/main" id="{AC10CD96-A75E-8252-B12F-D72DBF9A990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50953814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2"/>
        <p:cNvGrpSpPr/>
        <p:nvPr/>
      </p:nvGrpSpPr>
      <p:grpSpPr>
        <a:xfrm>
          <a:off x="0" y="0"/>
          <a:ext cx="0" cy="0"/>
          <a:chOff x="0" y="0"/>
          <a:chExt cx="0" cy="0"/>
        </a:xfrm>
      </p:grpSpPr>
      <p:sp>
        <p:nvSpPr>
          <p:cNvPr id="1533" name="Google Shape;1533;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4" name="Google Shape;1534;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a:solidFill>
                  <a:schemeClr val="dk1"/>
                </a:solidFill>
                <a:latin typeface="Calibri"/>
                <a:ea typeface="Calibri"/>
                <a:cs typeface="Calibri"/>
                <a:sym typeface="Calibri"/>
              </a:rPr>
              <a:t>Transition plans may change throughout the lifespan.</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 </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It’s also important to note that the membership of the transition support team may change over time, depending on the student’s needs, and staff and agency changes. </a:t>
            </a:r>
            <a:r>
              <a:rPr lang="en-CA" sz="1200" b="1">
                <a:solidFill>
                  <a:schemeClr val="dk1"/>
                </a:solidFill>
                <a:latin typeface="Calibri"/>
                <a:ea typeface="Calibri"/>
                <a:cs typeface="Calibri"/>
                <a:sym typeface="Calibri"/>
              </a:rPr>
              <a:t>The team must be committed to follow up and meet at various stages of the student’s transitions. </a:t>
            </a:r>
            <a:endParaRPr/>
          </a:p>
        </p:txBody>
      </p:sp>
      <p:sp>
        <p:nvSpPr>
          <p:cNvPr id="1535" name="Google Shape;1535;p7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91</a:t>
            </a:fld>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5"/>
        <p:cNvGrpSpPr/>
        <p:nvPr/>
      </p:nvGrpSpPr>
      <p:grpSpPr>
        <a:xfrm>
          <a:off x="0" y="0"/>
          <a:ext cx="0" cy="0"/>
          <a:chOff x="0" y="0"/>
          <a:chExt cx="0" cy="0"/>
        </a:xfrm>
      </p:grpSpPr>
      <p:sp>
        <p:nvSpPr>
          <p:cNvPr id="1546" name="Google Shape;1546;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7" name="Google Shape;1547;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https://www.von.ca/sites/default/files/files/_fasdtool_fullproof_final_1.pdf</a:t>
            </a:r>
            <a:r>
              <a:rPr lang="en-CA"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
        <p:nvSpPr>
          <p:cNvPr id="1548" name="Google Shape;1548;p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92</a:t>
            </a:fld>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1"/>
        <p:cNvGrpSpPr/>
        <p:nvPr/>
      </p:nvGrpSpPr>
      <p:grpSpPr>
        <a:xfrm>
          <a:off x="0" y="0"/>
          <a:ext cx="0" cy="0"/>
          <a:chOff x="0" y="0"/>
          <a:chExt cx="0" cy="0"/>
        </a:xfrm>
      </p:grpSpPr>
      <p:sp>
        <p:nvSpPr>
          <p:cNvPr id="1562" name="Google Shape;1562;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3" name="Google Shape;1563;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a:solidFill>
                  <a:schemeClr val="dk1"/>
                </a:solidFill>
                <a:latin typeface="Calibri"/>
                <a:ea typeface="Calibri"/>
                <a:cs typeface="Calibri"/>
                <a:sym typeface="Calibri"/>
              </a:rPr>
              <a:t>Transition planning should also place a focus on</a:t>
            </a:r>
            <a:r>
              <a:rPr lang="en-CA" sz="1200" i="1">
                <a:solidFill>
                  <a:schemeClr val="dk1"/>
                </a:solidFill>
                <a:latin typeface="Calibri"/>
                <a:ea typeface="Calibri"/>
                <a:cs typeface="Calibri"/>
                <a:sym typeface="Calibri"/>
              </a:rPr>
              <a:t> continuity. </a:t>
            </a:r>
            <a:endParaRPr sz="1200">
              <a:solidFill>
                <a:schemeClr val="dk1"/>
              </a:solidFill>
              <a:latin typeface="Calibri"/>
              <a:ea typeface="Calibri"/>
              <a:cs typeface="Calibri"/>
              <a:sym typeface="Calibri"/>
            </a:endParaRPr>
          </a:p>
        </p:txBody>
      </p:sp>
      <p:sp>
        <p:nvSpPr>
          <p:cNvPr id="1564" name="Google Shape;1564;p7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93</a:t>
            </a:fld>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7"/>
        <p:cNvGrpSpPr/>
        <p:nvPr/>
      </p:nvGrpSpPr>
      <p:grpSpPr>
        <a:xfrm>
          <a:off x="0" y="0"/>
          <a:ext cx="0" cy="0"/>
          <a:chOff x="0" y="0"/>
          <a:chExt cx="0" cy="0"/>
        </a:xfrm>
      </p:grpSpPr>
      <p:sp>
        <p:nvSpPr>
          <p:cNvPr id="1578" name="Google Shape;1578;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9" name="Google Shape;1579;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https://www.von.ca/sites/default/files/files/_fasdtool_fullproof_final_1.pdf</a:t>
            </a:r>
            <a:r>
              <a:rPr lang="en-CA"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p:txBody>
      </p:sp>
      <p:sp>
        <p:nvSpPr>
          <p:cNvPr id="1580" name="Google Shape;1580;p7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94</a:t>
            </a:fld>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3"/>
        <p:cNvGrpSpPr/>
        <p:nvPr/>
      </p:nvGrpSpPr>
      <p:grpSpPr>
        <a:xfrm>
          <a:off x="0" y="0"/>
          <a:ext cx="0" cy="0"/>
          <a:chOff x="0" y="0"/>
          <a:chExt cx="0" cy="0"/>
        </a:xfrm>
      </p:grpSpPr>
      <p:sp>
        <p:nvSpPr>
          <p:cNvPr id="1594" name="Google Shape;1594;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5" name="Google Shape;1595;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i="1">
              <a:solidFill>
                <a:schemeClr val="dk1"/>
              </a:solidFill>
              <a:latin typeface="Calibri"/>
              <a:ea typeface="Calibri"/>
              <a:cs typeface="Calibri"/>
              <a:sym typeface="Calibri"/>
            </a:endParaRPr>
          </a:p>
        </p:txBody>
      </p:sp>
      <p:sp>
        <p:nvSpPr>
          <p:cNvPr id="1596" name="Google Shape;1596;p8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95</a:t>
            </a:fld>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3"/>
        <p:cNvGrpSpPr/>
        <p:nvPr/>
      </p:nvGrpSpPr>
      <p:grpSpPr>
        <a:xfrm>
          <a:off x="0" y="0"/>
          <a:ext cx="0" cy="0"/>
          <a:chOff x="0" y="0"/>
          <a:chExt cx="0" cy="0"/>
        </a:xfrm>
      </p:grpSpPr>
      <p:sp>
        <p:nvSpPr>
          <p:cNvPr id="1614" name="Google Shape;1614;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5" name="Google Shape;1615;p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1">
              <a:solidFill>
                <a:schemeClr val="dk1"/>
              </a:solidFill>
              <a:latin typeface="Calibri"/>
              <a:ea typeface="Calibri"/>
              <a:cs typeface="Calibri"/>
              <a:sym typeface="Calibri"/>
            </a:endParaRPr>
          </a:p>
        </p:txBody>
      </p:sp>
      <p:sp>
        <p:nvSpPr>
          <p:cNvPr id="1616" name="Google Shape;1616;p8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96</a:t>
            </a:fld>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6"/>
        <p:cNvGrpSpPr/>
        <p:nvPr/>
      </p:nvGrpSpPr>
      <p:grpSpPr>
        <a:xfrm>
          <a:off x="0" y="0"/>
          <a:ext cx="0" cy="0"/>
          <a:chOff x="0" y="0"/>
          <a:chExt cx="0" cy="0"/>
        </a:xfrm>
      </p:grpSpPr>
      <p:sp>
        <p:nvSpPr>
          <p:cNvPr id="1627" name="Google Shape;1627;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8" name="Google Shape;1628;p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9" name="Google Shape;1629;p8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97</a:t>
            </a:fld>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2"/>
        <p:cNvGrpSpPr/>
        <p:nvPr/>
      </p:nvGrpSpPr>
      <p:grpSpPr>
        <a:xfrm>
          <a:off x="0" y="0"/>
          <a:ext cx="0" cy="0"/>
          <a:chOff x="0" y="0"/>
          <a:chExt cx="0" cy="0"/>
        </a:xfrm>
      </p:grpSpPr>
      <p:sp>
        <p:nvSpPr>
          <p:cNvPr id="1643" name="Google Shape;1643;p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4" name="Google Shape;1644;p8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5" name="Google Shape;1645;p8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98</a:t>
            </a:fld>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5"/>
        <p:cNvGrpSpPr/>
        <p:nvPr/>
      </p:nvGrpSpPr>
      <p:grpSpPr>
        <a:xfrm>
          <a:off x="0" y="0"/>
          <a:ext cx="0" cy="0"/>
          <a:chOff x="0" y="0"/>
          <a:chExt cx="0" cy="0"/>
        </a:xfrm>
      </p:grpSpPr>
      <p:sp>
        <p:nvSpPr>
          <p:cNvPr id="1656" name="Google Shape;1656;p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7" name="Google Shape;1657;p8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658" name="Google Shape;1658;p8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99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ayout 2">
  <p:cSld name="Layout 2">
    <p:spTree>
      <p:nvGrpSpPr>
        <p:cNvPr id="1" name="Shape 10"/>
        <p:cNvGrpSpPr/>
        <p:nvPr/>
      </p:nvGrpSpPr>
      <p:grpSpPr>
        <a:xfrm>
          <a:off x="0" y="0"/>
          <a:ext cx="0" cy="0"/>
          <a:chOff x="0" y="0"/>
          <a:chExt cx="0" cy="0"/>
        </a:xfrm>
      </p:grpSpPr>
      <p:sp>
        <p:nvSpPr>
          <p:cNvPr id="11" name="Google Shape;11;p97"/>
          <p:cNvSpPr>
            <a:spLocks noGrp="1"/>
          </p:cNvSpPr>
          <p:nvPr>
            <p:ph type="pic" idx="2"/>
          </p:nvPr>
        </p:nvSpPr>
        <p:spPr>
          <a:xfrm>
            <a:off x="5080045" y="1187865"/>
            <a:ext cx="6141795" cy="5682511"/>
          </a:xfrm>
          <a:prstGeom prst="rect">
            <a:avLst/>
          </a:prstGeom>
          <a:solidFill>
            <a:schemeClr val="lt1"/>
          </a:solidFill>
          <a:ln>
            <a:noFill/>
          </a:ln>
        </p:spPr>
        <p:txBody>
          <a:bodyPr/>
          <a:lstStyle/>
          <a:p>
            <a:endParaRPr lang="en-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ayout 21">
  <p:cSld name="Layout 21">
    <p:spTree>
      <p:nvGrpSpPr>
        <p:cNvPr id="1" name="Shape 30"/>
        <p:cNvGrpSpPr/>
        <p:nvPr/>
      </p:nvGrpSpPr>
      <p:grpSpPr>
        <a:xfrm>
          <a:off x="0" y="0"/>
          <a:ext cx="0" cy="0"/>
          <a:chOff x="0" y="0"/>
          <a:chExt cx="0" cy="0"/>
        </a:xfrm>
      </p:grpSpPr>
      <p:sp>
        <p:nvSpPr>
          <p:cNvPr id="31" name="Google Shape;31;p106"/>
          <p:cNvSpPr>
            <a:spLocks noGrp="1"/>
          </p:cNvSpPr>
          <p:nvPr>
            <p:ph type="pic" idx="2"/>
          </p:nvPr>
        </p:nvSpPr>
        <p:spPr>
          <a:xfrm>
            <a:off x="4622773" y="1771490"/>
            <a:ext cx="2946455" cy="3438133"/>
          </a:xfrm>
          <a:prstGeom prst="rect">
            <a:avLst/>
          </a:prstGeom>
          <a:solidFill>
            <a:schemeClr val="lt1"/>
          </a:solidFill>
          <a:ln>
            <a:noFill/>
          </a:ln>
        </p:spPr>
        <p:txBody>
          <a:bodyPr/>
          <a:lstStyle/>
          <a:p>
            <a:endParaRPr lang="en-CA"/>
          </a:p>
        </p:txBody>
      </p:sp>
      <p:sp>
        <p:nvSpPr>
          <p:cNvPr id="32" name="Google Shape;32;p106"/>
          <p:cNvSpPr>
            <a:spLocks noGrp="1"/>
          </p:cNvSpPr>
          <p:nvPr>
            <p:ph type="pic" idx="3"/>
          </p:nvPr>
        </p:nvSpPr>
        <p:spPr>
          <a:xfrm>
            <a:off x="7967218" y="1771489"/>
            <a:ext cx="2946455" cy="3438133"/>
          </a:xfrm>
          <a:prstGeom prst="rect">
            <a:avLst/>
          </a:prstGeom>
          <a:solidFill>
            <a:schemeClr val="lt1"/>
          </a:solidFill>
          <a:ln>
            <a:noFill/>
          </a:ln>
        </p:spPr>
        <p:txBody>
          <a:bodyPr/>
          <a:lstStyle/>
          <a:p>
            <a:endParaRPr lang="en-CA"/>
          </a:p>
        </p:txBody>
      </p:sp>
      <p:sp>
        <p:nvSpPr>
          <p:cNvPr id="33" name="Google Shape;33;p106"/>
          <p:cNvSpPr>
            <a:spLocks noGrp="1"/>
          </p:cNvSpPr>
          <p:nvPr>
            <p:ph type="pic" idx="4"/>
          </p:nvPr>
        </p:nvSpPr>
        <p:spPr>
          <a:xfrm>
            <a:off x="1276588" y="1771490"/>
            <a:ext cx="2946455" cy="3438133"/>
          </a:xfrm>
          <a:prstGeom prst="rect">
            <a:avLst/>
          </a:prstGeom>
          <a:solidFill>
            <a:schemeClr val="lt1"/>
          </a:solidFill>
          <a:ln>
            <a:noFill/>
          </a:ln>
        </p:spPr>
        <p:txBody>
          <a:bodyPr/>
          <a:lstStyle/>
          <a:p>
            <a:endParaRPr lang="en-CA"/>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Layout 3">
  <p:cSld name="Layout 3">
    <p:spTree>
      <p:nvGrpSpPr>
        <p:cNvPr id="1" name="Shape 76"/>
        <p:cNvGrpSpPr/>
        <p:nvPr/>
      </p:nvGrpSpPr>
      <p:grpSpPr>
        <a:xfrm>
          <a:off x="0" y="0"/>
          <a:ext cx="0" cy="0"/>
          <a:chOff x="0" y="0"/>
          <a:chExt cx="0" cy="0"/>
        </a:xfrm>
      </p:grpSpPr>
      <p:sp>
        <p:nvSpPr>
          <p:cNvPr id="77" name="Google Shape;77;p116"/>
          <p:cNvSpPr>
            <a:spLocks noGrp="1"/>
          </p:cNvSpPr>
          <p:nvPr>
            <p:ph type="pic" idx="2"/>
          </p:nvPr>
        </p:nvSpPr>
        <p:spPr>
          <a:xfrm>
            <a:off x="5792704" y="685800"/>
            <a:ext cx="3547533" cy="4876800"/>
          </a:xfrm>
          <a:prstGeom prst="rect">
            <a:avLst/>
          </a:prstGeom>
          <a:solidFill>
            <a:schemeClr val="lt1"/>
          </a:solidFill>
          <a:ln>
            <a:noFill/>
          </a:ln>
        </p:spPr>
      </p:sp>
    </p:spTree>
    <p:extLst>
      <p:ext uri="{BB962C8B-B14F-4D97-AF65-F5344CB8AC3E}">
        <p14:creationId xmlns:p14="http://schemas.microsoft.com/office/powerpoint/2010/main" val="63790834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Layout 8">
  <p:cSld name="Layout 8">
    <p:spTree>
      <p:nvGrpSpPr>
        <p:cNvPr id="1" name="Shape 78"/>
        <p:cNvGrpSpPr/>
        <p:nvPr/>
      </p:nvGrpSpPr>
      <p:grpSpPr>
        <a:xfrm>
          <a:off x="0" y="0"/>
          <a:ext cx="0" cy="0"/>
          <a:chOff x="0" y="0"/>
          <a:chExt cx="0" cy="0"/>
        </a:xfrm>
      </p:grpSpPr>
      <p:sp>
        <p:nvSpPr>
          <p:cNvPr id="79" name="Google Shape;79;p117"/>
          <p:cNvSpPr>
            <a:spLocks noGrp="1"/>
          </p:cNvSpPr>
          <p:nvPr>
            <p:ph type="pic" idx="2"/>
          </p:nvPr>
        </p:nvSpPr>
        <p:spPr>
          <a:xfrm>
            <a:off x="6450696" y="2802467"/>
            <a:ext cx="5080000" cy="3489172"/>
          </a:xfrm>
          <a:prstGeom prst="rect">
            <a:avLst/>
          </a:prstGeom>
          <a:solidFill>
            <a:schemeClr val="lt1"/>
          </a:solidFill>
          <a:ln>
            <a:noFill/>
          </a:ln>
        </p:spPr>
      </p:sp>
      <p:sp>
        <p:nvSpPr>
          <p:cNvPr id="80" name="Google Shape;80;p117"/>
          <p:cNvSpPr>
            <a:spLocks noGrp="1"/>
          </p:cNvSpPr>
          <p:nvPr>
            <p:ph type="pic" idx="3"/>
          </p:nvPr>
        </p:nvSpPr>
        <p:spPr>
          <a:xfrm>
            <a:off x="712442" y="2382245"/>
            <a:ext cx="3005667" cy="3909394"/>
          </a:xfrm>
          <a:prstGeom prst="rect">
            <a:avLst/>
          </a:prstGeom>
          <a:solidFill>
            <a:schemeClr val="lt1"/>
          </a:solidFill>
          <a:ln>
            <a:noFill/>
          </a:ln>
        </p:spPr>
      </p:sp>
    </p:spTree>
    <p:extLst>
      <p:ext uri="{BB962C8B-B14F-4D97-AF65-F5344CB8AC3E}">
        <p14:creationId xmlns:p14="http://schemas.microsoft.com/office/powerpoint/2010/main" val="50733219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Layout 10">
  <p:cSld name="Layout 10">
    <p:spTree>
      <p:nvGrpSpPr>
        <p:cNvPr id="1" name="Shape 81"/>
        <p:cNvGrpSpPr/>
        <p:nvPr/>
      </p:nvGrpSpPr>
      <p:grpSpPr>
        <a:xfrm>
          <a:off x="0" y="0"/>
          <a:ext cx="0" cy="0"/>
          <a:chOff x="0" y="0"/>
          <a:chExt cx="0" cy="0"/>
        </a:xfrm>
      </p:grpSpPr>
      <p:sp>
        <p:nvSpPr>
          <p:cNvPr id="82" name="Google Shape;82;p118"/>
          <p:cNvSpPr>
            <a:spLocks noGrp="1"/>
          </p:cNvSpPr>
          <p:nvPr>
            <p:ph type="pic" idx="2"/>
          </p:nvPr>
        </p:nvSpPr>
        <p:spPr>
          <a:xfrm>
            <a:off x="770772" y="1056186"/>
            <a:ext cx="2446867" cy="4030133"/>
          </a:xfrm>
          <a:prstGeom prst="rect">
            <a:avLst/>
          </a:prstGeom>
          <a:solidFill>
            <a:schemeClr val="lt1"/>
          </a:solidFill>
          <a:ln>
            <a:noFill/>
          </a:ln>
        </p:spPr>
      </p:sp>
      <p:sp>
        <p:nvSpPr>
          <p:cNvPr id="83" name="Google Shape;83;p118"/>
          <p:cNvSpPr>
            <a:spLocks noGrp="1"/>
          </p:cNvSpPr>
          <p:nvPr>
            <p:ph type="pic" idx="3"/>
          </p:nvPr>
        </p:nvSpPr>
        <p:spPr>
          <a:xfrm>
            <a:off x="3868647" y="1056186"/>
            <a:ext cx="2446867" cy="4030133"/>
          </a:xfrm>
          <a:prstGeom prst="rect">
            <a:avLst/>
          </a:prstGeom>
          <a:solidFill>
            <a:schemeClr val="lt1"/>
          </a:solidFill>
          <a:ln>
            <a:noFill/>
          </a:ln>
        </p:spPr>
      </p:sp>
    </p:spTree>
    <p:extLst>
      <p:ext uri="{BB962C8B-B14F-4D97-AF65-F5344CB8AC3E}">
        <p14:creationId xmlns:p14="http://schemas.microsoft.com/office/powerpoint/2010/main" val="54503207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Layout 15">
  <p:cSld name="Layout 15">
    <p:spTree>
      <p:nvGrpSpPr>
        <p:cNvPr id="1" name="Shape 84"/>
        <p:cNvGrpSpPr/>
        <p:nvPr/>
      </p:nvGrpSpPr>
      <p:grpSpPr>
        <a:xfrm>
          <a:off x="0" y="0"/>
          <a:ext cx="0" cy="0"/>
          <a:chOff x="0" y="0"/>
          <a:chExt cx="0" cy="0"/>
        </a:xfrm>
      </p:grpSpPr>
      <p:sp>
        <p:nvSpPr>
          <p:cNvPr id="85" name="Google Shape;85;p119"/>
          <p:cNvSpPr>
            <a:spLocks noGrp="1"/>
          </p:cNvSpPr>
          <p:nvPr>
            <p:ph type="pic" idx="2"/>
          </p:nvPr>
        </p:nvSpPr>
        <p:spPr>
          <a:xfrm>
            <a:off x="4218301" y="3026979"/>
            <a:ext cx="7150229" cy="3226676"/>
          </a:xfrm>
          <a:prstGeom prst="rect">
            <a:avLst/>
          </a:prstGeom>
          <a:solidFill>
            <a:schemeClr val="lt1"/>
          </a:solidFill>
          <a:ln>
            <a:noFill/>
          </a:ln>
        </p:spPr>
      </p:sp>
      <p:sp>
        <p:nvSpPr>
          <p:cNvPr id="86" name="Google Shape;86;p119"/>
          <p:cNvSpPr>
            <a:spLocks noGrp="1"/>
          </p:cNvSpPr>
          <p:nvPr>
            <p:ph type="pic" idx="3"/>
          </p:nvPr>
        </p:nvSpPr>
        <p:spPr>
          <a:xfrm>
            <a:off x="823461" y="3026979"/>
            <a:ext cx="3226676" cy="3226676"/>
          </a:xfrm>
          <a:prstGeom prst="rect">
            <a:avLst/>
          </a:prstGeom>
          <a:solidFill>
            <a:schemeClr val="lt1"/>
          </a:solidFill>
          <a:ln>
            <a:noFill/>
          </a:ln>
        </p:spPr>
      </p:sp>
    </p:spTree>
    <p:extLst>
      <p:ext uri="{BB962C8B-B14F-4D97-AF65-F5344CB8AC3E}">
        <p14:creationId xmlns:p14="http://schemas.microsoft.com/office/powerpoint/2010/main" val="368084139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Layout 20">
  <p:cSld name="Layout 20">
    <p:spTree>
      <p:nvGrpSpPr>
        <p:cNvPr id="1" name="Shape 87"/>
        <p:cNvGrpSpPr/>
        <p:nvPr/>
      </p:nvGrpSpPr>
      <p:grpSpPr>
        <a:xfrm>
          <a:off x="0" y="0"/>
          <a:ext cx="0" cy="0"/>
          <a:chOff x="0" y="0"/>
          <a:chExt cx="0" cy="0"/>
        </a:xfrm>
      </p:grpSpPr>
      <p:sp>
        <p:nvSpPr>
          <p:cNvPr id="88" name="Google Shape;88;p120"/>
          <p:cNvSpPr>
            <a:spLocks noGrp="1"/>
          </p:cNvSpPr>
          <p:nvPr>
            <p:ph type="pic" idx="2"/>
          </p:nvPr>
        </p:nvSpPr>
        <p:spPr>
          <a:xfrm>
            <a:off x="4526883" y="363173"/>
            <a:ext cx="3892287" cy="6137988"/>
          </a:xfrm>
          <a:prstGeom prst="rect">
            <a:avLst/>
          </a:prstGeom>
          <a:solidFill>
            <a:schemeClr val="lt1"/>
          </a:solidFill>
          <a:ln>
            <a:noFill/>
          </a:ln>
        </p:spPr>
      </p:sp>
      <p:sp>
        <p:nvSpPr>
          <p:cNvPr id="89" name="Google Shape;89;p120"/>
          <p:cNvSpPr>
            <a:spLocks noGrp="1"/>
          </p:cNvSpPr>
          <p:nvPr>
            <p:ph type="pic" idx="3"/>
          </p:nvPr>
        </p:nvSpPr>
        <p:spPr>
          <a:xfrm>
            <a:off x="8552984" y="3980985"/>
            <a:ext cx="3434577" cy="2513842"/>
          </a:xfrm>
          <a:prstGeom prst="rect">
            <a:avLst/>
          </a:prstGeom>
          <a:solidFill>
            <a:schemeClr val="lt1"/>
          </a:solidFill>
          <a:ln>
            <a:noFill/>
          </a:ln>
        </p:spPr>
      </p:sp>
      <p:sp>
        <p:nvSpPr>
          <p:cNvPr id="90" name="Google Shape;90;p120"/>
          <p:cNvSpPr>
            <a:spLocks noGrp="1"/>
          </p:cNvSpPr>
          <p:nvPr>
            <p:ph type="pic" idx="4"/>
          </p:nvPr>
        </p:nvSpPr>
        <p:spPr>
          <a:xfrm>
            <a:off x="8552984" y="363173"/>
            <a:ext cx="3434577" cy="3483998"/>
          </a:xfrm>
          <a:prstGeom prst="rect">
            <a:avLst/>
          </a:prstGeom>
          <a:solidFill>
            <a:schemeClr val="lt1"/>
          </a:solidFill>
          <a:ln>
            <a:noFill/>
          </a:ln>
        </p:spPr>
      </p:sp>
      <p:sp>
        <p:nvSpPr>
          <p:cNvPr id="91" name="Google Shape;91;p120"/>
          <p:cNvSpPr>
            <a:spLocks noGrp="1"/>
          </p:cNvSpPr>
          <p:nvPr>
            <p:ph type="pic" idx="5"/>
          </p:nvPr>
        </p:nvSpPr>
        <p:spPr>
          <a:xfrm>
            <a:off x="411379" y="3220877"/>
            <a:ext cx="3981691" cy="3273950"/>
          </a:xfrm>
          <a:prstGeom prst="rect">
            <a:avLst/>
          </a:prstGeom>
          <a:solidFill>
            <a:schemeClr val="lt1"/>
          </a:solidFill>
          <a:ln>
            <a:noFill/>
          </a:ln>
        </p:spPr>
      </p:sp>
    </p:spTree>
    <p:extLst>
      <p:ext uri="{BB962C8B-B14F-4D97-AF65-F5344CB8AC3E}">
        <p14:creationId xmlns:p14="http://schemas.microsoft.com/office/powerpoint/2010/main" val="243085004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Layout 25">
  <p:cSld name="Layout 25">
    <p:spTree>
      <p:nvGrpSpPr>
        <p:cNvPr id="1" name="Shape 92"/>
        <p:cNvGrpSpPr/>
        <p:nvPr/>
      </p:nvGrpSpPr>
      <p:grpSpPr>
        <a:xfrm>
          <a:off x="0" y="0"/>
          <a:ext cx="0" cy="0"/>
          <a:chOff x="0" y="0"/>
          <a:chExt cx="0" cy="0"/>
        </a:xfrm>
      </p:grpSpPr>
      <p:sp>
        <p:nvSpPr>
          <p:cNvPr id="93" name="Google Shape;93;p121"/>
          <p:cNvSpPr>
            <a:spLocks noGrp="1"/>
          </p:cNvSpPr>
          <p:nvPr>
            <p:ph type="pic" idx="2"/>
          </p:nvPr>
        </p:nvSpPr>
        <p:spPr>
          <a:xfrm>
            <a:off x="1817116" y="2206126"/>
            <a:ext cx="4095877" cy="4095877"/>
          </a:xfrm>
          <a:prstGeom prst="rect">
            <a:avLst/>
          </a:prstGeom>
          <a:solidFill>
            <a:schemeClr val="lt1"/>
          </a:solidFill>
          <a:ln>
            <a:noFill/>
          </a:ln>
        </p:spPr>
      </p:sp>
    </p:spTree>
    <p:extLst>
      <p:ext uri="{BB962C8B-B14F-4D97-AF65-F5344CB8AC3E}">
        <p14:creationId xmlns:p14="http://schemas.microsoft.com/office/powerpoint/2010/main" val="321687506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Layout 26">
  <p:cSld name="Layout 26">
    <p:spTree>
      <p:nvGrpSpPr>
        <p:cNvPr id="1" name="Shape 94"/>
        <p:cNvGrpSpPr/>
        <p:nvPr/>
      </p:nvGrpSpPr>
      <p:grpSpPr>
        <a:xfrm>
          <a:off x="0" y="0"/>
          <a:ext cx="0" cy="0"/>
          <a:chOff x="0" y="0"/>
          <a:chExt cx="0" cy="0"/>
        </a:xfrm>
      </p:grpSpPr>
      <p:sp>
        <p:nvSpPr>
          <p:cNvPr id="95" name="Google Shape;95;p122"/>
          <p:cNvSpPr>
            <a:spLocks noGrp="1"/>
          </p:cNvSpPr>
          <p:nvPr>
            <p:ph type="pic" idx="2"/>
          </p:nvPr>
        </p:nvSpPr>
        <p:spPr>
          <a:xfrm>
            <a:off x="834795" y="660490"/>
            <a:ext cx="3692600" cy="2768511"/>
          </a:xfrm>
          <a:prstGeom prst="rect">
            <a:avLst/>
          </a:prstGeom>
          <a:solidFill>
            <a:schemeClr val="lt1"/>
          </a:solidFill>
          <a:ln>
            <a:noFill/>
          </a:ln>
        </p:spPr>
      </p:sp>
    </p:spTree>
    <p:extLst>
      <p:ext uri="{BB962C8B-B14F-4D97-AF65-F5344CB8AC3E}">
        <p14:creationId xmlns:p14="http://schemas.microsoft.com/office/powerpoint/2010/main" val="420995050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Layout 28">
  <p:cSld name="Layout 28">
    <p:spTree>
      <p:nvGrpSpPr>
        <p:cNvPr id="1" name="Shape 96"/>
        <p:cNvGrpSpPr/>
        <p:nvPr/>
      </p:nvGrpSpPr>
      <p:grpSpPr>
        <a:xfrm>
          <a:off x="0" y="0"/>
          <a:ext cx="0" cy="0"/>
          <a:chOff x="0" y="0"/>
          <a:chExt cx="0" cy="0"/>
        </a:xfrm>
      </p:grpSpPr>
      <p:sp>
        <p:nvSpPr>
          <p:cNvPr id="97" name="Google Shape;97;p123"/>
          <p:cNvSpPr>
            <a:spLocks noGrp="1"/>
          </p:cNvSpPr>
          <p:nvPr>
            <p:ph type="pic" idx="2"/>
          </p:nvPr>
        </p:nvSpPr>
        <p:spPr>
          <a:xfrm>
            <a:off x="5019607" y="1257793"/>
            <a:ext cx="5349234" cy="3345366"/>
          </a:xfrm>
          <a:prstGeom prst="rect">
            <a:avLst/>
          </a:prstGeom>
          <a:solidFill>
            <a:schemeClr val="lt1"/>
          </a:solidFill>
          <a:ln>
            <a:noFill/>
          </a:ln>
        </p:spPr>
      </p:sp>
    </p:spTree>
    <p:extLst>
      <p:ext uri="{BB962C8B-B14F-4D97-AF65-F5344CB8AC3E}">
        <p14:creationId xmlns:p14="http://schemas.microsoft.com/office/powerpoint/2010/main" val="303219159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Layout 30">
  <p:cSld name="Layout 30">
    <p:spTree>
      <p:nvGrpSpPr>
        <p:cNvPr id="1" name="Shape 98"/>
        <p:cNvGrpSpPr/>
        <p:nvPr/>
      </p:nvGrpSpPr>
      <p:grpSpPr>
        <a:xfrm>
          <a:off x="0" y="0"/>
          <a:ext cx="0" cy="0"/>
          <a:chOff x="0" y="0"/>
          <a:chExt cx="0" cy="0"/>
        </a:xfrm>
      </p:grpSpPr>
      <p:sp>
        <p:nvSpPr>
          <p:cNvPr id="99" name="Google Shape;99;p124"/>
          <p:cNvSpPr>
            <a:spLocks noGrp="1"/>
          </p:cNvSpPr>
          <p:nvPr>
            <p:ph type="pic" idx="2"/>
          </p:nvPr>
        </p:nvSpPr>
        <p:spPr>
          <a:xfrm>
            <a:off x="1722328" y="1286274"/>
            <a:ext cx="4285453" cy="4285453"/>
          </a:xfrm>
          <a:prstGeom prst="rect">
            <a:avLst/>
          </a:prstGeom>
          <a:solidFill>
            <a:schemeClr val="lt1"/>
          </a:solidFill>
          <a:ln>
            <a:noFill/>
          </a:ln>
        </p:spPr>
      </p:sp>
    </p:spTree>
    <p:extLst>
      <p:ext uri="{BB962C8B-B14F-4D97-AF65-F5344CB8AC3E}">
        <p14:creationId xmlns:p14="http://schemas.microsoft.com/office/powerpoint/2010/main" val="153633602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Layout 32">
  <p:cSld name="Layout 32">
    <p:spTree>
      <p:nvGrpSpPr>
        <p:cNvPr id="1" name="Shape 100"/>
        <p:cNvGrpSpPr/>
        <p:nvPr/>
      </p:nvGrpSpPr>
      <p:grpSpPr>
        <a:xfrm>
          <a:off x="0" y="0"/>
          <a:ext cx="0" cy="0"/>
          <a:chOff x="0" y="0"/>
          <a:chExt cx="0" cy="0"/>
        </a:xfrm>
      </p:grpSpPr>
      <p:sp>
        <p:nvSpPr>
          <p:cNvPr id="101" name="Google Shape;101;p125"/>
          <p:cNvSpPr>
            <a:spLocks noGrp="1"/>
          </p:cNvSpPr>
          <p:nvPr>
            <p:ph type="pic" idx="2"/>
          </p:nvPr>
        </p:nvSpPr>
        <p:spPr>
          <a:xfrm>
            <a:off x="1806498" y="524108"/>
            <a:ext cx="2876153" cy="5820937"/>
          </a:xfrm>
          <a:prstGeom prst="rect">
            <a:avLst/>
          </a:prstGeom>
          <a:solidFill>
            <a:schemeClr val="lt1"/>
          </a:solidFill>
          <a:ln>
            <a:noFill/>
          </a:ln>
        </p:spPr>
      </p:sp>
    </p:spTree>
    <p:extLst>
      <p:ext uri="{BB962C8B-B14F-4D97-AF65-F5344CB8AC3E}">
        <p14:creationId xmlns:p14="http://schemas.microsoft.com/office/powerpoint/2010/main" val="336277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ayout 7">
  <p:cSld name="Layout 7">
    <p:spTree>
      <p:nvGrpSpPr>
        <p:cNvPr id="1" name="Shape 34"/>
        <p:cNvGrpSpPr/>
        <p:nvPr/>
      </p:nvGrpSpPr>
      <p:grpSpPr>
        <a:xfrm>
          <a:off x="0" y="0"/>
          <a:ext cx="0" cy="0"/>
          <a:chOff x="0" y="0"/>
          <a:chExt cx="0" cy="0"/>
        </a:xfrm>
      </p:grpSpPr>
      <p:sp>
        <p:nvSpPr>
          <p:cNvPr id="35" name="Google Shape;35;p107"/>
          <p:cNvSpPr>
            <a:spLocks noGrp="1"/>
          </p:cNvSpPr>
          <p:nvPr>
            <p:ph type="pic" idx="2"/>
          </p:nvPr>
        </p:nvSpPr>
        <p:spPr>
          <a:xfrm>
            <a:off x="9777732" y="4925563"/>
            <a:ext cx="2414268" cy="1928013"/>
          </a:xfrm>
          <a:prstGeom prst="rect">
            <a:avLst/>
          </a:prstGeom>
          <a:solidFill>
            <a:schemeClr val="lt1"/>
          </a:solidFill>
          <a:ln>
            <a:noFill/>
          </a:ln>
        </p:spPr>
        <p:txBody>
          <a:bodyPr/>
          <a:lstStyle/>
          <a:p>
            <a:endParaRPr lang="en-CA"/>
          </a:p>
        </p:txBody>
      </p:sp>
      <p:sp>
        <p:nvSpPr>
          <p:cNvPr id="36" name="Google Shape;36;p107"/>
          <p:cNvSpPr>
            <a:spLocks noGrp="1"/>
          </p:cNvSpPr>
          <p:nvPr>
            <p:ph type="pic" idx="3"/>
          </p:nvPr>
        </p:nvSpPr>
        <p:spPr>
          <a:xfrm>
            <a:off x="6434666" y="0"/>
            <a:ext cx="3343066" cy="4013200"/>
          </a:xfrm>
          <a:prstGeom prst="rect">
            <a:avLst/>
          </a:prstGeom>
          <a:solidFill>
            <a:schemeClr val="lt1"/>
          </a:solidFill>
          <a:ln>
            <a:noFill/>
          </a:ln>
        </p:spPr>
        <p:txBody>
          <a:bodyPr/>
          <a:lstStyle/>
          <a:p>
            <a:endParaRPr lang="en-CA"/>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Layout 33">
  <p:cSld name="Layout 33">
    <p:spTree>
      <p:nvGrpSpPr>
        <p:cNvPr id="1" name="Shape 102"/>
        <p:cNvGrpSpPr/>
        <p:nvPr/>
      </p:nvGrpSpPr>
      <p:grpSpPr>
        <a:xfrm>
          <a:off x="0" y="0"/>
          <a:ext cx="0" cy="0"/>
          <a:chOff x="0" y="0"/>
          <a:chExt cx="0" cy="0"/>
        </a:xfrm>
      </p:grpSpPr>
      <p:sp>
        <p:nvSpPr>
          <p:cNvPr id="103" name="Google Shape;103;p126"/>
          <p:cNvSpPr>
            <a:spLocks noGrp="1"/>
          </p:cNvSpPr>
          <p:nvPr>
            <p:ph type="pic" idx="2"/>
          </p:nvPr>
        </p:nvSpPr>
        <p:spPr>
          <a:xfrm>
            <a:off x="5633931" y="1542458"/>
            <a:ext cx="4257201" cy="4257201"/>
          </a:xfrm>
          <a:prstGeom prst="rect">
            <a:avLst/>
          </a:prstGeom>
          <a:solidFill>
            <a:schemeClr val="lt1"/>
          </a:solidFill>
          <a:ln>
            <a:noFill/>
          </a:ln>
        </p:spPr>
      </p:sp>
    </p:spTree>
    <p:extLst>
      <p:ext uri="{BB962C8B-B14F-4D97-AF65-F5344CB8AC3E}">
        <p14:creationId xmlns:p14="http://schemas.microsoft.com/office/powerpoint/2010/main" val="32252359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ayout 11">
  <p:cSld name="Layout 11">
    <p:spTree>
      <p:nvGrpSpPr>
        <p:cNvPr id="1" name="Shape 37"/>
        <p:cNvGrpSpPr/>
        <p:nvPr/>
      </p:nvGrpSpPr>
      <p:grpSpPr>
        <a:xfrm>
          <a:off x="0" y="0"/>
          <a:ext cx="0" cy="0"/>
          <a:chOff x="0" y="0"/>
          <a:chExt cx="0" cy="0"/>
        </a:xfrm>
      </p:grpSpPr>
      <p:sp>
        <p:nvSpPr>
          <p:cNvPr id="38" name="Google Shape;38;p108"/>
          <p:cNvSpPr>
            <a:spLocks noGrp="1"/>
          </p:cNvSpPr>
          <p:nvPr>
            <p:ph type="pic" idx="2"/>
          </p:nvPr>
        </p:nvSpPr>
        <p:spPr>
          <a:xfrm>
            <a:off x="1041873" y="3428999"/>
            <a:ext cx="2083747" cy="2083747"/>
          </a:xfrm>
          <a:prstGeom prst="rect">
            <a:avLst/>
          </a:prstGeom>
          <a:solidFill>
            <a:schemeClr val="lt1"/>
          </a:solidFill>
          <a:ln>
            <a:noFill/>
          </a:ln>
        </p:spPr>
        <p:txBody>
          <a:bodyPr/>
          <a:lstStyle/>
          <a:p>
            <a:endParaRPr lang="en-CA"/>
          </a:p>
        </p:txBody>
      </p:sp>
      <p:sp>
        <p:nvSpPr>
          <p:cNvPr id="39" name="Google Shape;39;p108"/>
          <p:cNvSpPr>
            <a:spLocks noGrp="1"/>
          </p:cNvSpPr>
          <p:nvPr>
            <p:ph type="pic" idx="3"/>
          </p:nvPr>
        </p:nvSpPr>
        <p:spPr>
          <a:xfrm>
            <a:off x="3129384" y="3428999"/>
            <a:ext cx="2083747" cy="2083747"/>
          </a:xfrm>
          <a:prstGeom prst="rect">
            <a:avLst/>
          </a:prstGeom>
          <a:solidFill>
            <a:schemeClr val="lt1"/>
          </a:solidFill>
          <a:ln>
            <a:noFill/>
          </a:ln>
        </p:spPr>
        <p:txBody>
          <a:bodyPr/>
          <a:lstStyle/>
          <a:p>
            <a:endParaRPr lang="en-CA"/>
          </a:p>
        </p:txBody>
      </p:sp>
      <p:sp>
        <p:nvSpPr>
          <p:cNvPr id="40" name="Google Shape;40;p108"/>
          <p:cNvSpPr>
            <a:spLocks noGrp="1"/>
          </p:cNvSpPr>
          <p:nvPr>
            <p:ph type="pic" idx="4"/>
          </p:nvPr>
        </p:nvSpPr>
        <p:spPr>
          <a:xfrm>
            <a:off x="1041873" y="1345253"/>
            <a:ext cx="2083747" cy="2083747"/>
          </a:xfrm>
          <a:prstGeom prst="rect">
            <a:avLst/>
          </a:prstGeom>
          <a:solidFill>
            <a:schemeClr val="lt1"/>
          </a:solidFill>
          <a:ln>
            <a:noFill/>
          </a:ln>
        </p:spPr>
        <p:txBody>
          <a:bodyPr/>
          <a:lstStyle/>
          <a:p>
            <a:endParaRPr lang="en-CA"/>
          </a:p>
        </p:txBody>
      </p:sp>
      <p:sp>
        <p:nvSpPr>
          <p:cNvPr id="41" name="Google Shape;41;p108"/>
          <p:cNvSpPr>
            <a:spLocks noGrp="1"/>
          </p:cNvSpPr>
          <p:nvPr>
            <p:ph type="pic" idx="5"/>
          </p:nvPr>
        </p:nvSpPr>
        <p:spPr>
          <a:xfrm>
            <a:off x="3129384" y="1345253"/>
            <a:ext cx="2083747" cy="2083747"/>
          </a:xfrm>
          <a:prstGeom prst="rect">
            <a:avLst/>
          </a:prstGeom>
          <a:solidFill>
            <a:schemeClr val="lt1"/>
          </a:solidFill>
          <a:ln>
            <a:noFill/>
          </a:ln>
        </p:spPr>
        <p:txBody>
          <a:bodyPr/>
          <a:lstStyle/>
          <a:p>
            <a:endParaRPr lang="en-CA"/>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Layout 17">
  <p:cSld name="Layout 17">
    <p:spTree>
      <p:nvGrpSpPr>
        <p:cNvPr id="1" name="Shape 42"/>
        <p:cNvGrpSpPr/>
        <p:nvPr/>
      </p:nvGrpSpPr>
      <p:grpSpPr>
        <a:xfrm>
          <a:off x="0" y="0"/>
          <a:ext cx="0" cy="0"/>
          <a:chOff x="0" y="0"/>
          <a:chExt cx="0" cy="0"/>
        </a:xfrm>
      </p:grpSpPr>
      <p:sp>
        <p:nvSpPr>
          <p:cNvPr id="43" name="Google Shape;43;p109"/>
          <p:cNvSpPr>
            <a:spLocks noGrp="1"/>
          </p:cNvSpPr>
          <p:nvPr>
            <p:ph type="pic" idx="2"/>
          </p:nvPr>
        </p:nvSpPr>
        <p:spPr>
          <a:xfrm>
            <a:off x="2346689" y="1702677"/>
            <a:ext cx="4359305" cy="4359305"/>
          </a:xfrm>
          <a:prstGeom prst="rect">
            <a:avLst/>
          </a:prstGeom>
          <a:solidFill>
            <a:schemeClr val="lt1"/>
          </a:solidFill>
          <a:ln>
            <a:noFill/>
          </a:ln>
        </p:spPr>
        <p:txBody>
          <a:bodyPr/>
          <a:lstStyle/>
          <a:p>
            <a:endParaRPr lang="en-CA"/>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Layout 23">
  <p:cSld name="Layout 23">
    <p:spTree>
      <p:nvGrpSpPr>
        <p:cNvPr id="1" name="Shape 44"/>
        <p:cNvGrpSpPr/>
        <p:nvPr/>
      </p:nvGrpSpPr>
      <p:grpSpPr>
        <a:xfrm>
          <a:off x="0" y="0"/>
          <a:ext cx="0" cy="0"/>
          <a:chOff x="0" y="0"/>
          <a:chExt cx="0" cy="0"/>
        </a:xfrm>
      </p:grpSpPr>
      <p:sp>
        <p:nvSpPr>
          <p:cNvPr id="45" name="Google Shape;45;p110"/>
          <p:cNvSpPr>
            <a:spLocks noGrp="1"/>
          </p:cNvSpPr>
          <p:nvPr>
            <p:ph type="pic" idx="2"/>
          </p:nvPr>
        </p:nvSpPr>
        <p:spPr>
          <a:xfrm>
            <a:off x="1271238" y="2678795"/>
            <a:ext cx="1287813" cy="1093287"/>
          </a:xfrm>
          <a:prstGeom prst="rect">
            <a:avLst/>
          </a:prstGeom>
          <a:solidFill>
            <a:schemeClr val="lt1"/>
          </a:solidFill>
          <a:ln>
            <a:noFill/>
          </a:ln>
        </p:spPr>
        <p:txBody>
          <a:bodyPr/>
          <a:lstStyle/>
          <a:p>
            <a:endParaRPr lang="en-CA"/>
          </a:p>
        </p:txBody>
      </p:sp>
      <p:sp>
        <p:nvSpPr>
          <p:cNvPr id="46" name="Google Shape;46;p110"/>
          <p:cNvSpPr>
            <a:spLocks noGrp="1"/>
          </p:cNvSpPr>
          <p:nvPr>
            <p:ph type="pic" idx="3"/>
          </p:nvPr>
        </p:nvSpPr>
        <p:spPr>
          <a:xfrm>
            <a:off x="1271238" y="4544017"/>
            <a:ext cx="1287813" cy="1093287"/>
          </a:xfrm>
          <a:prstGeom prst="rect">
            <a:avLst/>
          </a:prstGeom>
          <a:solidFill>
            <a:schemeClr val="lt1"/>
          </a:solidFill>
          <a:ln>
            <a:noFill/>
          </a:ln>
        </p:spPr>
        <p:txBody>
          <a:bodyPr/>
          <a:lstStyle/>
          <a:p>
            <a:endParaRPr lang="en-CA"/>
          </a:p>
        </p:txBody>
      </p:sp>
      <p:sp>
        <p:nvSpPr>
          <p:cNvPr id="47" name="Google Shape;47;p110"/>
          <p:cNvSpPr>
            <a:spLocks noGrp="1"/>
          </p:cNvSpPr>
          <p:nvPr>
            <p:ph type="pic" idx="4"/>
          </p:nvPr>
        </p:nvSpPr>
        <p:spPr>
          <a:xfrm>
            <a:off x="1271238" y="813572"/>
            <a:ext cx="1287813" cy="1093287"/>
          </a:xfrm>
          <a:prstGeom prst="rect">
            <a:avLst/>
          </a:prstGeom>
          <a:solidFill>
            <a:schemeClr val="lt1"/>
          </a:solidFill>
          <a:ln>
            <a:noFill/>
          </a:ln>
        </p:spPr>
        <p:txBody>
          <a:bodyPr/>
          <a:lstStyle/>
          <a:p>
            <a:endParaRPr lang="en-CA"/>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Layout 6">
  <p:cSld name="Layout 6">
    <p:spTree>
      <p:nvGrpSpPr>
        <p:cNvPr id="1" name="Shape 48"/>
        <p:cNvGrpSpPr/>
        <p:nvPr/>
      </p:nvGrpSpPr>
      <p:grpSpPr>
        <a:xfrm>
          <a:off x="0" y="0"/>
          <a:ext cx="0" cy="0"/>
          <a:chOff x="0" y="0"/>
          <a:chExt cx="0" cy="0"/>
        </a:xfrm>
      </p:grpSpPr>
      <p:sp>
        <p:nvSpPr>
          <p:cNvPr id="49" name="Google Shape;49;p111"/>
          <p:cNvSpPr>
            <a:spLocks noGrp="1"/>
          </p:cNvSpPr>
          <p:nvPr>
            <p:ph type="pic" idx="2"/>
          </p:nvPr>
        </p:nvSpPr>
        <p:spPr>
          <a:xfrm>
            <a:off x="1391108" y="3572934"/>
            <a:ext cx="2370667" cy="2370667"/>
          </a:xfrm>
          <a:prstGeom prst="rect">
            <a:avLst/>
          </a:prstGeom>
          <a:solidFill>
            <a:schemeClr val="lt1"/>
          </a:solidFill>
          <a:ln>
            <a:noFill/>
          </a:ln>
        </p:spPr>
        <p:txBody>
          <a:bodyPr/>
          <a:lstStyle/>
          <a:p>
            <a:endParaRPr lang="en-CA"/>
          </a:p>
        </p:txBody>
      </p:sp>
      <p:sp>
        <p:nvSpPr>
          <p:cNvPr id="50" name="Google Shape;50;p111"/>
          <p:cNvSpPr>
            <a:spLocks noGrp="1"/>
          </p:cNvSpPr>
          <p:nvPr>
            <p:ph type="pic" idx="3"/>
          </p:nvPr>
        </p:nvSpPr>
        <p:spPr>
          <a:xfrm>
            <a:off x="1391108" y="914401"/>
            <a:ext cx="2370667" cy="2370667"/>
          </a:xfrm>
          <a:prstGeom prst="rect">
            <a:avLst/>
          </a:prstGeom>
          <a:solidFill>
            <a:schemeClr val="lt1"/>
          </a:solidFill>
          <a:ln>
            <a:noFill/>
          </a:ln>
        </p:spPr>
        <p:txBody>
          <a:bodyPr/>
          <a:lstStyle/>
          <a:p>
            <a:endParaRPr lang="en-CA"/>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Layout 31">
  <p:cSld name="Layout 31">
    <p:spTree>
      <p:nvGrpSpPr>
        <p:cNvPr id="1" name="Shape 51"/>
        <p:cNvGrpSpPr/>
        <p:nvPr/>
      </p:nvGrpSpPr>
      <p:grpSpPr>
        <a:xfrm>
          <a:off x="0" y="0"/>
          <a:ext cx="0" cy="0"/>
          <a:chOff x="0" y="0"/>
          <a:chExt cx="0" cy="0"/>
        </a:xfrm>
      </p:grpSpPr>
      <p:sp>
        <p:nvSpPr>
          <p:cNvPr id="52" name="Google Shape;52;p112"/>
          <p:cNvSpPr>
            <a:spLocks noGrp="1"/>
          </p:cNvSpPr>
          <p:nvPr>
            <p:ph type="pic" idx="2"/>
          </p:nvPr>
        </p:nvSpPr>
        <p:spPr>
          <a:xfrm>
            <a:off x="4828479" y="2139044"/>
            <a:ext cx="6211229" cy="3916068"/>
          </a:xfrm>
          <a:prstGeom prst="rect">
            <a:avLst/>
          </a:prstGeom>
          <a:solidFill>
            <a:schemeClr val="lt1"/>
          </a:solidFill>
          <a:ln>
            <a:noFill/>
          </a:ln>
        </p:spPr>
        <p:txBody>
          <a:bodyPr/>
          <a:lstStyle/>
          <a:p>
            <a:endParaRPr lang="en-CA"/>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Layout 22">
  <p:cSld name="Layout 22">
    <p:spTree>
      <p:nvGrpSpPr>
        <p:cNvPr id="1" name="Shape 53"/>
        <p:cNvGrpSpPr/>
        <p:nvPr/>
      </p:nvGrpSpPr>
      <p:grpSpPr>
        <a:xfrm>
          <a:off x="0" y="0"/>
          <a:ext cx="0" cy="0"/>
          <a:chOff x="0" y="0"/>
          <a:chExt cx="0" cy="0"/>
        </a:xfrm>
      </p:grpSpPr>
      <p:sp>
        <p:nvSpPr>
          <p:cNvPr id="54" name="Google Shape;54;p113"/>
          <p:cNvSpPr>
            <a:spLocks noGrp="1"/>
          </p:cNvSpPr>
          <p:nvPr>
            <p:ph type="pic" idx="2"/>
          </p:nvPr>
        </p:nvSpPr>
        <p:spPr>
          <a:xfrm>
            <a:off x="-1" y="1888071"/>
            <a:ext cx="5003645" cy="4038681"/>
          </a:xfrm>
          <a:prstGeom prst="rect">
            <a:avLst/>
          </a:prstGeom>
          <a:solidFill>
            <a:schemeClr val="lt1"/>
          </a:solidFill>
          <a:ln>
            <a:noFill/>
          </a:ln>
        </p:spPr>
        <p:txBody>
          <a:bodyPr/>
          <a:lstStyle/>
          <a:p>
            <a:endParaRPr lang="en-CA"/>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ayout 19">
  <p:cSld name="Layout 19">
    <p:spTree>
      <p:nvGrpSpPr>
        <p:cNvPr id="1" name="Shape 55"/>
        <p:cNvGrpSpPr/>
        <p:nvPr/>
      </p:nvGrpSpPr>
      <p:grpSpPr>
        <a:xfrm>
          <a:off x="0" y="0"/>
          <a:ext cx="0" cy="0"/>
          <a:chOff x="0" y="0"/>
          <a:chExt cx="0" cy="0"/>
        </a:xfrm>
      </p:grpSpPr>
      <p:sp>
        <p:nvSpPr>
          <p:cNvPr id="56" name="Google Shape;56;p114"/>
          <p:cNvSpPr>
            <a:spLocks noGrp="1"/>
          </p:cNvSpPr>
          <p:nvPr>
            <p:ph type="pic" idx="2"/>
          </p:nvPr>
        </p:nvSpPr>
        <p:spPr>
          <a:xfrm>
            <a:off x="6023143" y="705315"/>
            <a:ext cx="3708066" cy="5447370"/>
          </a:xfrm>
          <a:prstGeom prst="rect">
            <a:avLst/>
          </a:prstGeom>
          <a:solidFill>
            <a:schemeClr val="lt1"/>
          </a:solidFill>
          <a:ln>
            <a:noFill/>
          </a:ln>
        </p:spPr>
        <p:txBody>
          <a:bodyPr/>
          <a:lstStyle/>
          <a:p>
            <a:endParaRPr lang="en-CA"/>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7_Title and Content">
  <p:cSld name="7_Title and Content">
    <p:spTree>
      <p:nvGrpSpPr>
        <p:cNvPr id="1" name="Shape 57"/>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Layout 2">
  <p:cSld name="1_Layout 2">
    <p:spTree>
      <p:nvGrpSpPr>
        <p:cNvPr id="1" name="Shape 12"/>
        <p:cNvGrpSpPr/>
        <p:nvPr/>
      </p:nvGrpSpPr>
      <p:grpSpPr>
        <a:xfrm>
          <a:off x="0" y="0"/>
          <a:ext cx="0" cy="0"/>
          <a:chOff x="0" y="0"/>
          <a:chExt cx="0" cy="0"/>
        </a:xfrm>
      </p:grpSpPr>
      <p:sp>
        <p:nvSpPr>
          <p:cNvPr id="13" name="Google Shape;13;p98"/>
          <p:cNvSpPr>
            <a:spLocks noGrp="1"/>
          </p:cNvSpPr>
          <p:nvPr>
            <p:ph type="pic" idx="2"/>
          </p:nvPr>
        </p:nvSpPr>
        <p:spPr>
          <a:xfrm>
            <a:off x="1992085" y="1681843"/>
            <a:ext cx="4710793" cy="2466000"/>
          </a:xfrm>
          <a:prstGeom prst="rect">
            <a:avLst/>
          </a:prstGeom>
          <a:solidFill>
            <a:schemeClr val="lt1"/>
          </a:solidFill>
          <a:ln>
            <a:noFill/>
          </a:ln>
        </p:spPr>
        <p:txBody>
          <a:bodyPr/>
          <a:lstStyle/>
          <a:p>
            <a:endParaRPr lang="en-CA"/>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Layout 4">
  <p:cSld name="Layout 4">
    <p:spTree>
      <p:nvGrpSpPr>
        <p:cNvPr id="1" name="Shape 58"/>
        <p:cNvGrpSpPr/>
        <p:nvPr/>
      </p:nvGrpSpPr>
      <p:grpSpPr>
        <a:xfrm>
          <a:off x="0" y="0"/>
          <a:ext cx="0" cy="0"/>
          <a:chOff x="0" y="0"/>
          <a:chExt cx="0" cy="0"/>
        </a:xfrm>
      </p:grpSpPr>
      <p:sp>
        <p:nvSpPr>
          <p:cNvPr id="59" name="Google Shape;59;p116"/>
          <p:cNvSpPr>
            <a:spLocks noGrp="1"/>
          </p:cNvSpPr>
          <p:nvPr>
            <p:ph type="pic" idx="2"/>
          </p:nvPr>
        </p:nvSpPr>
        <p:spPr>
          <a:xfrm>
            <a:off x="1836301" y="778933"/>
            <a:ext cx="3589867" cy="5300134"/>
          </a:xfrm>
          <a:prstGeom prst="rect">
            <a:avLst/>
          </a:prstGeom>
          <a:solidFill>
            <a:schemeClr val="lt1"/>
          </a:solidFill>
          <a:ln>
            <a:noFill/>
          </a:ln>
        </p:spPr>
        <p:txBody>
          <a:bodyPr/>
          <a:lstStyle/>
          <a:p>
            <a:endParaRPr lang="en-CA"/>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Layout 9">
  <p:cSld name="Layout 9">
    <p:spTree>
      <p:nvGrpSpPr>
        <p:cNvPr id="1" name="Shape 60"/>
        <p:cNvGrpSpPr/>
        <p:nvPr/>
      </p:nvGrpSpPr>
      <p:grpSpPr>
        <a:xfrm>
          <a:off x="0" y="0"/>
          <a:ext cx="0" cy="0"/>
          <a:chOff x="0" y="0"/>
          <a:chExt cx="0" cy="0"/>
        </a:xfrm>
      </p:grpSpPr>
      <p:sp>
        <p:nvSpPr>
          <p:cNvPr id="61" name="Google Shape;61;p117"/>
          <p:cNvSpPr>
            <a:spLocks noGrp="1"/>
          </p:cNvSpPr>
          <p:nvPr>
            <p:ph type="pic" idx="2"/>
          </p:nvPr>
        </p:nvSpPr>
        <p:spPr>
          <a:xfrm>
            <a:off x="7514331" y="1411437"/>
            <a:ext cx="2023551" cy="2023551"/>
          </a:xfrm>
          <a:prstGeom prst="rect">
            <a:avLst/>
          </a:prstGeom>
          <a:solidFill>
            <a:schemeClr val="lt1"/>
          </a:solidFill>
          <a:ln>
            <a:noFill/>
          </a:ln>
        </p:spPr>
        <p:txBody>
          <a:bodyPr/>
          <a:lstStyle/>
          <a:p>
            <a:endParaRPr lang="en-CA"/>
          </a:p>
        </p:txBody>
      </p:sp>
      <p:sp>
        <p:nvSpPr>
          <p:cNvPr id="62" name="Google Shape;62;p117"/>
          <p:cNvSpPr>
            <a:spLocks noGrp="1"/>
          </p:cNvSpPr>
          <p:nvPr>
            <p:ph type="pic" idx="3"/>
          </p:nvPr>
        </p:nvSpPr>
        <p:spPr>
          <a:xfrm>
            <a:off x="7316767" y="3429000"/>
            <a:ext cx="2023551" cy="2023552"/>
          </a:xfrm>
          <a:prstGeom prst="rect">
            <a:avLst/>
          </a:prstGeom>
          <a:solidFill>
            <a:schemeClr val="lt1"/>
          </a:solidFill>
          <a:ln>
            <a:noFill/>
          </a:ln>
        </p:spPr>
        <p:txBody>
          <a:bodyPr/>
          <a:lstStyle/>
          <a:p>
            <a:endParaRPr lang="en-CA"/>
          </a:p>
        </p:txBody>
      </p:sp>
      <p:sp>
        <p:nvSpPr>
          <p:cNvPr id="63" name="Google Shape;63;p117"/>
          <p:cNvSpPr>
            <a:spLocks noGrp="1"/>
          </p:cNvSpPr>
          <p:nvPr>
            <p:ph type="pic" idx="4"/>
          </p:nvPr>
        </p:nvSpPr>
        <p:spPr>
          <a:xfrm>
            <a:off x="8627884" y="2219660"/>
            <a:ext cx="2634209" cy="2634209"/>
          </a:xfrm>
          <a:prstGeom prst="rect">
            <a:avLst/>
          </a:prstGeom>
          <a:solidFill>
            <a:schemeClr val="lt1"/>
          </a:solidFill>
          <a:ln>
            <a:noFill/>
          </a:ln>
        </p:spPr>
        <p:txBody>
          <a:bodyPr/>
          <a:lstStyle/>
          <a:p>
            <a:endParaRPr lang="en-CA"/>
          </a:p>
        </p:txBody>
      </p:sp>
      <p:sp>
        <p:nvSpPr>
          <p:cNvPr id="64" name="Google Shape;64;p117"/>
          <p:cNvSpPr>
            <a:spLocks noGrp="1"/>
          </p:cNvSpPr>
          <p:nvPr>
            <p:ph type="pic" idx="5"/>
          </p:nvPr>
        </p:nvSpPr>
        <p:spPr>
          <a:xfrm>
            <a:off x="5586570" y="2004134"/>
            <a:ext cx="2634209" cy="2634209"/>
          </a:xfrm>
          <a:prstGeom prst="rect">
            <a:avLst/>
          </a:prstGeom>
          <a:solidFill>
            <a:schemeClr val="lt1"/>
          </a:solidFill>
          <a:ln>
            <a:noFill/>
          </a:ln>
        </p:spPr>
        <p:txBody>
          <a:bodyPr/>
          <a:lstStyle/>
          <a:p>
            <a:endParaRPr lang="en-CA"/>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Layout 12">
  <p:cSld name="Layout 12">
    <p:spTree>
      <p:nvGrpSpPr>
        <p:cNvPr id="1" name="Shape 65"/>
        <p:cNvGrpSpPr/>
        <p:nvPr/>
      </p:nvGrpSpPr>
      <p:grpSpPr>
        <a:xfrm>
          <a:off x="0" y="0"/>
          <a:ext cx="0" cy="0"/>
          <a:chOff x="0" y="0"/>
          <a:chExt cx="0" cy="0"/>
        </a:xfrm>
      </p:grpSpPr>
      <p:sp>
        <p:nvSpPr>
          <p:cNvPr id="66" name="Google Shape;66;p118"/>
          <p:cNvSpPr>
            <a:spLocks noGrp="1"/>
          </p:cNvSpPr>
          <p:nvPr>
            <p:ph type="pic" idx="2"/>
          </p:nvPr>
        </p:nvSpPr>
        <p:spPr>
          <a:xfrm>
            <a:off x="6092948" y="4570851"/>
            <a:ext cx="3047598" cy="2287150"/>
          </a:xfrm>
          <a:prstGeom prst="rect">
            <a:avLst/>
          </a:prstGeom>
          <a:solidFill>
            <a:schemeClr val="lt1"/>
          </a:solidFill>
          <a:ln>
            <a:noFill/>
          </a:ln>
        </p:spPr>
        <p:txBody>
          <a:bodyPr/>
          <a:lstStyle/>
          <a:p>
            <a:endParaRPr lang="en-CA"/>
          </a:p>
        </p:txBody>
      </p:sp>
      <p:sp>
        <p:nvSpPr>
          <p:cNvPr id="67" name="Google Shape;67;p118"/>
          <p:cNvSpPr>
            <a:spLocks noGrp="1"/>
          </p:cNvSpPr>
          <p:nvPr>
            <p:ph type="pic" idx="3"/>
          </p:nvPr>
        </p:nvSpPr>
        <p:spPr>
          <a:xfrm>
            <a:off x="3047598" y="2283701"/>
            <a:ext cx="3047598" cy="2287150"/>
          </a:xfrm>
          <a:prstGeom prst="rect">
            <a:avLst/>
          </a:prstGeom>
          <a:solidFill>
            <a:schemeClr val="lt1"/>
          </a:solidFill>
          <a:ln>
            <a:noFill/>
          </a:ln>
        </p:spPr>
        <p:txBody>
          <a:bodyPr/>
          <a:lstStyle/>
          <a:p>
            <a:endParaRPr lang="en-CA"/>
          </a:p>
        </p:txBody>
      </p:sp>
      <p:sp>
        <p:nvSpPr>
          <p:cNvPr id="68" name="Google Shape;68;p118"/>
          <p:cNvSpPr>
            <a:spLocks noGrp="1"/>
          </p:cNvSpPr>
          <p:nvPr>
            <p:ph type="pic" idx="4"/>
          </p:nvPr>
        </p:nvSpPr>
        <p:spPr>
          <a:xfrm>
            <a:off x="0" y="4570851"/>
            <a:ext cx="3047598" cy="2287150"/>
          </a:xfrm>
          <a:prstGeom prst="rect">
            <a:avLst/>
          </a:prstGeom>
          <a:solidFill>
            <a:schemeClr val="lt1"/>
          </a:solidFill>
          <a:ln>
            <a:noFill/>
          </a:ln>
        </p:spPr>
        <p:txBody>
          <a:bodyPr/>
          <a:lstStyle/>
          <a:p>
            <a:endParaRPr lang="en-CA"/>
          </a:p>
        </p:txBody>
      </p:sp>
      <p:sp>
        <p:nvSpPr>
          <p:cNvPr id="69" name="Google Shape;69;p118"/>
          <p:cNvSpPr>
            <a:spLocks noGrp="1"/>
          </p:cNvSpPr>
          <p:nvPr>
            <p:ph type="pic" idx="5"/>
          </p:nvPr>
        </p:nvSpPr>
        <p:spPr>
          <a:xfrm>
            <a:off x="9140545" y="2283701"/>
            <a:ext cx="3047598" cy="2287150"/>
          </a:xfrm>
          <a:prstGeom prst="rect">
            <a:avLst/>
          </a:prstGeom>
          <a:solidFill>
            <a:schemeClr val="lt1"/>
          </a:solidFill>
          <a:ln>
            <a:noFill/>
          </a:ln>
        </p:spPr>
        <p:txBody>
          <a:bodyPr/>
          <a:lstStyle/>
          <a:p>
            <a:endParaRPr lang="en-CA"/>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Layout 34">
  <p:cSld name="Layout 34">
    <p:spTree>
      <p:nvGrpSpPr>
        <p:cNvPr id="1" name="Shape 70"/>
        <p:cNvGrpSpPr/>
        <p:nvPr/>
      </p:nvGrpSpPr>
      <p:grpSpPr>
        <a:xfrm>
          <a:off x="0" y="0"/>
          <a:ext cx="0" cy="0"/>
          <a:chOff x="0" y="0"/>
          <a:chExt cx="0" cy="0"/>
        </a:xfrm>
      </p:grpSpPr>
      <p:sp>
        <p:nvSpPr>
          <p:cNvPr id="71" name="Google Shape;71;p119"/>
          <p:cNvSpPr>
            <a:spLocks noGrp="1"/>
          </p:cNvSpPr>
          <p:nvPr>
            <p:ph type="pic" idx="2"/>
          </p:nvPr>
        </p:nvSpPr>
        <p:spPr>
          <a:xfrm>
            <a:off x="622575" y="547571"/>
            <a:ext cx="3879831" cy="5762858"/>
          </a:xfrm>
          <a:prstGeom prst="rect">
            <a:avLst/>
          </a:prstGeom>
          <a:solidFill>
            <a:schemeClr val="lt1"/>
          </a:solidFill>
          <a:ln>
            <a:noFill/>
          </a:ln>
        </p:spPr>
        <p:txBody>
          <a:bodyPr/>
          <a:lstStyle/>
          <a:p>
            <a:endParaRPr lang="en-CA"/>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Layout 29">
  <p:cSld name="Layout 29">
    <p:spTree>
      <p:nvGrpSpPr>
        <p:cNvPr id="1" name="Shape 72"/>
        <p:cNvGrpSpPr/>
        <p:nvPr/>
      </p:nvGrpSpPr>
      <p:grpSpPr>
        <a:xfrm>
          <a:off x="0" y="0"/>
          <a:ext cx="0" cy="0"/>
          <a:chOff x="0" y="0"/>
          <a:chExt cx="0" cy="0"/>
        </a:xfrm>
      </p:grpSpPr>
      <p:sp>
        <p:nvSpPr>
          <p:cNvPr id="73" name="Google Shape;73;p120"/>
          <p:cNvSpPr>
            <a:spLocks noGrp="1"/>
          </p:cNvSpPr>
          <p:nvPr>
            <p:ph type="pic" idx="2"/>
          </p:nvPr>
        </p:nvSpPr>
        <p:spPr>
          <a:xfrm>
            <a:off x="6096001" y="0"/>
            <a:ext cx="4270917" cy="5943600"/>
          </a:xfrm>
          <a:prstGeom prst="rect">
            <a:avLst/>
          </a:prstGeom>
          <a:solidFill>
            <a:schemeClr val="lt1"/>
          </a:solidFill>
          <a:ln>
            <a:noFill/>
          </a:ln>
        </p:spPr>
        <p:txBody>
          <a:bodyPr/>
          <a:lstStyle/>
          <a:p>
            <a:endParaRPr lang="en-CA"/>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Layout 3">
  <p:cSld name="Layout 3">
    <p:spTree>
      <p:nvGrpSpPr>
        <p:cNvPr id="1" name="Shape 74"/>
        <p:cNvGrpSpPr/>
        <p:nvPr/>
      </p:nvGrpSpPr>
      <p:grpSpPr>
        <a:xfrm>
          <a:off x="0" y="0"/>
          <a:ext cx="0" cy="0"/>
          <a:chOff x="0" y="0"/>
          <a:chExt cx="0" cy="0"/>
        </a:xfrm>
      </p:grpSpPr>
      <p:sp>
        <p:nvSpPr>
          <p:cNvPr id="75" name="Google Shape;75;p121"/>
          <p:cNvSpPr>
            <a:spLocks noGrp="1"/>
          </p:cNvSpPr>
          <p:nvPr>
            <p:ph type="pic" idx="2"/>
          </p:nvPr>
        </p:nvSpPr>
        <p:spPr>
          <a:xfrm>
            <a:off x="5792704" y="685800"/>
            <a:ext cx="3547533" cy="4876800"/>
          </a:xfrm>
          <a:prstGeom prst="rect">
            <a:avLst/>
          </a:prstGeom>
          <a:solidFill>
            <a:schemeClr val="lt1"/>
          </a:solidFill>
          <a:ln>
            <a:no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Layout 8">
  <p:cSld name="Layout 8">
    <p:spTree>
      <p:nvGrpSpPr>
        <p:cNvPr id="1" name="Shape 76"/>
        <p:cNvGrpSpPr/>
        <p:nvPr/>
      </p:nvGrpSpPr>
      <p:grpSpPr>
        <a:xfrm>
          <a:off x="0" y="0"/>
          <a:ext cx="0" cy="0"/>
          <a:chOff x="0" y="0"/>
          <a:chExt cx="0" cy="0"/>
        </a:xfrm>
      </p:grpSpPr>
      <p:sp>
        <p:nvSpPr>
          <p:cNvPr id="77" name="Google Shape;77;p122"/>
          <p:cNvSpPr>
            <a:spLocks noGrp="1"/>
          </p:cNvSpPr>
          <p:nvPr>
            <p:ph type="pic" idx="2"/>
          </p:nvPr>
        </p:nvSpPr>
        <p:spPr>
          <a:xfrm>
            <a:off x="6450696" y="2802467"/>
            <a:ext cx="5080000" cy="3489172"/>
          </a:xfrm>
          <a:prstGeom prst="rect">
            <a:avLst/>
          </a:prstGeom>
          <a:solidFill>
            <a:schemeClr val="lt1"/>
          </a:solidFill>
          <a:ln>
            <a:noFill/>
          </a:ln>
        </p:spPr>
      </p:sp>
      <p:sp>
        <p:nvSpPr>
          <p:cNvPr id="78" name="Google Shape;78;p122"/>
          <p:cNvSpPr>
            <a:spLocks noGrp="1"/>
          </p:cNvSpPr>
          <p:nvPr>
            <p:ph type="pic" idx="3"/>
          </p:nvPr>
        </p:nvSpPr>
        <p:spPr>
          <a:xfrm>
            <a:off x="712442" y="2382245"/>
            <a:ext cx="3005667" cy="3909394"/>
          </a:xfrm>
          <a:prstGeom prst="rect">
            <a:avLst/>
          </a:prstGeom>
          <a:solidFill>
            <a:schemeClr val="lt1"/>
          </a:solidFill>
          <a:ln>
            <a:no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Layout 10">
  <p:cSld name="Layout 10">
    <p:spTree>
      <p:nvGrpSpPr>
        <p:cNvPr id="1" name="Shape 79"/>
        <p:cNvGrpSpPr/>
        <p:nvPr/>
      </p:nvGrpSpPr>
      <p:grpSpPr>
        <a:xfrm>
          <a:off x="0" y="0"/>
          <a:ext cx="0" cy="0"/>
          <a:chOff x="0" y="0"/>
          <a:chExt cx="0" cy="0"/>
        </a:xfrm>
      </p:grpSpPr>
      <p:sp>
        <p:nvSpPr>
          <p:cNvPr id="80" name="Google Shape;80;p123"/>
          <p:cNvSpPr>
            <a:spLocks noGrp="1"/>
          </p:cNvSpPr>
          <p:nvPr>
            <p:ph type="pic" idx="2"/>
          </p:nvPr>
        </p:nvSpPr>
        <p:spPr>
          <a:xfrm>
            <a:off x="770772" y="1056186"/>
            <a:ext cx="2446867" cy="4030133"/>
          </a:xfrm>
          <a:prstGeom prst="rect">
            <a:avLst/>
          </a:prstGeom>
          <a:solidFill>
            <a:schemeClr val="lt1"/>
          </a:solidFill>
          <a:ln>
            <a:noFill/>
          </a:ln>
        </p:spPr>
      </p:sp>
      <p:sp>
        <p:nvSpPr>
          <p:cNvPr id="81" name="Google Shape;81;p123"/>
          <p:cNvSpPr>
            <a:spLocks noGrp="1"/>
          </p:cNvSpPr>
          <p:nvPr>
            <p:ph type="pic" idx="3"/>
          </p:nvPr>
        </p:nvSpPr>
        <p:spPr>
          <a:xfrm>
            <a:off x="3868647" y="1056186"/>
            <a:ext cx="2446867" cy="4030133"/>
          </a:xfrm>
          <a:prstGeom prst="rect">
            <a:avLst/>
          </a:prstGeom>
          <a:solidFill>
            <a:schemeClr val="lt1"/>
          </a:solidFill>
          <a:ln>
            <a:noFill/>
          </a:ln>
        </p:spPr>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Layout 15">
  <p:cSld name="Layout 15">
    <p:spTree>
      <p:nvGrpSpPr>
        <p:cNvPr id="1" name="Shape 82"/>
        <p:cNvGrpSpPr/>
        <p:nvPr/>
      </p:nvGrpSpPr>
      <p:grpSpPr>
        <a:xfrm>
          <a:off x="0" y="0"/>
          <a:ext cx="0" cy="0"/>
          <a:chOff x="0" y="0"/>
          <a:chExt cx="0" cy="0"/>
        </a:xfrm>
      </p:grpSpPr>
      <p:sp>
        <p:nvSpPr>
          <p:cNvPr id="83" name="Google Shape;83;p124"/>
          <p:cNvSpPr>
            <a:spLocks noGrp="1"/>
          </p:cNvSpPr>
          <p:nvPr>
            <p:ph type="pic" idx="2"/>
          </p:nvPr>
        </p:nvSpPr>
        <p:spPr>
          <a:xfrm>
            <a:off x="4218301" y="3026979"/>
            <a:ext cx="7150229" cy="3226676"/>
          </a:xfrm>
          <a:prstGeom prst="rect">
            <a:avLst/>
          </a:prstGeom>
          <a:solidFill>
            <a:schemeClr val="lt1"/>
          </a:solidFill>
          <a:ln>
            <a:noFill/>
          </a:ln>
        </p:spPr>
      </p:sp>
      <p:sp>
        <p:nvSpPr>
          <p:cNvPr id="84" name="Google Shape;84;p124"/>
          <p:cNvSpPr>
            <a:spLocks noGrp="1"/>
          </p:cNvSpPr>
          <p:nvPr>
            <p:ph type="pic" idx="3"/>
          </p:nvPr>
        </p:nvSpPr>
        <p:spPr>
          <a:xfrm>
            <a:off x="823461" y="3026979"/>
            <a:ext cx="3226676" cy="3226676"/>
          </a:xfrm>
          <a:prstGeom prst="rect">
            <a:avLst/>
          </a:prstGeom>
          <a:solidFill>
            <a:schemeClr val="lt1"/>
          </a:solid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Layout 20">
  <p:cSld name="Layout 20">
    <p:spTree>
      <p:nvGrpSpPr>
        <p:cNvPr id="1" name="Shape 85"/>
        <p:cNvGrpSpPr/>
        <p:nvPr/>
      </p:nvGrpSpPr>
      <p:grpSpPr>
        <a:xfrm>
          <a:off x="0" y="0"/>
          <a:ext cx="0" cy="0"/>
          <a:chOff x="0" y="0"/>
          <a:chExt cx="0" cy="0"/>
        </a:xfrm>
      </p:grpSpPr>
      <p:sp>
        <p:nvSpPr>
          <p:cNvPr id="86" name="Google Shape;86;p125"/>
          <p:cNvSpPr>
            <a:spLocks noGrp="1"/>
          </p:cNvSpPr>
          <p:nvPr>
            <p:ph type="pic" idx="2"/>
          </p:nvPr>
        </p:nvSpPr>
        <p:spPr>
          <a:xfrm>
            <a:off x="4526883" y="363173"/>
            <a:ext cx="3892287" cy="6137988"/>
          </a:xfrm>
          <a:prstGeom prst="rect">
            <a:avLst/>
          </a:prstGeom>
          <a:solidFill>
            <a:schemeClr val="lt1"/>
          </a:solidFill>
          <a:ln>
            <a:noFill/>
          </a:ln>
        </p:spPr>
      </p:sp>
      <p:sp>
        <p:nvSpPr>
          <p:cNvPr id="87" name="Google Shape;87;p125"/>
          <p:cNvSpPr>
            <a:spLocks noGrp="1"/>
          </p:cNvSpPr>
          <p:nvPr>
            <p:ph type="pic" idx="3"/>
          </p:nvPr>
        </p:nvSpPr>
        <p:spPr>
          <a:xfrm>
            <a:off x="8552984" y="3980985"/>
            <a:ext cx="3434577" cy="2513842"/>
          </a:xfrm>
          <a:prstGeom prst="rect">
            <a:avLst/>
          </a:prstGeom>
          <a:solidFill>
            <a:schemeClr val="lt1"/>
          </a:solidFill>
          <a:ln>
            <a:noFill/>
          </a:ln>
        </p:spPr>
      </p:sp>
      <p:sp>
        <p:nvSpPr>
          <p:cNvPr id="88" name="Google Shape;88;p125"/>
          <p:cNvSpPr>
            <a:spLocks noGrp="1"/>
          </p:cNvSpPr>
          <p:nvPr>
            <p:ph type="pic" idx="4"/>
          </p:nvPr>
        </p:nvSpPr>
        <p:spPr>
          <a:xfrm>
            <a:off x="8552984" y="363173"/>
            <a:ext cx="3434577" cy="3483998"/>
          </a:xfrm>
          <a:prstGeom prst="rect">
            <a:avLst/>
          </a:prstGeom>
          <a:solidFill>
            <a:schemeClr val="lt1"/>
          </a:solidFill>
          <a:ln>
            <a:noFill/>
          </a:ln>
        </p:spPr>
      </p:sp>
      <p:sp>
        <p:nvSpPr>
          <p:cNvPr id="89" name="Google Shape;89;p125"/>
          <p:cNvSpPr>
            <a:spLocks noGrp="1"/>
          </p:cNvSpPr>
          <p:nvPr>
            <p:ph type="pic" idx="5"/>
          </p:nvPr>
        </p:nvSpPr>
        <p:spPr>
          <a:xfrm>
            <a:off x="411379" y="3220877"/>
            <a:ext cx="3981691" cy="3273950"/>
          </a:xfrm>
          <a:prstGeom prst="rect">
            <a:avLst/>
          </a:prstGeom>
          <a:solidFill>
            <a:schemeClr val="lt1"/>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Layout 13">
  <p:cSld name="Layout 13">
    <p:spTree>
      <p:nvGrpSpPr>
        <p:cNvPr id="1" name="Shape 14"/>
        <p:cNvGrpSpPr/>
        <p:nvPr/>
      </p:nvGrpSpPr>
      <p:grpSpPr>
        <a:xfrm>
          <a:off x="0" y="0"/>
          <a:ext cx="0" cy="0"/>
          <a:chOff x="0" y="0"/>
          <a:chExt cx="0" cy="0"/>
        </a:xfrm>
      </p:grpSpPr>
      <p:sp>
        <p:nvSpPr>
          <p:cNvPr id="15" name="Google Shape;15;p99"/>
          <p:cNvSpPr>
            <a:spLocks noGrp="1"/>
          </p:cNvSpPr>
          <p:nvPr>
            <p:ph type="pic" idx="2"/>
          </p:nvPr>
        </p:nvSpPr>
        <p:spPr>
          <a:xfrm>
            <a:off x="4603531" y="1334814"/>
            <a:ext cx="3899338" cy="3899338"/>
          </a:xfrm>
          <a:prstGeom prst="rect">
            <a:avLst/>
          </a:prstGeom>
          <a:solidFill>
            <a:schemeClr val="lt1"/>
          </a:solidFill>
          <a:ln>
            <a:noFill/>
          </a:ln>
        </p:spPr>
        <p:txBody>
          <a:bodyPr/>
          <a:lstStyle/>
          <a:p>
            <a:endParaRPr lang="en-CA"/>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Layout 25">
  <p:cSld name="Layout 25">
    <p:spTree>
      <p:nvGrpSpPr>
        <p:cNvPr id="1" name="Shape 90"/>
        <p:cNvGrpSpPr/>
        <p:nvPr/>
      </p:nvGrpSpPr>
      <p:grpSpPr>
        <a:xfrm>
          <a:off x="0" y="0"/>
          <a:ext cx="0" cy="0"/>
          <a:chOff x="0" y="0"/>
          <a:chExt cx="0" cy="0"/>
        </a:xfrm>
      </p:grpSpPr>
      <p:sp>
        <p:nvSpPr>
          <p:cNvPr id="91" name="Google Shape;91;p126"/>
          <p:cNvSpPr>
            <a:spLocks noGrp="1"/>
          </p:cNvSpPr>
          <p:nvPr>
            <p:ph type="pic" idx="2"/>
          </p:nvPr>
        </p:nvSpPr>
        <p:spPr>
          <a:xfrm>
            <a:off x="1817116" y="2206126"/>
            <a:ext cx="4095877" cy="4095877"/>
          </a:xfrm>
          <a:prstGeom prst="rect">
            <a:avLst/>
          </a:prstGeom>
          <a:solidFill>
            <a:schemeClr val="lt1"/>
          </a:solidFill>
          <a:ln>
            <a:noFill/>
          </a:ln>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Layout 26">
  <p:cSld name="Layout 26">
    <p:spTree>
      <p:nvGrpSpPr>
        <p:cNvPr id="1" name="Shape 92"/>
        <p:cNvGrpSpPr/>
        <p:nvPr/>
      </p:nvGrpSpPr>
      <p:grpSpPr>
        <a:xfrm>
          <a:off x="0" y="0"/>
          <a:ext cx="0" cy="0"/>
          <a:chOff x="0" y="0"/>
          <a:chExt cx="0" cy="0"/>
        </a:xfrm>
      </p:grpSpPr>
      <p:sp>
        <p:nvSpPr>
          <p:cNvPr id="93" name="Google Shape;93;p127"/>
          <p:cNvSpPr>
            <a:spLocks noGrp="1"/>
          </p:cNvSpPr>
          <p:nvPr>
            <p:ph type="pic" idx="2"/>
          </p:nvPr>
        </p:nvSpPr>
        <p:spPr>
          <a:xfrm>
            <a:off x="834795" y="660490"/>
            <a:ext cx="3692600" cy="2768511"/>
          </a:xfrm>
          <a:prstGeom prst="rect">
            <a:avLst/>
          </a:prstGeom>
          <a:solidFill>
            <a:schemeClr val="lt1"/>
          </a:solidFill>
          <a:ln>
            <a:noFill/>
          </a:ln>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Layout 27">
  <p:cSld name="Layout 27">
    <p:spTree>
      <p:nvGrpSpPr>
        <p:cNvPr id="1" name="Shape 94"/>
        <p:cNvGrpSpPr/>
        <p:nvPr/>
      </p:nvGrpSpPr>
      <p:grpSpPr>
        <a:xfrm>
          <a:off x="0" y="0"/>
          <a:ext cx="0" cy="0"/>
          <a:chOff x="0" y="0"/>
          <a:chExt cx="0" cy="0"/>
        </a:xfrm>
      </p:grpSpPr>
      <p:sp>
        <p:nvSpPr>
          <p:cNvPr id="95" name="Google Shape;95;p128"/>
          <p:cNvSpPr>
            <a:spLocks noGrp="1"/>
          </p:cNvSpPr>
          <p:nvPr>
            <p:ph type="pic" idx="2"/>
          </p:nvPr>
        </p:nvSpPr>
        <p:spPr>
          <a:xfrm>
            <a:off x="3763774" y="490654"/>
            <a:ext cx="3367668" cy="5876693"/>
          </a:xfrm>
          <a:prstGeom prst="rect">
            <a:avLst/>
          </a:prstGeom>
          <a:solidFill>
            <a:schemeClr val="lt1"/>
          </a:solidFill>
          <a:ln>
            <a:noFill/>
          </a:ln>
        </p:spPr>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Layout 28">
  <p:cSld name="Layout 28">
    <p:spTree>
      <p:nvGrpSpPr>
        <p:cNvPr id="1" name="Shape 96"/>
        <p:cNvGrpSpPr/>
        <p:nvPr/>
      </p:nvGrpSpPr>
      <p:grpSpPr>
        <a:xfrm>
          <a:off x="0" y="0"/>
          <a:ext cx="0" cy="0"/>
          <a:chOff x="0" y="0"/>
          <a:chExt cx="0" cy="0"/>
        </a:xfrm>
      </p:grpSpPr>
      <p:sp>
        <p:nvSpPr>
          <p:cNvPr id="97" name="Google Shape;97;p129"/>
          <p:cNvSpPr>
            <a:spLocks noGrp="1"/>
          </p:cNvSpPr>
          <p:nvPr>
            <p:ph type="pic" idx="2"/>
          </p:nvPr>
        </p:nvSpPr>
        <p:spPr>
          <a:xfrm>
            <a:off x="5019607" y="1257793"/>
            <a:ext cx="5349234" cy="3345366"/>
          </a:xfrm>
          <a:prstGeom prst="rect">
            <a:avLst/>
          </a:prstGeom>
          <a:solidFill>
            <a:schemeClr val="lt1"/>
          </a:solidFill>
          <a:ln>
            <a:noFill/>
          </a:ln>
        </p:spPr>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Layout 30">
  <p:cSld name="Layout 30">
    <p:spTree>
      <p:nvGrpSpPr>
        <p:cNvPr id="1" name="Shape 98"/>
        <p:cNvGrpSpPr/>
        <p:nvPr/>
      </p:nvGrpSpPr>
      <p:grpSpPr>
        <a:xfrm>
          <a:off x="0" y="0"/>
          <a:ext cx="0" cy="0"/>
          <a:chOff x="0" y="0"/>
          <a:chExt cx="0" cy="0"/>
        </a:xfrm>
      </p:grpSpPr>
      <p:sp>
        <p:nvSpPr>
          <p:cNvPr id="99" name="Google Shape;99;p130"/>
          <p:cNvSpPr>
            <a:spLocks noGrp="1"/>
          </p:cNvSpPr>
          <p:nvPr>
            <p:ph type="pic" idx="2"/>
          </p:nvPr>
        </p:nvSpPr>
        <p:spPr>
          <a:xfrm>
            <a:off x="1722328" y="1286274"/>
            <a:ext cx="4285453" cy="4285453"/>
          </a:xfrm>
          <a:prstGeom prst="rect">
            <a:avLst/>
          </a:prstGeom>
          <a:solidFill>
            <a:schemeClr val="lt1"/>
          </a:solidFill>
          <a:ln>
            <a:noFill/>
          </a:ln>
        </p:spPr>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Layout 32">
  <p:cSld name="Layout 32">
    <p:spTree>
      <p:nvGrpSpPr>
        <p:cNvPr id="1" name="Shape 100"/>
        <p:cNvGrpSpPr/>
        <p:nvPr/>
      </p:nvGrpSpPr>
      <p:grpSpPr>
        <a:xfrm>
          <a:off x="0" y="0"/>
          <a:ext cx="0" cy="0"/>
          <a:chOff x="0" y="0"/>
          <a:chExt cx="0" cy="0"/>
        </a:xfrm>
      </p:grpSpPr>
      <p:sp>
        <p:nvSpPr>
          <p:cNvPr id="101" name="Google Shape;101;p131"/>
          <p:cNvSpPr>
            <a:spLocks noGrp="1"/>
          </p:cNvSpPr>
          <p:nvPr>
            <p:ph type="pic" idx="2"/>
          </p:nvPr>
        </p:nvSpPr>
        <p:spPr>
          <a:xfrm>
            <a:off x="1806498" y="524108"/>
            <a:ext cx="2876153" cy="5820937"/>
          </a:xfrm>
          <a:prstGeom prst="rect">
            <a:avLst/>
          </a:prstGeom>
          <a:solidFill>
            <a:schemeClr val="lt1"/>
          </a:solidFill>
          <a:ln>
            <a:noFill/>
          </a:ln>
        </p:spPr>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Layout 33">
  <p:cSld name="Layout 33">
    <p:spTree>
      <p:nvGrpSpPr>
        <p:cNvPr id="1" name="Shape 102"/>
        <p:cNvGrpSpPr/>
        <p:nvPr/>
      </p:nvGrpSpPr>
      <p:grpSpPr>
        <a:xfrm>
          <a:off x="0" y="0"/>
          <a:ext cx="0" cy="0"/>
          <a:chOff x="0" y="0"/>
          <a:chExt cx="0" cy="0"/>
        </a:xfrm>
      </p:grpSpPr>
      <p:sp>
        <p:nvSpPr>
          <p:cNvPr id="103" name="Google Shape;103;p132"/>
          <p:cNvSpPr>
            <a:spLocks noGrp="1"/>
          </p:cNvSpPr>
          <p:nvPr>
            <p:ph type="pic" idx="2"/>
          </p:nvPr>
        </p:nvSpPr>
        <p:spPr>
          <a:xfrm>
            <a:off x="5633931" y="1542458"/>
            <a:ext cx="4257201" cy="4257201"/>
          </a:xfrm>
          <a:prstGeom prst="rect">
            <a:avLst/>
          </a:prstGeom>
          <a:solidFill>
            <a:schemeClr val="lt1"/>
          </a:solidFill>
          <a:ln>
            <a:noFill/>
          </a:ln>
        </p:spPr>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Layout 21">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580B248F-74C5-154D-BBB5-D0A3A20B89C8}"/>
              </a:ext>
            </a:extLst>
          </p:cNvPr>
          <p:cNvSpPr>
            <a:spLocks noGrp="1"/>
          </p:cNvSpPr>
          <p:nvPr>
            <p:ph type="pic" sz="quarter" idx="16"/>
          </p:nvPr>
        </p:nvSpPr>
        <p:spPr>
          <a:xfrm>
            <a:off x="4622773" y="1771490"/>
            <a:ext cx="2946455" cy="3438133"/>
          </a:xfrm>
          <a:custGeom>
            <a:avLst/>
            <a:gdLst>
              <a:gd name="connsiteX0" fmla="*/ 101741 w 2946455"/>
              <a:gd name="connsiteY0" fmla="*/ 0 h 3438133"/>
              <a:gd name="connsiteX1" fmla="*/ 2844714 w 2946455"/>
              <a:gd name="connsiteY1" fmla="*/ 0 h 3438133"/>
              <a:gd name="connsiteX2" fmla="*/ 2946455 w 2946455"/>
              <a:gd name="connsiteY2" fmla="*/ 101741 h 3438133"/>
              <a:gd name="connsiteX3" fmla="*/ 2946455 w 2946455"/>
              <a:gd name="connsiteY3" fmla="*/ 3336392 h 3438133"/>
              <a:gd name="connsiteX4" fmla="*/ 2844714 w 2946455"/>
              <a:gd name="connsiteY4" fmla="*/ 3438133 h 3438133"/>
              <a:gd name="connsiteX5" fmla="*/ 101741 w 2946455"/>
              <a:gd name="connsiteY5" fmla="*/ 3438133 h 3438133"/>
              <a:gd name="connsiteX6" fmla="*/ 0 w 2946455"/>
              <a:gd name="connsiteY6" fmla="*/ 3336392 h 3438133"/>
              <a:gd name="connsiteX7" fmla="*/ 0 w 2946455"/>
              <a:gd name="connsiteY7" fmla="*/ 101741 h 3438133"/>
              <a:gd name="connsiteX8" fmla="*/ 101741 w 2946455"/>
              <a:gd name="connsiteY8" fmla="*/ 0 h 3438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6455" h="3438133">
                <a:moveTo>
                  <a:pt x="101741" y="0"/>
                </a:moveTo>
                <a:lnTo>
                  <a:pt x="2844714" y="0"/>
                </a:lnTo>
                <a:cubicBezTo>
                  <a:pt x="2900904" y="0"/>
                  <a:pt x="2946455" y="45551"/>
                  <a:pt x="2946455" y="101741"/>
                </a:cubicBezTo>
                <a:lnTo>
                  <a:pt x="2946455" y="3336392"/>
                </a:lnTo>
                <a:cubicBezTo>
                  <a:pt x="2946455" y="3392582"/>
                  <a:pt x="2900904" y="3438133"/>
                  <a:pt x="2844714" y="3438133"/>
                </a:cubicBezTo>
                <a:lnTo>
                  <a:pt x="101741" y="3438133"/>
                </a:lnTo>
                <a:cubicBezTo>
                  <a:pt x="45551" y="3438133"/>
                  <a:pt x="0" y="3392582"/>
                  <a:pt x="0" y="3336392"/>
                </a:cubicBezTo>
                <a:lnTo>
                  <a:pt x="0" y="101741"/>
                </a:lnTo>
                <a:cubicBezTo>
                  <a:pt x="0" y="45551"/>
                  <a:pt x="45551" y="0"/>
                  <a:pt x="101741"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12" name="Picture Placeholder 11">
            <a:extLst>
              <a:ext uri="{FF2B5EF4-FFF2-40B4-BE49-F238E27FC236}">
                <a16:creationId xmlns:a16="http://schemas.microsoft.com/office/drawing/2014/main" id="{561B9051-B81C-9244-91E8-6FC67A8D8EE0}"/>
              </a:ext>
            </a:extLst>
          </p:cNvPr>
          <p:cNvSpPr>
            <a:spLocks noGrp="1"/>
          </p:cNvSpPr>
          <p:nvPr>
            <p:ph type="pic" sz="quarter" idx="18"/>
          </p:nvPr>
        </p:nvSpPr>
        <p:spPr>
          <a:xfrm>
            <a:off x="7967218" y="1771489"/>
            <a:ext cx="2946455" cy="3438133"/>
          </a:xfrm>
          <a:custGeom>
            <a:avLst/>
            <a:gdLst>
              <a:gd name="connsiteX0" fmla="*/ 101741 w 2946455"/>
              <a:gd name="connsiteY0" fmla="*/ 0 h 3438133"/>
              <a:gd name="connsiteX1" fmla="*/ 2844714 w 2946455"/>
              <a:gd name="connsiteY1" fmla="*/ 0 h 3438133"/>
              <a:gd name="connsiteX2" fmla="*/ 2946455 w 2946455"/>
              <a:gd name="connsiteY2" fmla="*/ 101741 h 3438133"/>
              <a:gd name="connsiteX3" fmla="*/ 2946455 w 2946455"/>
              <a:gd name="connsiteY3" fmla="*/ 3336392 h 3438133"/>
              <a:gd name="connsiteX4" fmla="*/ 2844714 w 2946455"/>
              <a:gd name="connsiteY4" fmla="*/ 3438133 h 3438133"/>
              <a:gd name="connsiteX5" fmla="*/ 101741 w 2946455"/>
              <a:gd name="connsiteY5" fmla="*/ 3438133 h 3438133"/>
              <a:gd name="connsiteX6" fmla="*/ 0 w 2946455"/>
              <a:gd name="connsiteY6" fmla="*/ 3336392 h 3438133"/>
              <a:gd name="connsiteX7" fmla="*/ 0 w 2946455"/>
              <a:gd name="connsiteY7" fmla="*/ 101741 h 3438133"/>
              <a:gd name="connsiteX8" fmla="*/ 101741 w 2946455"/>
              <a:gd name="connsiteY8" fmla="*/ 0 h 3438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6455" h="3438133">
                <a:moveTo>
                  <a:pt x="101741" y="0"/>
                </a:moveTo>
                <a:lnTo>
                  <a:pt x="2844714" y="0"/>
                </a:lnTo>
                <a:cubicBezTo>
                  <a:pt x="2900904" y="0"/>
                  <a:pt x="2946455" y="45551"/>
                  <a:pt x="2946455" y="101741"/>
                </a:cubicBezTo>
                <a:lnTo>
                  <a:pt x="2946455" y="3336392"/>
                </a:lnTo>
                <a:cubicBezTo>
                  <a:pt x="2946455" y="3392582"/>
                  <a:pt x="2900904" y="3438133"/>
                  <a:pt x="2844714" y="3438133"/>
                </a:cubicBezTo>
                <a:lnTo>
                  <a:pt x="101741" y="3438133"/>
                </a:lnTo>
                <a:cubicBezTo>
                  <a:pt x="45551" y="3438133"/>
                  <a:pt x="0" y="3392582"/>
                  <a:pt x="0" y="3336392"/>
                </a:cubicBezTo>
                <a:lnTo>
                  <a:pt x="0" y="101741"/>
                </a:lnTo>
                <a:cubicBezTo>
                  <a:pt x="0" y="45551"/>
                  <a:pt x="45551" y="0"/>
                  <a:pt x="101741"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9" name="Picture Placeholder 8">
            <a:extLst>
              <a:ext uri="{FF2B5EF4-FFF2-40B4-BE49-F238E27FC236}">
                <a16:creationId xmlns:a16="http://schemas.microsoft.com/office/drawing/2014/main" id="{CF2E9CF7-65CF-2F47-ACA8-179DC2F2438D}"/>
              </a:ext>
            </a:extLst>
          </p:cNvPr>
          <p:cNvSpPr>
            <a:spLocks noGrp="1"/>
          </p:cNvSpPr>
          <p:nvPr>
            <p:ph type="pic" sz="quarter" idx="15"/>
          </p:nvPr>
        </p:nvSpPr>
        <p:spPr>
          <a:xfrm>
            <a:off x="1276588" y="1771490"/>
            <a:ext cx="2946455" cy="3438133"/>
          </a:xfrm>
          <a:custGeom>
            <a:avLst/>
            <a:gdLst>
              <a:gd name="connsiteX0" fmla="*/ 101741 w 2946455"/>
              <a:gd name="connsiteY0" fmla="*/ 0 h 3438133"/>
              <a:gd name="connsiteX1" fmla="*/ 2844714 w 2946455"/>
              <a:gd name="connsiteY1" fmla="*/ 0 h 3438133"/>
              <a:gd name="connsiteX2" fmla="*/ 2946455 w 2946455"/>
              <a:gd name="connsiteY2" fmla="*/ 101741 h 3438133"/>
              <a:gd name="connsiteX3" fmla="*/ 2946455 w 2946455"/>
              <a:gd name="connsiteY3" fmla="*/ 3336392 h 3438133"/>
              <a:gd name="connsiteX4" fmla="*/ 2844714 w 2946455"/>
              <a:gd name="connsiteY4" fmla="*/ 3438133 h 3438133"/>
              <a:gd name="connsiteX5" fmla="*/ 101741 w 2946455"/>
              <a:gd name="connsiteY5" fmla="*/ 3438133 h 3438133"/>
              <a:gd name="connsiteX6" fmla="*/ 0 w 2946455"/>
              <a:gd name="connsiteY6" fmla="*/ 3336392 h 3438133"/>
              <a:gd name="connsiteX7" fmla="*/ 0 w 2946455"/>
              <a:gd name="connsiteY7" fmla="*/ 101741 h 3438133"/>
              <a:gd name="connsiteX8" fmla="*/ 101741 w 2946455"/>
              <a:gd name="connsiteY8" fmla="*/ 0 h 3438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6455" h="3438133">
                <a:moveTo>
                  <a:pt x="101741" y="0"/>
                </a:moveTo>
                <a:lnTo>
                  <a:pt x="2844714" y="0"/>
                </a:lnTo>
                <a:cubicBezTo>
                  <a:pt x="2900904" y="0"/>
                  <a:pt x="2946455" y="45551"/>
                  <a:pt x="2946455" y="101741"/>
                </a:cubicBezTo>
                <a:lnTo>
                  <a:pt x="2946455" y="3336392"/>
                </a:lnTo>
                <a:cubicBezTo>
                  <a:pt x="2946455" y="3392582"/>
                  <a:pt x="2900904" y="3438133"/>
                  <a:pt x="2844714" y="3438133"/>
                </a:cubicBezTo>
                <a:lnTo>
                  <a:pt x="101741" y="3438133"/>
                </a:lnTo>
                <a:cubicBezTo>
                  <a:pt x="45551" y="3438133"/>
                  <a:pt x="0" y="3392582"/>
                  <a:pt x="0" y="3336392"/>
                </a:cubicBezTo>
                <a:lnTo>
                  <a:pt x="0" y="101741"/>
                </a:lnTo>
                <a:cubicBezTo>
                  <a:pt x="0" y="45551"/>
                  <a:pt x="45551" y="0"/>
                  <a:pt x="101741"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34294169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Layout 2">
  <p:cSld name="Layout 2">
    <p:spTree>
      <p:nvGrpSpPr>
        <p:cNvPr id="1" name="Shape 10"/>
        <p:cNvGrpSpPr/>
        <p:nvPr/>
      </p:nvGrpSpPr>
      <p:grpSpPr>
        <a:xfrm>
          <a:off x="0" y="0"/>
          <a:ext cx="0" cy="0"/>
          <a:chOff x="0" y="0"/>
          <a:chExt cx="0" cy="0"/>
        </a:xfrm>
      </p:grpSpPr>
      <p:sp>
        <p:nvSpPr>
          <p:cNvPr id="11" name="Google Shape;11;p95"/>
          <p:cNvSpPr>
            <a:spLocks noGrp="1"/>
          </p:cNvSpPr>
          <p:nvPr>
            <p:ph type="pic" idx="2"/>
          </p:nvPr>
        </p:nvSpPr>
        <p:spPr>
          <a:xfrm>
            <a:off x="5080045" y="1187865"/>
            <a:ext cx="6141795" cy="5682511"/>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36003387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_Layout 2">
  <p:cSld name="1_Layout 2">
    <p:spTree>
      <p:nvGrpSpPr>
        <p:cNvPr id="1" name="Shape 12"/>
        <p:cNvGrpSpPr/>
        <p:nvPr/>
      </p:nvGrpSpPr>
      <p:grpSpPr>
        <a:xfrm>
          <a:off x="0" y="0"/>
          <a:ext cx="0" cy="0"/>
          <a:chOff x="0" y="0"/>
          <a:chExt cx="0" cy="0"/>
        </a:xfrm>
      </p:grpSpPr>
      <p:sp>
        <p:nvSpPr>
          <p:cNvPr id="13" name="Google Shape;13;p96"/>
          <p:cNvSpPr>
            <a:spLocks noGrp="1"/>
          </p:cNvSpPr>
          <p:nvPr>
            <p:ph type="pic" idx="2"/>
          </p:nvPr>
        </p:nvSpPr>
        <p:spPr>
          <a:xfrm>
            <a:off x="1992085" y="1681843"/>
            <a:ext cx="4710793" cy="2466000"/>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1334863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yout 1">
  <p:cSld name="Layout 1">
    <p:spTree>
      <p:nvGrpSpPr>
        <p:cNvPr id="1" name="Shape 16"/>
        <p:cNvGrpSpPr/>
        <p:nvPr/>
      </p:nvGrpSpPr>
      <p:grpSpPr>
        <a:xfrm>
          <a:off x="0" y="0"/>
          <a:ext cx="0" cy="0"/>
          <a:chOff x="0" y="0"/>
          <a:chExt cx="0" cy="0"/>
        </a:xfrm>
      </p:grpSpPr>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Layout 13">
  <p:cSld name="Layout 13">
    <p:spTree>
      <p:nvGrpSpPr>
        <p:cNvPr id="1" name="Shape 14"/>
        <p:cNvGrpSpPr/>
        <p:nvPr/>
      </p:nvGrpSpPr>
      <p:grpSpPr>
        <a:xfrm>
          <a:off x="0" y="0"/>
          <a:ext cx="0" cy="0"/>
          <a:chOff x="0" y="0"/>
          <a:chExt cx="0" cy="0"/>
        </a:xfrm>
      </p:grpSpPr>
      <p:sp>
        <p:nvSpPr>
          <p:cNvPr id="15" name="Google Shape;15;p97"/>
          <p:cNvSpPr>
            <a:spLocks noGrp="1"/>
          </p:cNvSpPr>
          <p:nvPr>
            <p:ph type="pic" idx="2"/>
          </p:nvPr>
        </p:nvSpPr>
        <p:spPr>
          <a:xfrm>
            <a:off x="4603531" y="1334814"/>
            <a:ext cx="3899338" cy="3899338"/>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7981893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Layout 1">
  <p:cSld name="Layout 1">
    <p:spTree>
      <p:nvGrpSpPr>
        <p:cNvPr id="1" name="Shape 16"/>
        <p:cNvGrpSpPr/>
        <p:nvPr/>
      </p:nvGrpSpPr>
      <p:grpSpPr>
        <a:xfrm>
          <a:off x="0" y="0"/>
          <a:ext cx="0" cy="0"/>
          <a:chOff x="0" y="0"/>
          <a:chExt cx="0" cy="0"/>
        </a:xfrm>
      </p:grpSpPr>
    </p:spTree>
    <p:extLst>
      <p:ext uri="{BB962C8B-B14F-4D97-AF65-F5344CB8AC3E}">
        <p14:creationId xmlns:p14="http://schemas.microsoft.com/office/powerpoint/2010/main" val="2658066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Layout 14">
  <p:cSld name="Layout 14">
    <p:spTree>
      <p:nvGrpSpPr>
        <p:cNvPr id="1" name="Shape 17"/>
        <p:cNvGrpSpPr/>
        <p:nvPr/>
      </p:nvGrpSpPr>
      <p:grpSpPr>
        <a:xfrm>
          <a:off x="0" y="0"/>
          <a:ext cx="0" cy="0"/>
          <a:chOff x="0" y="0"/>
          <a:chExt cx="0" cy="0"/>
        </a:xfrm>
      </p:grpSpPr>
      <p:sp>
        <p:nvSpPr>
          <p:cNvPr id="18" name="Google Shape;18;p99"/>
          <p:cNvSpPr>
            <a:spLocks noGrp="1"/>
          </p:cNvSpPr>
          <p:nvPr>
            <p:ph type="pic" idx="2"/>
          </p:nvPr>
        </p:nvSpPr>
        <p:spPr>
          <a:xfrm>
            <a:off x="6164012" y="0"/>
            <a:ext cx="3958894" cy="5733826"/>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3388925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Layout 24">
  <p:cSld name="Layout 24">
    <p:spTree>
      <p:nvGrpSpPr>
        <p:cNvPr id="1" name="Shape 19"/>
        <p:cNvGrpSpPr/>
        <p:nvPr/>
      </p:nvGrpSpPr>
      <p:grpSpPr>
        <a:xfrm>
          <a:off x="0" y="0"/>
          <a:ext cx="0" cy="0"/>
          <a:chOff x="0" y="0"/>
          <a:chExt cx="0" cy="0"/>
        </a:xfrm>
      </p:grpSpPr>
      <p:sp>
        <p:nvSpPr>
          <p:cNvPr id="20" name="Google Shape;20;p100"/>
          <p:cNvSpPr>
            <a:spLocks noGrp="1"/>
          </p:cNvSpPr>
          <p:nvPr>
            <p:ph type="pic" idx="2"/>
          </p:nvPr>
        </p:nvSpPr>
        <p:spPr>
          <a:xfrm>
            <a:off x="2443873" y="1076163"/>
            <a:ext cx="4718027" cy="4718027"/>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30546550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Layout 5">
  <p:cSld name="Layout 5">
    <p:spTree>
      <p:nvGrpSpPr>
        <p:cNvPr id="1" name="Shape 21"/>
        <p:cNvGrpSpPr/>
        <p:nvPr/>
      </p:nvGrpSpPr>
      <p:grpSpPr>
        <a:xfrm>
          <a:off x="0" y="0"/>
          <a:ext cx="0" cy="0"/>
          <a:chOff x="0" y="0"/>
          <a:chExt cx="0" cy="0"/>
        </a:xfrm>
      </p:grpSpPr>
      <p:sp>
        <p:nvSpPr>
          <p:cNvPr id="22" name="Google Shape;22;p101"/>
          <p:cNvSpPr>
            <a:spLocks noGrp="1"/>
          </p:cNvSpPr>
          <p:nvPr>
            <p:ph type="pic" idx="2"/>
          </p:nvPr>
        </p:nvSpPr>
        <p:spPr>
          <a:xfrm>
            <a:off x="6185037" y="1466724"/>
            <a:ext cx="3412082" cy="3412082"/>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37537851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Layout 16">
  <p:cSld name="Layout 16">
    <p:spTree>
      <p:nvGrpSpPr>
        <p:cNvPr id="1" name="Shape 23"/>
        <p:cNvGrpSpPr/>
        <p:nvPr/>
      </p:nvGrpSpPr>
      <p:grpSpPr>
        <a:xfrm>
          <a:off x="0" y="0"/>
          <a:ext cx="0" cy="0"/>
          <a:chOff x="0" y="0"/>
          <a:chExt cx="0" cy="0"/>
        </a:xfrm>
      </p:grpSpPr>
      <p:sp>
        <p:nvSpPr>
          <p:cNvPr id="24" name="Google Shape;24;p102"/>
          <p:cNvSpPr>
            <a:spLocks noGrp="1"/>
          </p:cNvSpPr>
          <p:nvPr>
            <p:ph type="pic" idx="2"/>
          </p:nvPr>
        </p:nvSpPr>
        <p:spPr>
          <a:xfrm>
            <a:off x="5194677" y="2635839"/>
            <a:ext cx="1586324" cy="1586324"/>
          </a:xfrm>
          <a:prstGeom prst="rect">
            <a:avLst/>
          </a:prstGeom>
          <a:solidFill>
            <a:schemeClr val="lt1"/>
          </a:solidFill>
          <a:ln>
            <a:noFill/>
          </a:ln>
        </p:spPr>
        <p:txBody>
          <a:bodyPr/>
          <a:lstStyle/>
          <a:p>
            <a:endParaRPr lang="en-CA"/>
          </a:p>
        </p:txBody>
      </p:sp>
      <p:sp>
        <p:nvSpPr>
          <p:cNvPr id="25" name="Google Shape;25;p102"/>
          <p:cNvSpPr>
            <a:spLocks noGrp="1"/>
          </p:cNvSpPr>
          <p:nvPr>
            <p:ph type="pic" idx="3"/>
          </p:nvPr>
        </p:nvSpPr>
        <p:spPr>
          <a:xfrm>
            <a:off x="5194677" y="4534095"/>
            <a:ext cx="1586324" cy="1586324"/>
          </a:xfrm>
          <a:prstGeom prst="rect">
            <a:avLst/>
          </a:prstGeom>
          <a:solidFill>
            <a:schemeClr val="lt1"/>
          </a:solidFill>
          <a:ln>
            <a:noFill/>
          </a:ln>
        </p:spPr>
        <p:txBody>
          <a:bodyPr/>
          <a:lstStyle/>
          <a:p>
            <a:endParaRPr lang="en-CA"/>
          </a:p>
        </p:txBody>
      </p:sp>
      <p:sp>
        <p:nvSpPr>
          <p:cNvPr id="26" name="Google Shape;26;p102"/>
          <p:cNvSpPr>
            <a:spLocks noGrp="1"/>
          </p:cNvSpPr>
          <p:nvPr>
            <p:ph type="pic" idx="4"/>
          </p:nvPr>
        </p:nvSpPr>
        <p:spPr>
          <a:xfrm>
            <a:off x="5194677" y="737583"/>
            <a:ext cx="1586324" cy="1586324"/>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13824031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Layout 18">
  <p:cSld name="Layout 18">
    <p:spTree>
      <p:nvGrpSpPr>
        <p:cNvPr id="1" name="Shape 27"/>
        <p:cNvGrpSpPr/>
        <p:nvPr/>
      </p:nvGrpSpPr>
      <p:grpSpPr>
        <a:xfrm>
          <a:off x="0" y="0"/>
          <a:ext cx="0" cy="0"/>
          <a:chOff x="0" y="0"/>
          <a:chExt cx="0" cy="0"/>
        </a:xfrm>
      </p:grpSpPr>
      <p:sp>
        <p:nvSpPr>
          <p:cNvPr id="28" name="Google Shape;28;p103"/>
          <p:cNvSpPr>
            <a:spLocks noGrp="1"/>
          </p:cNvSpPr>
          <p:nvPr>
            <p:ph type="pic" idx="2"/>
          </p:nvPr>
        </p:nvSpPr>
        <p:spPr>
          <a:xfrm>
            <a:off x="4113085" y="3953572"/>
            <a:ext cx="2083238" cy="2083238"/>
          </a:xfrm>
          <a:prstGeom prst="rect">
            <a:avLst/>
          </a:prstGeom>
          <a:solidFill>
            <a:schemeClr val="lt1"/>
          </a:solidFill>
          <a:ln>
            <a:noFill/>
          </a:ln>
        </p:spPr>
        <p:txBody>
          <a:bodyPr/>
          <a:lstStyle/>
          <a:p>
            <a:endParaRPr lang="en-CA"/>
          </a:p>
        </p:txBody>
      </p:sp>
      <p:sp>
        <p:nvSpPr>
          <p:cNvPr id="29" name="Google Shape;29;p103"/>
          <p:cNvSpPr>
            <a:spLocks noGrp="1"/>
          </p:cNvSpPr>
          <p:nvPr>
            <p:ph type="pic" idx="3"/>
          </p:nvPr>
        </p:nvSpPr>
        <p:spPr>
          <a:xfrm>
            <a:off x="1786573" y="3953572"/>
            <a:ext cx="2083238" cy="2083238"/>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19471131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Layout 21">
  <p:cSld name="Layout 21">
    <p:spTree>
      <p:nvGrpSpPr>
        <p:cNvPr id="1" name="Shape 30"/>
        <p:cNvGrpSpPr/>
        <p:nvPr/>
      </p:nvGrpSpPr>
      <p:grpSpPr>
        <a:xfrm>
          <a:off x="0" y="0"/>
          <a:ext cx="0" cy="0"/>
          <a:chOff x="0" y="0"/>
          <a:chExt cx="0" cy="0"/>
        </a:xfrm>
      </p:grpSpPr>
      <p:sp>
        <p:nvSpPr>
          <p:cNvPr id="31" name="Google Shape;31;p104"/>
          <p:cNvSpPr>
            <a:spLocks noGrp="1"/>
          </p:cNvSpPr>
          <p:nvPr>
            <p:ph type="pic" idx="2"/>
          </p:nvPr>
        </p:nvSpPr>
        <p:spPr>
          <a:xfrm>
            <a:off x="4622773" y="1771490"/>
            <a:ext cx="2946455" cy="3438133"/>
          </a:xfrm>
          <a:prstGeom prst="rect">
            <a:avLst/>
          </a:prstGeom>
          <a:solidFill>
            <a:schemeClr val="lt1"/>
          </a:solidFill>
          <a:ln>
            <a:noFill/>
          </a:ln>
        </p:spPr>
        <p:txBody>
          <a:bodyPr/>
          <a:lstStyle/>
          <a:p>
            <a:endParaRPr lang="en-CA"/>
          </a:p>
        </p:txBody>
      </p:sp>
      <p:sp>
        <p:nvSpPr>
          <p:cNvPr id="32" name="Google Shape;32;p104"/>
          <p:cNvSpPr>
            <a:spLocks noGrp="1"/>
          </p:cNvSpPr>
          <p:nvPr>
            <p:ph type="pic" idx="3"/>
          </p:nvPr>
        </p:nvSpPr>
        <p:spPr>
          <a:xfrm>
            <a:off x="7967218" y="1771489"/>
            <a:ext cx="2946455" cy="3438133"/>
          </a:xfrm>
          <a:prstGeom prst="rect">
            <a:avLst/>
          </a:prstGeom>
          <a:solidFill>
            <a:schemeClr val="lt1"/>
          </a:solidFill>
          <a:ln>
            <a:noFill/>
          </a:ln>
        </p:spPr>
        <p:txBody>
          <a:bodyPr/>
          <a:lstStyle/>
          <a:p>
            <a:endParaRPr lang="en-CA"/>
          </a:p>
        </p:txBody>
      </p:sp>
      <p:sp>
        <p:nvSpPr>
          <p:cNvPr id="33" name="Google Shape;33;p104"/>
          <p:cNvSpPr>
            <a:spLocks noGrp="1"/>
          </p:cNvSpPr>
          <p:nvPr>
            <p:ph type="pic" idx="4"/>
          </p:nvPr>
        </p:nvSpPr>
        <p:spPr>
          <a:xfrm>
            <a:off x="1276588" y="1771490"/>
            <a:ext cx="2946455" cy="3438133"/>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24623195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Layout 7">
  <p:cSld name="Layout 7">
    <p:spTree>
      <p:nvGrpSpPr>
        <p:cNvPr id="1" name="Shape 34"/>
        <p:cNvGrpSpPr/>
        <p:nvPr/>
      </p:nvGrpSpPr>
      <p:grpSpPr>
        <a:xfrm>
          <a:off x="0" y="0"/>
          <a:ext cx="0" cy="0"/>
          <a:chOff x="0" y="0"/>
          <a:chExt cx="0" cy="0"/>
        </a:xfrm>
      </p:grpSpPr>
      <p:sp>
        <p:nvSpPr>
          <p:cNvPr id="35" name="Google Shape;35;p105"/>
          <p:cNvSpPr>
            <a:spLocks noGrp="1"/>
          </p:cNvSpPr>
          <p:nvPr>
            <p:ph type="pic" idx="2"/>
          </p:nvPr>
        </p:nvSpPr>
        <p:spPr>
          <a:xfrm>
            <a:off x="9777732" y="4925563"/>
            <a:ext cx="2414268" cy="1928013"/>
          </a:xfrm>
          <a:prstGeom prst="rect">
            <a:avLst/>
          </a:prstGeom>
          <a:solidFill>
            <a:schemeClr val="lt1"/>
          </a:solidFill>
          <a:ln>
            <a:noFill/>
          </a:ln>
        </p:spPr>
        <p:txBody>
          <a:bodyPr/>
          <a:lstStyle/>
          <a:p>
            <a:endParaRPr lang="en-CA"/>
          </a:p>
        </p:txBody>
      </p:sp>
      <p:sp>
        <p:nvSpPr>
          <p:cNvPr id="36" name="Google Shape;36;p105"/>
          <p:cNvSpPr>
            <a:spLocks noGrp="1"/>
          </p:cNvSpPr>
          <p:nvPr>
            <p:ph type="pic" idx="3"/>
          </p:nvPr>
        </p:nvSpPr>
        <p:spPr>
          <a:xfrm>
            <a:off x="6434666" y="0"/>
            <a:ext cx="3343066" cy="4013200"/>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133912493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Layout 11">
  <p:cSld name="Layout 11">
    <p:spTree>
      <p:nvGrpSpPr>
        <p:cNvPr id="1" name="Shape 37"/>
        <p:cNvGrpSpPr/>
        <p:nvPr/>
      </p:nvGrpSpPr>
      <p:grpSpPr>
        <a:xfrm>
          <a:off x="0" y="0"/>
          <a:ext cx="0" cy="0"/>
          <a:chOff x="0" y="0"/>
          <a:chExt cx="0" cy="0"/>
        </a:xfrm>
      </p:grpSpPr>
      <p:sp>
        <p:nvSpPr>
          <p:cNvPr id="38" name="Google Shape;38;p106"/>
          <p:cNvSpPr>
            <a:spLocks noGrp="1"/>
          </p:cNvSpPr>
          <p:nvPr>
            <p:ph type="pic" idx="2"/>
          </p:nvPr>
        </p:nvSpPr>
        <p:spPr>
          <a:xfrm>
            <a:off x="1041873" y="3428999"/>
            <a:ext cx="2083747" cy="2083747"/>
          </a:xfrm>
          <a:prstGeom prst="rect">
            <a:avLst/>
          </a:prstGeom>
          <a:solidFill>
            <a:schemeClr val="lt1"/>
          </a:solidFill>
          <a:ln>
            <a:noFill/>
          </a:ln>
        </p:spPr>
        <p:txBody>
          <a:bodyPr/>
          <a:lstStyle/>
          <a:p>
            <a:endParaRPr lang="en-CA"/>
          </a:p>
        </p:txBody>
      </p:sp>
      <p:sp>
        <p:nvSpPr>
          <p:cNvPr id="39" name="Google Shape;39;p106"/>
          <p:cNvSpPr>
            <a:spLocks noGrp="1"/>
          </p:cNvSpPr>
          <p:nvPr>
            <p:ph type="pic" idx="3"/>
          </p:nvPr>
        </p:nvSpPr>
        <p:spPr>
          <a:xfrm>
            <a:off x="3129384" y="3428999"/>
            <a:ext cx="2083747" cy="2083747"/>
          </a:xfrm>
          <a:prstGeom prst="rect">
            <a:avLst/>
          </a:prstGeom>
          <a:solidFill>
            <a:schemeClr val="lt1"/>
          </a:solidFill>
          <a:ln>
            <a:noFill/>
          </a:ln>
        </p:spPr>
        <p:txBody>
          <a:bodyPr/>
          <a:lstStyle/>
          <a:p>
            <a:endParaRPr lang="en-CA"/>
          </a:p>
        </p:txBody>
      </p:sp>
      <p:sp>
        <p:nvSpPr>
          <p:cNvPr id="40" name="Google Shape;40;p106"/>
          <p:cNvSpPr>
            <a:spLocks noGrp="1"/>
          </p:cNvSpPr>
          <p:nvPr>
            <p:ph type="pic" idx="4"/>
          </p:nvPr>
        </p:nvSpPr>
        <p:spPr>
          <a:xfrm>
            <a:off x="1041873" y="1345253"/>
            <a:ext cx="2083747" cy="2083747"/>
          </a:xfrm>
          <a:prstGeom prst="rect">
            <a:avLst/>
          </a:prstGeom>
          <a:solidFill>
            <a:schemeClr val="lt1"/>
          </a:solidFill>
          <a:ln>
            <a:noFill/>
          </a:ln>
        </p:spPr>
        <p:txBody>
          <a:bodyPr/>
          <a:lstStyle/>
          <a:p>
            <a:endParaRPr lang="en-CA"/>
          </a:p>
        </p:txBody>
      </p:sp>
      <p:sp>
        <p:nvSpPr>
          <p:cNvPr id="41" name="Google Shape;41;p106"/>
          <p:cNvSpPr>
            <a:spLocks noGrp="1"/>
          </p:cNvSpPr>
          <p:nvPr>
            <p:ph type="pic" idx="5"/>
          </p:nvPr>
        </p:nvSpPr>
        <p:spPr>
          <a:xfrm>
            <a:off x="3129384" y="1345253"/>
            <a:ext cx="2083747" cy="2083747"/>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2035723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Layout 14">
  <p:cSld name="Layout 14">
    <p:spTree>
      <p:nvGrpSpPr>
        <p:cNvPr id="1" name="Shape 17"/>
        <p:cNvGrpSpPr/>
        <p:nvPr/>
      </p:nvGrpSpPr>
      <p:grpSpPr>
        <a:xfrm>
          <a:off x="0" y="0"/>
          <a:ext cx="0" cy="0"/>
          <a:chOff x="0" y="0"/>
          <a:chExt cx="0" cy="0"/>
        </a:xfrm>
      </p:grpSpPr>
      <p:sp>
        <p:nvSpPr>
          <p:cNvPr id="18" name="Google Shape;18;p101"/>
          <p:cNvSpPr>
            <a:spLocks noGrp="1"/>
          </p:cNvSpPr>
          <p:nvPr>
            <p:ph type="pic" idx="2"/>
          </p:nvPr>
        </p:nvSpPr>
        <p:spPr>
          <a:xfrm>
            <a:off x="6164012" y="0"/>
            <a:ext cx="3958894" cy="5733826"/>
          </a:xfrm>
          <a:prstGeom prst="rect">
            <a:avLst/>
          </a:prstGeom>
          <a:solidFill>
            <a:schemeClr val="lt1"/>
          </a:solidFill>
          <a:ln>
            <a:noFill/>
          </a:ln>
        </p:spPr>
        <p:txBody>
          <a:bodyPr/>
          <a:lstStyle/>
          <a:p>
            <a:endParaRPr lang="en-CA"/>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Layout 23">
  <p:cSld name="Layout 23">
    <p:spTree>
      <p:nvGrpSpPr>
        <p:cNvPr id="1" name="Shape 44"/>
        <p:cNvGrpSpPr/>
        <p:nvPr/>
      </p:nvGrpSpPr>
      <p:grpSpPr>
        <a:xfrm>
          <a:off x="0" y="0"/>
          <a:ext cx="0" cy="0"/>
          <a:chOff x="0" y="0"/>
          <a:chExt cx="0" cy="0"/>
        </a:xfrm>
      </p:grpSpPr>
      <p:sp>
        <p:nvSpPr>
          <p:cNvPr id="45" name="Google Shape;45;p108"/>
          <p:cNvSpPr>
            <a:spLocks noGrp="1"/>
          </p:cNvSpPr>
          <p:nvPr>
            <p:ph type="pic" idx="2"/>
          </p:nvPr>
        </p:nvSpPr>
        <p:spPr>
          <a:xfrm>
            <a:off x="1271238" y="2678795"/>
            <a:ext cx="1287813" cy="1093287"/>
          </a:xfrm>
          <a:prstGeom prst="rect">
            <a:avLst/>
          </a:prstGeom>
          <a:solidFill>
            <a:schemeClr val="lt1"/>
          </a:solidFill>
          <a:ln>
            <a:noFill/>
          </a:ln>
        </p:spPr>
        <p:txBody>
          <a:bodyPr/>
          <a:lstStyle/>
          <a:p>
            <a:endParaRPr lang="en-CA"/>
          </a:p>
        </p:txBody>
      </p:sp>
      <p:sp>
        <p:nvSpPr>
          <p:cNvPr id="46" name="Google Shape;46;p108"/>
          <p:cNvSpPr>
            <a:spLocks noGrp="1"/>
          </p:cNvSpPr>
          <p:nvPr>
            <p:ph type="pic" idx="3"/>
          </p:nvPr>
        </p:nvSpPr>
        <p:spPr>
          <a:xfrm>
            <a:off x="1271238" y="4544017"/>
            <a:ext cx="1287813" cy="1093287"/>
          </a:xfrm>
          <a:prstGeom prst="rect">
            <a:avLst/>
          </a:prstGeom>
          <a:solidFill>
            <a:schemeClr val="lt1"/>
          </a:solidFill>
          <a:ln>
            <a:noFill/>
          </a:ln>
        </p:spPr>
        <p:txBody>
          <a:bodyPr/>
          <a:lstStyle/>
          <a:p>
            <a:endParaRPr lang="en-CA"/>
          </a:p>
        </p:txBody>
      </p:sp>
      <p:sp>
        <p:nvSpPr>
          <p:cNvPr id="47" name="Google Shape;47;p108"/>
          <p:cNvSpPr>
            <a:spLocks noGrp="1"/>
          </p:cNvSpPr>
          <p:nvPr>
            <p:ph type="pic" idx="4"/>
          </p:nvPr>
        </p:nvSpPr>
        <p:spPr>
          <a:xfrm>
            <a:off x="1271238" y="813572"/>
            <a:ext cx="1287813" cy="1093287"/>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9476337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Layout 6">
  <p:cSld name="Layout 6">
    <p:spTree>
      <p:nvGrpSpPr>
        <p:cNvPr id="1" name="Shape 48"/>
        <p:cNvGrpSpPr/>
        <p:nvPr/>
      </p:nvGrpSpPr>
      <p:grpSpPr>
        <a:xfrm>
          <a:off x="0" y="0"/>
          <a:ext cx="0" cy="0"/>
          <a:chOff x="0" y="0"/>
          <a:chExt cx="0" cy="0"/>
        </a:xfrm>
      </p:grpSpPr>
      <p:sp>
        <p:nvSpPr>
          <p:cNvPr id="49" name="Google Shape;49;p109"/>
          <p:cNvSpPr>
            <a:spLocks noGrp="1"/>
          </p:cNvSpPr>
          <p:nvPr>
            <p:ph type="pic" idx="2"/>
          </p:nvPr>
        </p:nvSpPr>
        <p:spPr>
          <a:xfrm>
            <a:off x="1391108" y="3572934"/>
            <a:ext cx="2370667" cy="2370667"/>
          </a:xfrm>
          <a:prstGeom prst="rect">
            <a:avLst/>
          </a:prstGeom>
          <a:solidFill>
            <a:schemeClr val="lt1"/>
          </a:solidFill>
          <a:ln>
            <a:noFill/>
          </a:ln>
        </p:spPr>
        <p:txBody>
          <a:bodyPr/>
          <a:lstStyle/>
          <a:p>
            <a:endParaRPr lang="en-CA"/>
          </a:p>
        </p:txBody>
      </p:sp>
      <p:sp>
        <p:nvSpPr>
          <p:cNvPr id="50" name="Google Shape;50;p109"/>
          <p:cNvSpPr>
            <a:spLocks noGrp="1"/>
          </p:cNvSpPr>
          <p:nvPr>
            <p:ph type="pic" idx="3"/>
          </p:nvPr>
        </p:nvSpPr>
        <p:spPr>
          <a:xfrm>
            <a:off x="1391108" y="914401"/>
            <a:ext cx="2370667" cy="2370667"/>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75926927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Layout 31">
  <p:cSld name="Layout 31">
    <p:spTree>
      <p:nvGrpSpPr>
        <p:cNvPr id="1" name="Shape 51"/>
        <p:cNvGrpSpPr/>
        <p:nvPr/>
      </p:nvGrpSpPr>
      <p:grpSpPr>
        <a:xfrm>
          <a:off x="0" y="0"/>
          <a:ext cx="0" cy="0"/>
          <a:chOff x="0" y="0"/>
          <a:chExt cx="0" cy="0"/>
        </a:xfrm>
      </p:grpSpPr>
      <p:sp>
        <p:nvSpPr>
          <p:cNvPr id="52" name="Google Shape;52;p110"/>
          <p:cNvSpPr>
            <a:spLocks noGrp="1"/>
          </p:cNvSpPr>
          <p:nvPr>
            <p:ph type="pic" idx="2"/>
          </p:nvPr>
        </p:nvSpPr>
        <p:spPr>
          <a:xfrm>
            <a:off x="4828479" y="2139044"/>
            <a:ext cx="6211229" cy="3916068"/>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29912447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Layout 22">
  <p:cSld name="Layout 22">
    <p:spTree>
      <p:nvGrpSpPr>
        <p:cNvPr id="1" name="Shape 53"/>
        <p:cNvGrpSpPr/>
        <p:nvPr/>
      </p:nvGrpSpPr>
      <p:grpSpPr>
        <a:xfrm>
          <a:off x="0" y="0"/>
          <a:ext cx="0" cy="0"/>
          <a:chOff x="0" y="0"/>
          <a:chExt cx="0" cy="0"/>
        </a:xfrm>
      </p:grpSpPr>
      <p:sp>
        <p:nvSpPr>
          <p:cNvPr id="54" name="Google Shape;54;p111"/>
          <p:cNvSpPr>
            <a:spLocks noGrp="1"/>
          </p:cNvSpPr>
          <p:nvPr>
            <p:ph type="pic" idx="2"/>
          </p:nvPr>
        </p:nvSpPr>
        <p:spPr>
          <a:xfrm>
            <a:off x="-1" y="1888071"/>
            <a:ext cx="5003645" cy="4038681"/>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183917781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Layout 19">
  <p:cSld name="Layout 19">
    <p:spTree>
      <p:nvGrpSpPr>
        <p:cNvPr id="1" name="Shape 55"/>
        <p:cNvGrpSpPr/>
        <p:nvPr/>
      </p:nvGrpSpPr>
      <p:grpSpPr>
        <a:xfrm>
          <a:off x="0" y="0"/>
          <a:ext cx="0" cy="0"/>
          <a:chOff x="0" y="0"/>
          <a:chExt cx="0" cy="0"/>
        </a:xfrm>
      </p:grpSpPr>
      <p:sp>
        <p:nvSpPr>
          <p:cNvPr id="56" name="Google Shape;56;p112"/>
          <p:cNvSpPr>
            <a:spLocks noGrp="1"/>
          </p:cNvSpPr>
          <p:nvPr>
            <p:ph type="pic" idx="2"/>
          </p:nvPr>
        </p:nvSpPr>
        <p:spPr>
          <a:xfrm>
            <a:off x="6023143" y="705315"/>
            <a:ext cx="3708066" cy="5447370"/>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23112491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7_Title and Content">
  <p:cSld name="7_Title and Content">
    <p:spTree>
      <p:nvGrpSpPr>
        <p:cNvPr id="1" name="Shape 57"/>
        <p:cNvGrpSpPr/>
        <p:nvPr/>
      </p:nvGrpSpPr>
      <p:grpSpPr>
        <a:xfrm>
          <a:off x="0" y="0"/>
          <a:ext cx="0" cy="0"/>
          <a:chOff x="0" y="0"/>
          <a:chExt cx="0" cy="0"/>
        </a:xfrm>
      </p:grpSpPr>
    </p:spTree>
    <p:extLst>
      <p:ext uri="{BB962C8B-B14F-4D97-AF65-F5344CB8AC3E}">
        <p14:creationId xmlns:p14="http://schemas.microsoft.com/office/powerpoint/2010/main" val="379770391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Slide #1">
  <p:cSld name="Slide #1">
    <p:spTree>
      <p:nvGrpSpPr>
        <p:cNvPr id="1" name="Shape 58"/>
        <p:cNvGrpSpPr/>
        <p:nvPr/>
      </p:nvGrpSpPr>
      <p:grpSpPr>
        <a:xfrm>
          <a:off x="0" y="0"/>
          <a:ext cx="0" cy="0"/>
          <a:chOff x="0" y="0"/>
          <a:chExt cx="0" cy="0"/>
        </a:xfrm>
      </p:grpSpPr>
    </p:spTree>
    <p:extLst>
      <p:ext uri="{BB962C8B-B14F-4D97-AF65-F5344CB8AC3E}">
        <p14:creationId xmlns:p14="http://schemas.microsoft.com/office/powerpoint/2010/main" val="3720819907"/>
      </p:ext>
    </p:extLst>
  </p:cSld>
  <p:clrMapOvr>
    <a:masterClrMapping/>
  </p:clrMapOvr>
  <p:transition spd="slow">
    <p:push/>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9"/>
        <p:cNvGrpSpPr/>
        <p:nvPr/>
      </p:nvGrpSpPr>
      <p:grpSpPr>
        <a:xfrm>
          <a:off x="0" y="0"/>
          <a:ext cx="0" cy="0"/>
          <a:chOff x="0" y="0"/>
          <a:chExt cx="0" cy="0"/>
        </a:xfrm>
      </p:grpSpPr>
      <p:sp>
        <p:nvSpPr>
          <p:cNvPr id="60" name="Google Shape;60;p1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1" name="Google Shape;61;p11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2" name="Google Shape;62;p11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50191599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Layout 9">
  <p:cSld name="Layout 9">
    <p:spTree>
      <p:nvGrpSpPr>
        <p:cNvPr id="1" name="Shape 63"/>
        <p:cNvGrpSpPr/>
        <p:nvPr/>
      </p:nvGrpSpPr>
      <p:grpSpPr>
        <a:xfrm>
          <a:off x="0" y="0"/>
          <a:ext cx="0" cy="0"/>
          <a:chOff x="0" y="0"/>
          <a:chExt cx="0" cy="0"/>
        </a:xfrm>
      </p:grpSpPr>
      <p:sp>
        <p:nvSpPr>
          <p:cNvPr id="64" name="Google Shape;64;p116"/>
          <p:cNvSpPr>
            <a:spLocks noGrp="1"/>
          </p:cNvSpPr>
          <p:nvPr>
            <p:ph type="pic" idx="2"/>
          </p:nvPr>
        </p:nvSpPr>
        <p:spPr>
          <a:xfrm>
            <a:off x="7514331" y="1411437"/>
            <a:ext cx="2023551" cy="2023551"/>
          </a:xfrm>
          <a:prstGeom prst="rect">
            <a:avLst/>
          </a:prstGeom>
          <a:solidFill>
            <a:schemeClr val="lt1"/>
          </a:solidFill>
          <a:ln>
            <a:noFill/>
          </a:ln>
        </p:spPr>
        <p:txBody>
          <a:bodyPr/>
          <a:lstStyle/>
          <a:p>
            <a:endParaRPr lang="en-CA"/>
          </a:p>
        </p:txBody>
      </p:sp>
      <p:sp>
        <p:nvSpPr>
          <p:cNvPr id="65" name="Google Shape;65;p116"/>
          <p:cNvSpPr>
            <a:spLocks noGrp="1"/>
          </p:cNvSpPr>
          <p:nvPr>
            <p:ph type="pic" idx="3"/>
          </p:nvPr>
        </p:nvSpPr>
        <p:spPr>
          <a:xfrm>
            <a:off x="7316767" y="3429000"/>
            <a:ext cx="2023551" cy="2023552"/>
          </a:xfrm>
          <a:prstGeom prst="rect">
            <a:avLst/>
          </a:prstGeom>
          <a:solidFill>
            <a:schemeClr val="lt1"/>
          </a:solidFill>
          <a:ln>
            <a:noFill/>
          </a:ln>
        </p:spPr>
        <p:txBody>
          <a:bodyPr/>
          <a:lstStyle/>
          <a:p>
            <a:endParaRPr lang="en-CA"/>
          </a:p>
        </p:txBody>
      </p:sp>
      <p:sp>
        <p:nvSpPr>
          <p:cNvPr id="66" name="Google Shape;66;p116"/>
          <p:cNvSpPr>
            <a:spLocks noGrp="1"/>
          </p:cNvSpPr>
          <p:nvPr>
            <p:ph type="pic" idx="4"/>
          </p:nvPr>
        </p:nvSpPr>
        <p:spPr>
          <a:xfrm>
            <a:off x="8627884" y="2219660"/>
            <a:ext cx="2634209" cy="2634209"/>
          </a:xfrm>
          <a:prstGeom prst="rect">
            <a:avLst/>
          </a:prstGeom>
          <a:solidFill>
            <a:schemeClr val="lt1"/>
          </a:solidFill>
          <a:ln>
            <a:noFill/>
          </a:ln>
        </p:spPr>
        <p:txBody>
          <a:bodyPr/>
          <a:lstStyle/>
          <a:p>
            <a:endParaRPr lang="en-CA"/>
          </a:p>
        </p:txBody>
      </p:sp>
      <p:sp>
        <p:nvSpPr>
          <p:cNvPr id="67" name="Google Shape;67;p116"/>
          <p:cNvSpPr>
            <a:spLocks noGrp="1"/>
          </p:cNvSpPr>
          <p:nvPr>
            <p:ph type="pic" idx="5"/>
          </p:nvPr>
        </p:nvSpPr>
        <p:spPr>
          <a:xfrm>
            <a:off x="5586570" y="2004134"/>
            <a:ext cx="2634209" cy="2634209"/>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202318670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Layout 4">
  <p:cSld name="Layout 4">
    <p:spTree>
      <p:nvGrpSpPr>
        <p:cNvPr id="1" name="Shape 68"/>
        <p:cNvGrpSpPr/>
        <p:nvPr/>
      </p:nvGrpSpPr>
      <p:grpSpPr>
        <a:xfrm>
          <a:off x="0" y="0"/>
          <a:ext cx="0" cy="0"/>
          <a:chOff x="0" y="0"/>
          <a:chExt cx="0" cy="0"/>
        </a:xfrm>
      </p:grpSpPr>
      <p:sp>
        <p:nvSpPr>
          <p:cNvPr id="69" name="Google Shape;69;p117"/>
          <p:cNvSpPr>
            <a:spLocks noGrp="1"/>
          </p:cNvSpPr>
          <p:nvPr>
            <p:ph type="pic" idx="2"/>
          </p:nvPr>
        </p:nvSpPr>
        <p:spPr>
          <a:xfrm>
            <a:off x="1836301" y="778933"/>
            <a:ext cx="3589867" cy="5300134"/>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2382928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Layout 24">
  <p:cSld name="Layout 24">
    <p:spTree>
      <p:nvGrpSpPr>
        <p:cNvPr id="1" name="Shape 19"/>
        <p:cNvGrpSpPr/>
        <p:nvPr/>
      </p:nvGrpSpPr>
      <p:grpSpPr>
        <a:xfrm>
          <a:off x="0" y="0"/>
          <a:ext cx="0" cy="0"/>
          <a:chOff x="0" y="0"/>
          <a:chExt cx="0" cy="0"/>
        </a:xfrm>
      </p:grpSpPr>
      <p:sp>
        <p:nvSpPr>
          <p:cNvPr id="20" name="Google Shape;20;p102"/>
          <p:cNvSpPr>
            <a:spLocks noGrp="1"/>
          </p:cNvSpPr>
          <p:nvPr>
            <p:ph type="pic" idx="2"/>
          </p:nvPr>
        </p:nvSpPr>
        <p:spPr>
          <a:xfrm>
            <a:off x="2443873" y="1076163"/>
            <a:ext cx="4718027" cy="4718027"/>
          </a:xfrm>
          <a:prstGeom prst="rect">
            <a:avLst/>
          </a:prstGeom>
          <a:solidFill>
            <a:schemeClr val="lt1"/>
          </a:solidFill>
          <a:ln>
            <a:noFill/>
          </a:ln>
        </p:spPr>
        <p:txBody>
          <a:bodyPr/>
          <a:lstStyle/>
          <a:p>
            <a:endParaRPr lang="en-CA"/>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Layout 12">
  <p:cSld name="Layout 12">
    <p:spTree>
      <p:nvGrpSpPr>
        <p:cNvPr id="1" name="Shape 70"/>
        <p:cNvGrpSpPr/>
        <p:nvPr/>
      </p:nvGrpSpPr>
      <p:grpSpPr>
        <a:xfrm>
          <a:off x="0" y="0"/>
          <a:ext cx="0" cy="0"/>
          <a:chOff x="0" y="0"/>
          <a:chExt cx="0" cy="0"/>
        </a:xfrm>
      </p:grpSpPr>
      <p:sp>
        <p:nvSpPr>
          <p:cNvPr id="71" name="Google Shape;71;p118"/>
          <p:cNvSpPr>
            <a:spLocks noGrp="1"/>
          </p:cNvSpPr>
          <p:nvPr>
            <p:ph type="pic" idx="2"/>
          </p:nvPr>
        </p:nvSpPr>
        <p:spPr>
          <a:xfrm>
            <a:off x="6092948" y="4570851"/>
            <a:ext cx="3047598" cy="2287150"/>
          </a:xfrm>
          <a:prstGeom prst="rect">
            <a:avLst/>
          </a:prstGeom>
          <a:solidFill>
            <a:schemeClr val="lt1"/>
          </a:solidFill>
          <a:ln>
            <a:noFill/>
          </a:ln>
        </p:spPr>
        <p:txBody>
          <a:bodyPr/>
          <a:lstStyle/>
          <a:p>
            <a:endParaRPr lang="en-CA"/>
          </a:p>
        </p:txBody>
      </p:sp>
      <p:sp>
        <p:nvSpPr>
          <p:cNvPr id="72" name="Google Shape;72;p118"/>
          <p:cNvSpPr>
            <a:spLocks noGrp="1"/>
          </p:cNvSpPr>
          <p:nvPr>
            <p:ph type="pic" idx="3"/>
          </p:nvPr>
        </p:nvSpPr>
        <p:spPr>
          <a:xfrm>
            <a:off x="3047598" y="2283701"/>
            <a:ext cx="3047598" cy="2287150"/>
          </a:xfrm>
          <a:prstGeom prst="rect">
            <a:avLst/>
          </a:prstGeom>
          <a:solidFill>
            <a:schemeClr val="lt1"/>
          </a:solidFill>
          <a:ln>
            <a:noFill/>
          </a:ln>
        </p:spPr>
        <p:txBody>
          <a:bodyPr/>
          <a:lstStyle/>
          <a:p>
            <a:endParaRPr lang="en-CA"/>
          </a:p>
        </p:txBody>
      </p:sp>
      <p:sp>
        <p:nvSpPr>
          <p:cNvPr id="73" name="Google Shape;73;p118"/>
          <p:cNvSpPr>
            <a:spLocks noGrp="1"/>
          </p:cNvSpPr>
          <p:nvPr>
            <p:ph type="pic" idx="4"/>
          </p:nvPr>
        </p:nvSpPr>
        <p:spPr>
          <a:xfrm>
            <a:off x="0" y="4570851"/>
            <a:ext cx="3047598" cy="2287150"/>
          </a:xfrm>
          <a:prstGeom prst="rect">
            <a:avLst/>
          </a:prstGeom>
          <a:solidFill>
            <a:schemeClr val="lt1"/>
          </a:solidFill>
          <a:ln>
            <a:noFill/>
          </a:ln>
        </p:spPr>
        <p:txBody>
          <a:bodyPr/>
          <a:lstStyle/>
          <a:p>
            <a:endParaRPr lang="en-CA"/>
          </a:p>
        </p:txBody>
      </p:sp>
      <p:sp>
        <p:nvSpPr>
          <p:cNvPr id="74" name="Google Shape;74;p118"/>
          <p:cNvSpPr>
            <a:spLocks noGrp="1"/>
          </p:cNvSpPr>
          <p:nvPr>
            <p:ph type="pic" idx="5"/>
          </p:nvPr>
        </p:nvSpPr>
        <p:spPr>
          <a:xfrm>
            <a:off x="9140545" y="2283701"/>
            <a:ext cx="3047598" cy="2287150"/>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376421227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Layout 34">
  <p:cSld name="Layout 34">
    <p:spTree>
      <p:nvGrpSpPr>
        <p:cNvPr id="1" name="Shape 75"/>
        <p:cNvGrpSpPr/>
        <p:nvPr/>
      </p:nvGrpSpPr>
      <p:grpSpPr>
        <a:xfrm>
          <a:off x="0" y="0"/>
          <a:ext cx="0" cy="0"/>
          <a:chOff x="0" y="0"/>
          <a:chExt cx="0" cy="0"/>
        </a:xfrm>
      </p:grpSpPr>
      <p:sp>
        <p:nvSpPr>
          <p:cNvPr id="76" name="Google Shape;76;p119"/>
          <p:cNvSpPr>
            <a:spLocks noGrp="1"/>
          </p:cNvSpPr>
          <p:nvPr>
            <p:ph type="pic" idx="2"/>
          </p:nvPr>
        </p:nvSpPr>
        <p:spPr>
          <a:xfrm>
            <a:off x="622575" y="547571"/>
            <a:ext cx="3879831" cy="5762858"/>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11745128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Layout 29">
  <p:cSld name="Layout 29">
    <p:spTree>
      <p:nvGrpSpPr>
        <p:cNvPr id="1" name="Shape 77"/>
        <p:cNvGrpSpPr/>
        <p:nvPr/>
      </p:nvGrpSpPr>
      <p:grpSpPr>
        <a:xfrm>
          <a:off x="0" y="0"/>
          <a:ext cx="0" cy="0"/>
          <a:chOff x="0" y="0"/>
          <a:chExt cx="0" cy="0"/>
        </a:xfrm>
      </p:grpSpPr>
      <p:sp>
        <p:nvSpPr>
          <p:cNvPr id="78" name="Google Shape;78;p120"/>
          <p:cNvSpPr>
            <a:spLocks noGrp="1"/>
          </p:cNvSpPr>
          <p:nvPr>
            <p:ph type="pic" idx="2"/>
          </p:nvPr>
        </p:nvSpPr>
        <p:spPr>
          <a:xfrm>
            <a:off x="6096001" y="0"/>
            <a:ext cx="4270917" cy="5943600"/>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158995916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Layout 3">
  <p:cSld name="Layout 3">
    <p:spTree>
      <p:nvGrpSpPr>
        <p:cNvPr id="1" name="Shape 79"/>
        <p:cNvGrpSpPr/>
        <p:nvPr/>
      </p:nvGrpSpPr>
      <p:grpSpPr>
        <a:xfrm>
          <a:off x="0" y="0"/>
          <a:ext cx="0" cy="0"/>
          <a:chOff x="0" y="0"/>
          <a:chExt cx="0" cy="0"/>
        </a:xfrm>
      </p:grpSpPr>
      <p:sp>
        <p:nvSpPr>
          <p:cNvPr id="80" name="Google Shape;80;p121"/>
          <p:cNvSpPr>
            <a:spLocks noGrp="1"/>
          </p:cNvSpPr>
          <p:nvPr>
            <p:ph type="pic" idx="2"/>
          </p:nvPr>
        </p:nvSpPr>
        <p:spPr>
          <a:xfrm>
            <a:off x="5792704" y="685800"/>
            <a:ext cx="3547533" cy="4876800"/>
          </a:xfrm>
          <a:prstGeom prst="rect">
            <a:avLst/>
          </a:prstGeom>
          <a:solidFill>
            <a:schemeClr val="lt1"/>
          </a:solidFill>
          <a:ln>
            <a:noFill/>
          </a:ln>
        </p:spPr>
      </p:sp>
    </p:spTree>
    <p:extLst>
      <p:ext uri="{BB962C8B-B14F-4D97-AF65-F5344CB8AC3E}">
        <p14:creationId xmlns:p14="http://schemas.microsoft.com/office/powerpoint/2010/main" val="74903127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Layout 8">
  <p:cSld name="Layout 8">
    <p:spTree>
      <p:nvGrpSpPr>
        <p:cNvPr id="1" name="Shape 81"/>
        <p:cNvGrpSpPr/>
        <p:nvPr/>
      </p:nvGrpSpPr>
      <p:grpSpPr>
        <a:xfrm>
          <a:off x="0" y="0"/>
          <a:ext cx="0" cy="0"/>
          <a:chOff x="0" y="0"/>
          <a:chExt cx="0" cy="0"/>
        </a:xfrm>
      </p:grpSpPr>
      <p:sp>
        <p:nvSpPr>
          <p:cNvPr id="82" name="Google Shape;82;p122"/>
          <p:cNvSpPr>
            <a:spLocks noGrp="1"/>
          </p:cNvSpPr>
          <p:nvPr>
            <p:ph type="pic" idx="2"/>
          </p:nvPr>
        </p:nvSpPr>
        <p:spPr>
          <a:xfrm>
            <a:off x="6450696" y="2802467"/>
            <a:ext cx="5080000" cy="3489172"/>
          </a:xfrm>
          <a:prstGeom prst="rect">
            <a:avLst/>
          </a:prstGeom>
          <a:solidFill>
            <a:schemeClr val="lt1"/>
          </a:solidFill>
          <a:ln>
            <a:noFill/>
          </a:ln>
        </p:spPr>
      </p:sp>
      <p:sp>
        <p:nvSpPr>
          <p:cNvPr id="83" name="Google Shape;83;p122"/>
          <p:cNvSpPr>
            <a:spLocks noGrp="1"/>
          </p:cNvSpPr>
          <p:nvPr>
            <p:ph type="pic" idx="3"/>
          </p:nvPr>
        </p:nvSpPr>
        <p:spPr>
          <a:xfrm>
            <a:off x="712442" y="2382245"/>
            <a:ext cx="3005667" cy="3909394"/>
          </a:xfrm>
          <a:prstGeom prst="rect">
            <a:avLst/>
          </a:prstGeom>
          <a:solidFill>
            <a:schemeClr val="lt1"/>
          </a:solidFill>
          <a:ln>
            <a:noFill/>
          </a:ln>
        </p:spPr>
      </p:sp>
    </p:spTree>
    <p:extLst>
      <p:ext uri="{BB962C8B-B14F-4D97-AF65-F5344CB8AC3E}">
        <p14:creationId xmlns:p14="http://schemas.microsoft.com/office/powerpoint/2010/main" val="19850857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Layout 10">
  <p:cSld name="Layout 10">
    <p:spTree>
      <p:nvGrpSpPr>
        <p:cNvPr id="1" name="Shape 84"/>
        <p:cNvGrpSpPr/>
        <p:nvPr/>
      </p:nvGrpSpPr>
      <p:grpSpPr>
        <a:xfrm>
          <a:off x="0" y="0"/>
          <a:ext cx="0" cy="0"/>
          <a:chOff x="0" y="0"/>
          <a:chExt cx="0" cy="0"/>
        </a:xfrm>
      </p:grpSpPr>
      <p:sp>
        <p:nvSpPr>
          <p:cNvPr id="85" name="Google Shape;85;p123"/>
          <p:cNvSpPr>
            <a:spLocks noGrp="1"/>
          </p:cNvSpPr>
          <p:nvPr>
            <p:ph type="pic" idx="2"/>
          </p:nvPr>
        </p:nvSpPr>
        <p:spPr>
          <a:xfrm>
            <a:off x="770772" y="1056186"/>
            <a:ext cx="2446867" cy="4030133"/>
          </a:xfrm>
          <a:prstGeom prst="rect">
            <a:avLst/>
          </a:prstGeom>
          <a:solidFill>
            <a:schemeClr val="lt1"/>
          </a:solidFill>
          <a:ln>
            <a:noFill/>
          </a:ln>
        </p:spPr>
      </p:sp>
      <p:sp>
        <p:nvSpPr>
          <p:cNvPr id="86" name="Google Shape;86;p123"/>
          <p:cNvSpPr>
            <a:spLocks noGrp="1"/>
          </p:cNvSpPr>
          <p:nvPr>
            <p:ph type="pic" idx="3"/>
          </p:nvPr>
        </p:nvSpPr>
        <p:spPr>
          <a:xfrm>
            <a:off x="3868647" y="1056186"/>
            <a:ext cx="2446867" cy="4030133"/>
          </a:xfrm>
          <a:prstGeom prst="rect">
            <a:avLst/>
          </a:prstGeom>
          <a:solidFill>
            <a:schemeClr val="lt1"/>
          </a:solidFill>
          <a:ln>
            <a:noFill/>
          </a:ln>
        </p:spPr>
      </p:sp>
    </p:spTree>
    <p:extLst>
      <p:ext uri="{BB962C8B-B14F-4D97-AF65-F5344CB8AC3E}">
        <p14:creationId xmlns:p14="http://schemas.microsoft.com/office/powerpoint/2010/main" val="15692235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Layout 15">
  <p:cSld name="Layout 15">
    <p:spTree>
      <p:nvGrpSpPr>
        <p:cNvPr id="1" name="Shape 87"/>
        <p:cNvGrpSpPr/>
        <p:nvPr/>
      </p:nvGrpSpPr>
      <p:grpSpPr>
        <a:xfrm>
          <a:off x="0" y="0"/>
          <a:ext cx="0" cy="0"/>
          <a:chOff x="0" y="0"/>
          <a:chExt cx="0" cy="0"/>
        </a:xfrm>
      </p:grpSpPr>
      <p:sp>
        <p:nvSpPr>
          <p:cNvPr id="88" name="Google Shape;88;p124"/>
          <p:cNvSpPr>
            <a:spLocks noGrp="1"/>
          </p:cNvSpPr>
          <p:nvPr>
            <p:ph type="pic" idx="2"/>
          </p:nvPr>
        </p:nvSpPr>
        <p:spPr>
          <a:xfrm>
            <a:off x="4218301" y="3026979"/>
            <a:ext cx="7150229" cy="3226676"/>
          </a:xfrm>
          <a:prstGeom prst="rect">
            <a:avLst/>
          </a:prstGeom>
          <a:solidFill>
            <a:schemeClr val="lt1"/>
          </a:solidFill>
          <a:ln>
            <a:noFill/>
          </a:ln>
        </p:spPr>
      </p:sp>
      <p:sp>
        <p:nvSpPr>
          <p:cNvPr id="89" name="Google Shape;89;p124"/>
          <p:cNvSpPr>
            <a:spLocks noGrp="1"/>
          </p:cNvSpPr>
          <p:nvPr>
            <p:ph type="pic" idx="3"/>
          </p:nvPr>
        </p:nvSpPr>
        <p:spPr>
          <a:xfrm>
            <a:off x="823461" y="3026979"/>
            <a:ext cx="3226676" cy="3226676"/>
          </a:xfrm>
          <a:prstGeom prst="rect">
            <a:avLst/>
          </a:prstGeom>
          <a:solidFill>
            <a:schemeClr val="lt1"/>
          </a:solidFill>
          <a:ln>
            <a:noFill/>
          </a:ln>
        </p:spPr>
      </p:sp>
    </p:spTree>
    <p:extLst>
      <p:ext uri="{BB962C8B-B14F-4D97-AF65-F5344CB8AC3E}">
        <p14:creationId xmlns:p14="http://schemas.microsoft.com/office/powerpoint/2010/main" val="287811908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Layout 20">
  <p:cSld name="Layout 20">
    <p:spTree>
      <p:nvGrpSpPr>
        <p:cNvPr id="1" name="Shape 90"/>
        <p:cNvGrpSpPr/>
        <p:nvPr/>
      </p:nvGrpSpPr>
      <p:grpSpPr>
        <a:xfrm>
          <a:off x="0" y="0"/>
          <a:ext cx="0" cy="0"/>
          <a:chOff x="0" y="0"/>
          <a:chExt cx="0" cy="0"/>
        </a:xfrm>
      </p:grpSpPr>
      <p:sp>
        <p:nvSpPr>
          <p:cNvPr id="91" name="Google Shape;91;p125"/>
          <p:cNvSpPr>
            <a:spLocks noGrp="1"/>
          </p:cNvSpPr>
          <p:nvPr>
            <p:ph type="pic" idx="2"/>
          </p:nvPr>
        </p:nvSpPr>
        <p:spPr>
          <a:xfrm>
            <a:off x="4526883" y="363173"/>
            <a:ext cx="3892287" cy="6137988"/>
          </a:xfrm>
          <a:prstGeom prst="rect">
            <a:avLst/>
          </a:prstGeom>
          <a:solidFill>
            <a:schemeClr val="lt1"/>
          </a:solidFill>
          <a:ln>
            <a:noFill/>
          </a:ln>
        </p:spPr>
      </p:sp>
      <p:sp>
        <p:nvSpPr>
          <p:cNvPr id="92" name="Google Shape;92;p125"/>
          <p:cNvSpPr>
            <a:spLocks noGrp="1"/>
          </p:cNvSpPr>
          <p:nvPr>
            <p:ph type="pic" idx="3"/>
          </p:nvPr>
        </p:nvSpPr>
        <p:spPr>
          <a:xfrm>
            <a:off x="8552984" y="3980985"/>
            <a:ext cx="3434577" cy="2513842"/>
          </a:xfrm>
          <a:prstGeom prst="rect">
            <a:avLst/>
          </a:prstGeom>
          <a:solidFill>
            <a:schemeClr val="lt1"/>
          </a:solidFill>
          <a:ln>
            <a:noFill/>
          </a:ln>
        </p:spPr>
      </p:sp>
      <p:sp>
        <p:nvSpPr>
          <p:cNvPr id="93" name="Google Shape;93;p125"/>
          <p:cNvSpPr>
            <a:spLocks noGrp="1"/>
          </p:cNvSpPr>
          <p:nvPr>
            <p:ph type="pic" idx="4"/>
          </p:nvPr>
        </p:nvSpPr>
        <p:spPr>
          <a:xfrm>
            <a:off x="8552984" y="363173"/>
            <a:ext cx="3434577" cy="3483998"/>
          </a:xfrm>
          <a:prstGeom prst="rect">
            <a:avLst/>
          </a:prstGeom>
          <a:solidFill>
            <a:schemeClr val="lt1"/>
          </a:solidFill>
          <a:ln>
            <a:noFill/>
          </a:ln>
        </p:spPr>
      </p:sp>
      <p:sp>
        <p:nvSpPr>
          <p:cNvPr id="94" name="Google Shape;94;p125"/>
          <p:cNvSpPr>
            <a:spLocks noGrp="1"/>
          </p:cNvSpPr>
          <p:nvPr>
            <p:ph type="pic" idx="5"/>
          </p:nvPr>
        </p:nvSpPr>
        <p:spPr>
          <a:xfrm>
            <a:off x="411379" y="3220877"/>
            <a:ext cx="3981691" cy="3273950"/>
          </a:xfrm>
          <a:prstGeom prst="rect">
            <a:avLst/>
          </a:prstGeom>
          <a:solidFill>
            <a:schemeClr val="lt1"/>
          </a:solidFill>
          <a:ln>
            <a:noFill/>
          </a:ln>
        </p:spPr>
      </p:sp>
    </p:spTree>
    <p:extLst>
      <p:ext uri="{BB962C8B-B14F-4D97-AF65-F5344CB8AC3E}">
        <p14:creationId xmlns:p14="http://schemas.microsoft.com/office/powerpoint/2010/main" val="3471520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Layout 25">
  <p:cSld name="Layout 25">
    <p:spTree>
      <p:nvGrpSpPr>
        <p:cNvPr id="1" name="Shape 95"/>
        <p:cNvGrpSpPr/>
        <p:nvPr/>
      </p:nvGrpSpPr>
      <p:grpSpPr>
        <a:xfrm>
          <a:off x="0" y="0"/>
          <a:ext cx="0" cy="0"/>
          <a:chOff x="0" y="0"/>
          <a:chExt cx="0" cy="0"/>
        </a:xfrm>
      </p:grpSpPr>
      <p:sp>
        <p:nvSpPr>
          <p:cNvPr id="96" name="Google Shape;96;p126"/>
          <p:cNvSpPr>
            <a:spLocks noGrp="1"/>
          </p:cNvSpPr>
          <p:nvPr>
            <p:ph type="pic" idx="2"/>
          </p:nvPr>
        </p:nvSpPr>
        <p:spPr>
          <a:xfrm>
            <a:off x="1817116" y="2206126"/>
            <a:ext cx="4095877" cy="4095877"/>
          </a:xfrm>
          <a:prstGeom prst="rect">
            <a:avLst/>
          </a:prstGeom>
          <a:solidFill>
            <a:schemeClr val="lt1"/>
          </a:solidFill>
          <a:ln>
            <a:noFill/>
          </a:ln>
        </p:spPr>
      </p:sp>
    </p:spTree>
    <p:extLst>
      <p:ext uri="{BB962C8B-B14F-4D97-AF65-F5344CB8AC3E}">
        <p14:creationId xmlns:p14="http://schemas.microsoft.com/office/powerpoint/2010/main" val="216699003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Layout 26">
  <p:cSld name="Layout 26">
    <p:spTree>
      <p:nvGrpSpPr>
        <p:cNvPr id="1" name="Shape 97"/>
        <p:cNvGrpSpPr/>
        <p:nvPr/>
      </p:nvGrpSpPr>
      <p:grpSpPr>
        <a:xfrm>
          <a:off x="0" y="0"/>
          <a:ext cx="0" cy="0"/>
          <a:chOff x="0" y="0"/>
          <a:chExt cx="0" cy="0"/>
        </a:xfrm>
      </p:grpSpPr>
      <p:sp>
        <p:nvSpPr>
          <p:cNvPr id="98" name="Google Shape;98;p127"/>
          <p:cNvSpPr>
            <a:spLocks noGrp="1"/>
          </p:cNvSpPr>
          <p:nvPr>
            <p:ph type="pic" idx="2"/>
          </p:nvPr>
        </p:nvSpPr>
        <p:spPr>
          <a:xfrm>
            <a:off x="834795" y="660490"/>
            <a:ext cx="3692600" cy="2768511"/>
          </a:xfrm>
          <a:prstGeom prst="rect">
            <a:avLst/>
          </a:prstGeom>
          <a:solidFill>
            <a:schemeClr val="lt1"/>
          </a:solidFill>
          <a:ln>
            <a:noFill/>
          </a:ln>
        </p:spPr>
      </p:sp>
    </p:spTree>
    <p:extLst>
      <p:ext uri="{BB962C8B-B14F-4D97-AF65-F5344CB8AC3E}">
        <p14:creationId xmlns:p14="http://schemas.microsoft.com/office/powerpoint/2010/main" val="768948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ayout 5">
  <p:cSld name="Layout 5">
    <p:spTree>
      <p:nvGrpSpPr>
        <p:cNvPr id="1" name="Shape 21"/>
        <p:cNvGrpSpPr/>
        <p:nvPr/>
      </p:nvGrpSpPr>
      <p:grpSpPr>
        <a:xfrm>
          <a:off x="0" y="0"/>
          <a:ext cx="0" cy="0"/>
          <a:chOff x="0" y="0"/>
          <a:chExt cx="0" cy="0"/>
        </a:xfrm>
      </p:grpSpPr>
      <p:sp>
        <p:nvSpPr>
          <p:cNvPr id="22" name="Google Shape;22;p103"/>
          <p:cNvSpPr>
            <a:spLocks noGrp="1"/>
          </p:cNvSpPr>
          <p:nvPr>
            <p:ph type="pic" idx="2"/>
          </p:nvPr>
        </p:nvSpPr>
        <p:spPr>
          <a:xfrm>
            <a:off x="6185037" y="1466724"/>
            <a:ext cx="3412082" cy="3412082"/>
          </a:xfrm>
          <a:prstGeom prst="rect">
            <a:avLst/>
          </a:prstGeom>
          <a:solidFill>
            <a:schemeClr val="lt1"/>
          </a:solidFill>
          <a:ln>
            <a:noFill/>
          </a:ln>
        </p:spPr>
        <p:txBody>
          <a:bodyPr/>
          <a:lstStyle/>
          <a:p>
            <a:endParaRPr lang="en-CA"/>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Layout 27">
  <p:cSld name="Layout 27">
    <p:spTree>
      <p:nvGrpSpPr>
        <p:cNvPr id="1" name="Shape 99"/>
        <p:cNvGrpSpPr/>
        <p:nvPr/>
      </p:nvGrpSpPr>
      <p:grpSpPr>
        <a:xfrm>
          <a:off x="0" y="0"/>
          <a:ext cx="0" cy="0"/>
          <a:chOff x="0" y="0"/>
          <a:chExt cx="0" cy="0"/>
        </a:xfrm>
      </p:grpSpPr>
      <p:sp>
        <p:nvSpPr>
          <p:cNvPr id="100" name="Google Shape;100;p128"/>
          <p:cNvSpPr>
            <a:spLocks noGrp="1"/>
          </p:cNvSpPr>
          <p:nvPr>
            <p:ph type="pic" idx="2"/>
          </p:nvPr>
        </p:nvSpPr>
        <p:spPr>
          <a:xfrm>
            <a:off x="3763774" y="490654"/>
            <a:ext cx="3367668" cy="5876693"/>
          </a:xfrm>
          <a:prstGeom prst="rect">
            <a:avLst/>
          </a:prstGeom>
          <a:solidFill>
            <a:schemeClr val="lt1"/>
          </a:solidFill>
          <a:ln>
            <a:noFill/>
          </a:ln>
        </p:spPr>
      </p:sp>
    </p:spTree>
    <p:extLst>
      <p:ext uri="{BB962C8B-B14F-4D97-AF65-F5344CB8AC3E}">
        <p14:creationId xmlns:p14="http://schemas.microsoft.com/office/powerpoint/2010/main" val="332516940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Layout 28">
  <p:cSld name="Layout 28">
    <p:spTree>
      <p:nvGrpSpPr>
        <p:cNvPr id="1" name="Shape 101"/>
        <p:cNvGrpSpPr/>
        <p:nvPr/>
      </p:nvGrpSpPr>
      <p:grpSpPr>
        <a:xfrm>
          <a:off x="0" y="0"/>
          <a:ext cx="0" cy="0"/>
          <a:chOff x="0" y="0"/>
          <a:chExt cx="0" cy="0"/>
        </a:xfrm>
      </p:grpSpPr>
      <p:sp>
        <p:nvSpPr>
          <p:cNvPr id="102" name="Google Shape;102;p129"/>
          <p:cNvSpPr>
            <a:spLocks noGrp="1"/>
          </p:cNvSpPr>
          <p:nvPr>
            <p:ph type="pic" idx="2"/>
          </p:nvPr>
        </p:nvSpPr>
        <p:spPr>
          <a:xfrm>
            <a:off x="5019607" y="1257793"/>
            <a:ext cx="5349234" cy="3345366"/>
          </a:xfrm>
          <a:prstGeom prst="rect">
            <a:avLst/>
          </a:prstGeom>
          <a:solidFill>
            <a:schemeClr val="lt1"/>
          </a:solidFill>
          <a:ln>
            <a:noFill/>
          </a:ln>
        </p:spPr>
      </p:sp>
    </p:spTree>
    <p:extLst>
      <p:ext uri="{BB962C8B-B14F-4D97-AF65-F5344CB8AC3E}">
        <p14:creationId xmlns:p14="http://schemas.microsoft.com/office/powerpoint/2010/main" val="416871997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Layout 30">
  <p:cSld name="Layout 30">
    <p:spTree>
      <p:nvGrpSpPr>
        <p:cNvPr id="1" name="Shape 103"/>
        <p:cNvGrpSpPr/>
        <p:nvPr/>
      </p:nvGrpSpPr>
      <p:grpSpPr>
        <a:xfrm>
          <a:off x="0" y="0"/>
          <a:ext cx="0" cy="0"/>
          <a:chOff x="0" y="0"/>
          <a:chExt cx="0" cy="0"/>
        </a:xfrm>
      </p:grpSpPr>
      <p:sp>
        <p:nvSpPr>
          <p:cNvPr id="104" name="Google Shape;104;p130"/>
          <p:cNvSpPr>
            <a:spLocks noGrp="1"/>
          </p:cNvSpPr>
          <p:nvPr>
            <p:ph type="pic" idx="2"/>
          </p:nvPr>
        </p:nvSpPr>
        <p:spPr>
          <a:xfrm>
            <a:off x="1722328" y="1286274"/>
            <a:ext cx="4285453" cy="4285453"/>
          </a:xfrm>
          <a:prstGeom prst="rect">
            <a:avLst/>
          </a:prstGeom>
          <a:solidFill>
            <a:schemeClr val="lt1"/>
          </a:solidFill>
          <a:ln>
            <a:noFill/>
          </a:ln>
        </p:spPr>
      </p:sp>
    </p:spTree>
    <p:extLst>
      <p:ext uri="{BB962C8B-B14F-4D97-AF65-F5344CB8AC3E}">
        <p14:creationId xmlns:p14="http://schemas.microsoft.com/office/powerpoint/2010/main" val="27556261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Layout 32">
  <p:cSld name="Layout 32">
    <p:spTree>
      <p:nvGrpSpPr>
        <p:cNvPr id="1" name="Shape 105"/>
        <p:cNvGrpSpPr/>
        <p:nvPr/>
      </p:nvGrpSpPr>
      <p:grpSpPr>
        <a:xfrm>
          <a:off x="0" y="0"/>
          <a:ext cx="0" cy="0"/>
          <a:chOff x="0" y="0"/>
          <a:chExt cx="0" cy="0"/>
        </a:xfrm>
      </p:grpSpPr>
      <p:sp>
        <p:nvSpPr>
          <p:cNvPr id="106" name="Google Shape;106;p131"/>
          <p:cNvSpPr>
            <a:spLocks noGrp="1"/>
          </p:cNvSpPr>
          <p:nvPr>
            <p:ph type="pic" idx="2"/>
          </p:nvPr>
        </p:nvSpPr>
        <p:spPr>
          <a:xfrm>
            <a:off x="1806498" y="524108"/>
            <a:ext cx="2876153" cy="5820937"/>
          </a:xfrm>
          <a:prstGeom prst="rect">
            <a:avLst/>
          </a:prstGeom>
          <a:solidFill>
            <a:schemeClr val="lt1"/>
          </a:solidFill>
          <a:ln>
            <a:noFill/>
          </a:ln>
        </p:spPr>
      </p:sp>
    </p:spTree>
    <p:extLst>
      <p:ext uri="{BB962C8B-B14F-4D97-AF65-F5344CB8AC3E}">
        <p14:creationId xmlns:p14="http://schemas.microsoft.com/office/powerpoint/2010/main" val="103630772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Layout 33">
  <p:cSld name="Layout 33">
    <p:spTree>
      <p:nvGrpSpPr>
        <p:cNvPr id="1" name="Shape 107"/>
        <p:cNvGrpSpPr/>
        <p:nvPr/>
      </p:nvGrpSpPr>
      <p:grpSpPr>
        <a:xfrm>
          <a:off x="0" y="0"/>
          <a:ext cx="0" cy="0"/>
          <a:chOff x="0" y="0"/>
          <a:chExt cx="0" cy="0"/>
        </a:xfrm>
      </p:grpSpPr>
      <p:sp>
        <p:nvSpPr>
          <p:cNvPr id="108" name="Google Shape;108;p132"/>
          <p:cNvSpPr>
            <a:spLocks noGrp="1"/>
          </p:cNvSpPr>
          <p:nvPr>
            <p:ph type="pic" idx="2"/>
          </p:nvPr>
        </p:nvSpPr>
        <p:spPr>
          <a:xfrm>
            <a:off x="5633931" y="1542458"/>
            <a:ext cx="4257201" cy="4257201"/>
          </a:xfrm>
          <a:prstGeom prst="rect">
            <a:avLst/>
          </a:prstGeom>
          <a:solidFill>
            <a:schemeClr val="lt1"/>
          </a:solidFill>
          <a:ln>
            <a:noFill/>
          </a:ln>
        </p:spPr>
      </p:sp>
    </p:spTree>
    <p:extLst>
      <p:ext uri="{BB962C8B-B14F-4D97-AF65-F5344CB8AC3E}">
        <p14:creationId xmlns:p14="http://schemas.microsoft.com/office/powerpoint/2010/main" val="48569229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Layout 2">
  <p:cSld name="Layout 2">
    <p:spTree>
      <p:nvGrpSpPr>
        <p:cNvPr id="1" name="Shape 10"/>
        <p:cNvGrpSpPr/>
        <p:nvPr/>
      </p:nvGrpSpPr>
      <p:grpSpPr>
        <a:xfrm>
          <a:off x="0" y="0"/>
          <a:ext cx="0" cy="0"/>
          <a:chOff x="0" y="0"/>
          <a:chExt cx="0" cy="0"/>
        </a:xfrm>
      </p:grpSpPr>
      <p:sp>
        <p:nvSpPr>
          <p:cNvPr id="11" name="Google Shape;11;p91"/>
          <p:cNvSpPr>
            <a:spLocks noGrp="1"/>
          </p:cNvSpPr>
          <p:nvPr>
            <p:ph type="pic" idx="2"/>
          </p:nvPr>
        </p:nvSpPr>
        <p:spPr>
          <a:xfrm>
            <a:off x="5080045" y="1187865"/>
            <a:ext cx="6141795" cy="5682511"/>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138294979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1_Layout 2">
  <p:cSld name="1_Layout 2">
    <p:spTree>
      <p:nvGrpSpPr>
        <p:cNvPr id="1" name="Shape 12"/>
        <p:cNvGrpSpPr/>
        <p:nvPr/>
      </p:nvGrpSpPr>
      <p:grpSpPr>
        <a:xfrm>
          <a:off x="0" y="0"/>
          <a:ext cx="0" cy="0"/>
          <a:chOff x="0" y="0"/>
          <a:chExt cx="0" cy="0"/>
        </a:xfrm>
      </p:grpSpPr>
      <p:sp>
        <p:nvSpPr>
          <p:cNvPr id="13" name="Google Shape;13;p92"/>
          <p:cNvSpPr>
            <a:spLocks noGrp="1"/>
          </p:cNvSpPr>
          <p:nvPr>
            <p:ph type="pic" idx="2"/>
          </p:nvPr>
        </p:nvSpPr>
        <p:spPr>
          <a:xfrm>
            <a:off x="1992085" y="1681843"/>
            <a:ext cx="4710793" cy="2466000"/>
          </a:xfrm>
          <a:prstGeom prst="rect">
            <a:avLst/>
          </a:prstGeom>
          <a:solidFill>
            <a:schemeClr val="lt1"/>
          </a:solidFill>
          <a:ln>
            <a:noFill/>
          </a:ln>
        </p:spPr>
      </p:sp>
    </p:spTree>
    <p:extLst>
      <p:ext uri="{BB962C8B-B14F-4D97-AF65-F5344CB8AC3E}">
        <p14:creationId xmlns:p14="http://schemas.microsoft.com/office/powerpoint/2010/main" val="196595663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Layout 13">
  <p:cSld name="Layout 13">
    <p:spTree>
      <p:nvGrpSpPr>
        <p:cNvPr id="1" name="Shape 14"/>
        <p:cNvGrpSpPr/>
        <p:nvPr/>
      </p:nvGrpSpPr>
      <p:grpSpPr>
        <a:xfrm>
          <a:off x="0" y="0"/>
          <a:ext cx="0" cy="0"/>
          <a:chOff x="0" y="0"/>
          <a:chExt cx="0" cy="0"/>
        </a:xfrm>
      </p:grpSpPr>
      <p:sp>
        <p:nvSpPr>
          <p:cNvPr id="15" name="Google Shape;15;p93"/>
          <p:cNvSpPr>
            <a:spLocks noGrp="1"/>
          </p:cNvSpPr>
          <p:nvPr>
            <p:ph type="pic" idx="2"/>
          </p:nvPr>
        </p:nvSpPr>
        <p:spPr>
          <a:xfrm>
            <a:off x="4603531" y="1334814"/>
            <a:ext cx="3899338" cy="3899338"/>
          </a:xfrm>
          <a:prstGeom prst="rect">
            <a:avLst/>
          </a:prstGeom>
          <a:solidFill>
            <a:schemeClr val="lt1"/>
          </a:solidFill>
          <a:ln>
            <a:noFill/>
          </a:ln>
        </p:spPr>
      </p:sp>
    </p:spTree>
    <p:extLst>
      <p:ext uri="{BB962C8B-B14F-4D97-AF65-F5344CB8AC3E}">
        <p14:creationId xmlns:p14="http://schemas.microsoft.com/office/powerpoint/2010/main" val="6365465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Layout 1">
  <p:cSld name="Layout 1">
    <p:spTree>
      <p:nvGrpSpPr>
        <p:cNvPr id="1" name="Shape 16"/>
        <p:cNvGrpSpPr/>
        <p:nvPr/>
      </p:nvGrpSpPr>
      <p:grpSpPr>
        <a:xfrm>
          <a:off x="0" y="0"/>
          <a:ext cx="0" cy="0"/>
          <a:chOff x="0" y="0"/>
          <a:chExt cx="0" cy="0"/>
        </a:xfrm>
      </p:grpSpPr>
    </p:spTree>
    <p:extLst>
      <p:ext uri="{BB962C8B-B14F-4D97-AF65-F5344CB8AC3E}">
        <p14:creationId xmlns:p14="http://schemas.microsoft.com/office/powerpoint/2010/main" val="35026763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Layout 22">
  <p:cSld name="Layout 22">
    <p:spTree>
      <p:nvGrpSpPr>
        <p:cNvPr id="1" name="Shape 17"/>
        <p:cNvGrpSpPr/>
        <p:nvPr/>
      </p:nvGrpSpPr>
      <p:grpSpPr>
        <a:xfrm>
          <a:off x="0" y="0"/>
          <a:ext cx="0" cy="0"/>
          <a:chOff x="0" y="0"/>
          <a:chExt cx="0" cy="0"/>
        </a:xfrm>
      </p:grpSpPr>
      <p:sp>
        <p:nvSpPr>
          <p:cNvPr id="18" name="Google Shape;18;p95"/>
          <p:cNvSpPr>
            <a:spLocks noGrp="1"/>
          </p:cNvSpPr>
          <p:nvPr>
            <p:ph type="pic" idx="2"/>
          </p:nvPr>
        </p:nvSpPr>
        <p:spPr>
          <a:xfrm>
            <a:off x="-1" y="1888071"/>
            <a:ext cx="5003645" cy="4038681"/>
          </a:xfrm>
          <a:prstGeom prst="rect">
            <a:avLst/>
          </a:prstGeom>
          <a:solidFill>
            <a:schemeClr val="lt1"/>
          </a:solidFill>
          <a:ln>
            <a:noFill/>
          </a:ln>
        </p:spPr>
      </p:sp>
    </p:spTree>
    <p:extLst>
      <p:ext uri="{BB962C8B-B14F-4D97-AF65-F5344CB8AC3E}">
        <p14:creationId xmlns:p14="http://schemas.microsoft.com/office/powerpoint/2010/main" val="2623245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Layout 16">
  <p:cSld name="Layout 16">
    <p:spTree>
      <p:nvGrpSpPr>
        <p:cNvPr id="1" name="Shape 23"/>
        <p:cNvGrpSpPr/>
        <p:nvPr/>
      </p:nvGrpSpPr>
      <p:grpSpPr>
        <a:xfrm>
          <a:off x="0" y="0"/>
          <a:ext cx="0" cy="0"/>
          <a:chOff x="0" y="0"/>
          <a:chExt cx="0" cy="0"/>
        </a:xfrm>
      </p:grpSpPr>
      <p:sp>
        <p:nvSpPr>
          <p:cNvPr id="24" name="Google Shape;24;p104"/>
          <p:cNvSpPr>
            <a:spLocks noGrp="1"/>
          </p:cNvSpPr>
          <p:nvPr>
            <p:ph type="pic" idx="2"/>
          </p:nvPr>
        </p:nvSpPr>
        <p:spPr>
          <a:xfrm>
            <a:off x="5194677" y="2635839"/>
            <a:ext cx="1586324" cy="1586324"/>
          </a:xfrm>
          <a:prstGeom prst="rect">
            <a:avLst/>
          </a:prstGeom>
          <a:solidFill>
            <a:schemeClr val="lt1"/>
          </a:solidFill>
          <a:ln>
            <a:noFill/>
          </a:ln>
        </p:spPr>
        <p:txBody>
          <a:bodyPr/>
          <a:lstStyle/>
          <a:p>
            <a:endParaRPr lang="en-CA"/>
          </a:p>
        </p:txBody>
      </p:sp>
      <p:sp>
        <p:nvSpPr>
          <p:cNvPr id="25" name="Google Shape;25;p104"/>
          <p:cNvSpPr>
            <a:spLocks noGrp="1"/>
          </p:cNvSpPr>
          <p:nvPr>
            <p:ph type="pic" idx="3"/>
          </p:nvPr>
        </p:nvSpPr>
        <p:spPr>
          <a:xfrm>
            <a:off x="5194677" y="4534095"/>
            <a:ext cx="1586324" cy="1586324"/>
          </a:xfrm>
          <a:prstGeom prst="rect">
            <a:avLst/>
          </a:prstGeom>
          <a:solidFill>
            <a:schemeClr val="lt1"/>
          </a:solidFill>
          <a:ln>
            <a:noFill/>
          </a:ln>
        </p:spPr>
        <p:txBody>
          <a:bodyPr/>
          <a:lstStyle/>
          <a:p>
            <a:endParaRPr lang="en-CA"/>
          </a:p>
        </p:txBody>
      </p:sp>
      <p:sp>
        <p:nvSpPr>
          <p:cNvPr id="26" name="Google Shape;26;p104"/>
          <p:cNvSpPr>
            <a:spLocks noGrp="1"/>
          </p:cNvSpPr>
          <p:nvPr>
            <p:ph type="pic" idx="4"/>
          </p:nvPr>
        </p:nvSpPr>
        <p:spPr>
          <a:xfrm>
            <a:off x="5194677" y="737583"/>
            <a:ext cx="1586324" cy="1586324"/>
          </a:xfrm>
          <a:prstGeom prst="rect">
            <a:avLst/>
          </a:prstGeom>
          <a:solidFill>
            <a:schemeClr val="lt1"/>
          </a:solidFill>
          <a:ln>
            <a:noFill/>
          </a:ln>
        </p:spPr>
        <p:txBody>
          <a:bodyPr/>
          <a:lstStyle/>
          <a:p>
            <a:endParaRPr lang="en-CA"/>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Layout 14">
  <p:cSld name="Layout 14">
    <p:spTree>
      <p:nvGrpSpPr>
        <p:cNvPr id="1" name="Shape 19"/>
        <p:cNvGrpSpPr/>
        <p:nvPr/>
      </p:nvGrpSpPr>
      <p:grpSpPr>
        <a:xfrm>
          <a:off x="0" y="0"/>
          <a:ext cx="0" cy="0"/>
          <a:chOff x="0" y="0"/>
          <a:chExt cx="0" cy="0"/>
        </a:xfrm>
      </p:grpSpPr>
      <p:sp>
        <p:nvSpPr>
          <p:cNvPr id="20" name="Google Shape;20;p96"/>
          <p:cNvSpPr>
            <a:spLocks noGrp="1"/>
          </p:cNvSpPr>
          <p:nvPr>
            <p:ph type="pic" idx="2"/>
          </p:nvPr>
        </p:nvSpPr>
        <p:spPr>
          <a:xfrm>
            <a:off x="6164012" y="0"/>
            <a:ext cx="3958894" cy="5733826"/>
          </a:xfrm>
          <a:prstGeom prst="rect">
            <a:avLst/>
          </a:prstGeom>
          <a:solidFill>
            <a:schemeClr val="lt1"/>
          </a:solidFill>
          <a:ln>
            <a:noFill/>
          </a:ln>
        </p:spPr>
      </p:sp>
    </p:spTree>
    <p:extLst>
      <p:ext uri="{BB962C8B-B14F-4D97-AF65-F5344CB8AC3E}">
        <p14:creationId xmlns:p14="http://schemas.microsoft.com/office/powerpoint/2010/main" val="362028609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Layout 24">
  <p:cSld name="Layout 24">
    <p:spTree>
      <p:nvGrpSpPr>
        <p:cNvPr id="1" name="Shape 21"/>
        <p:cNvGrpSpPr/>
        <p:nvPr/>
      </p:nvGrpSpPr>
      <p:grpSpPr>
        <a:xfrm>
          <a:off x="0" y="0"/>
          <a:ext cx="0" cy="0"/>
          <a:chOff x="0" y="0"/>
          <a:chExt cx="0" cy="0"/>
        </a:xfrm>
      </p:grpSpPr>
      <p:sp>
        <p:nvSpPr>
          <p:cNvPr id="22" name="Google Shape;22;p97"/>
          <p:cNvSpPr>
            <a:spLocks noGrp="1"/>
          </p:cNvSpPr>
          <p:nvPr>
            <p:ph type="pic" idx="2"/>
          </p:nvPr>
        </p:nvSpPr>
        <p:spPr>
          <a:xfrm>
            <a:off x="2443873" y="1076163"/>
            <a:ext cx="4718027" cy="4718027"/>
          </a:xfrm>
          <a:prstGeom prst="rect">
            <a:avLst/>
          </a:prstGeom>
          <a:solidFill>
            <a:schemeClr val="lt1"/>
          </a:solidFill>
          <a:ln>
            <a:noFill/>
          </a:ln>
        </p:spPr>
      </p:sp>
    </p:spTree>
    <p:extLst>
      <p:ext uri="{BB962C8B-B14F-4D97-AF65-F5344CB8AC3E}">
        <p14:creationId xmlns:p14="http://schemas.microsoft.com/office/powerpoint/2010/main" val="131535374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Layout 5">
  <p:cSld name="Layout 5">
    <p:spTree>
      <p:nvGrpSpPr>
        <p:cNvPr id="1" name="Shape 23"/>
        <p:cNvGrpSpPr/>
        <p:nvPr/>
      </p:nvGrpSpPr>
      <p:grpSpPr>
        <a:xfrm>
          <a:off x="0" y="0"/>
          <a:ext cx="0" cy="0"/>
          <a:chOff x="0" y="0"/>
          <a:chExt cx="0" cy="0"/>
        </a:xfrm>
      </p:grpSpPr>
      <p:sp>
        <p:nvSpPr>
          <p:cNvPr id="24" name="Google Shape;24;p98"/>
          <p:cNvSpPr>
            <a:spLocks noGrp="1"/>
          </p:cNvSpPr>
          <p:nvPr>
            <p:ph type="pic" idx="2"/>
          </p:nvPr>
        </p:nvSpPr>
        <p:spPr>
          <a:xfrm>
            <a:off x="6185037" y="1466724"/>
            <a:ext cx="3412082" cy="3412082"/>
          </a:xfrm>
          <a:prstGeom prst="rect">
            <a:avLst/>
          </a:prstGeom>
          <a:solidFill>
            <a:schemeClr val="lt1"/>
          </a:solidFill>
          <a:ln>
            <a:noFill/>
          </a:ln>
        </p:spPr>
      </p:sp>
    </p:spTree>
    <p:extLst>
      <p:ext uri="{BB962C8B-B14F-4D97-AF65-F5344CB8AC3E}">
        <p14:creationId xmlns:p14="http://schemas.microsoft.com/office/powerpoint/2010/main" val="238258655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Layout 16">
  <p:cSld name="Layout 16">
    <p:spTree>
      <p:nvGrpSpPr>
        <p:cNvPr id="1" name="Shape 25"/>
        <p:cNvGrpSpPr/>
        <p:nvPr/>
      </p:nvGrpSpPr>
      <p:grpSpPr>
        <a:xfrm>
          <a:off x="0" y="0"/>
          <a:ext cx="0" cy="0"/>
          <a:chOff x="0" y="0"/>
          <a:chExt cx="0" cy="0"/>
        </a:xfrm>
      </p:grpSpPr>
      <p:sp>
        <p:nvSpPr>
          <p:cNvPr id="26" name="Google Shape;26;p99"/>
          <p:cNvSpPr>
            <a:spLocks noGrp="1"/>
          </p:cNvSpPr>
          <p:nvPr>
            <p:ph type="pic" idx="2"/>
          </p:nvPr>
        </p:nvSpPr>
        <p:spPr>
          <a:xfrm>
            <a:off x="5194677" y="2635839"/>
            <a:ext cx="1586324" cy="1586324"/>
          </a:xfrm>
          <a:prstGeom prst="rect">
            <a:avLst/>
          </a:prstGeom>
          <a:solidFill>
            <a:schemeClr val="lt1"/>
          </a:solidFill>
          <a:ln>
            <a:noFill/>
          </a:ln>
        </p:spPr>
      </p:sp>
      <p:sp>
        <p:nvSpPr>
          <p:cNvPr id="27" name="Google Shape;27;p99"/>
          <p:cNvSpPr>
            <a:spLocks noGrp="1"/>
          </p:cNvSpPr>
          <p:nvPr>
            <p:ph type="pic" idx="3"/>
          </p:nvPr>
        </p:nvSpPr>
        <p:spPr>
          <a:xfrm>
            <a:off x="5194677" y="4534095"/>
            <a:ext cx="1586324" cy="1586324"/>
          </a:xfrm>
          <a:prstGeom prst="rect">
            <a:avLst/>
          </a:prstGeom>
          <a:solidFill>
            <a:schemeClr val="lt1"/>
          </a:solidFill>
          <a:ln>
            <a:noFill/>
          </a:ln>
        </p:spPr>
      </p:sp>
      <p:sp>
        <p:nvSpPr>
          <p:cNvPr id="28" name="Google Shape;28;p99"/>
          <p:cNvSpPr>
            <a:spLocks noGrp="1"/>
          </p:cNvSpPr>
          <p:nvPr>
            <p:ph type="pic" idx="4"/>
          </p:nvPr>
        </p:nvSpPr>
        <p:spPr>
          <a:xfrm>
            <a:off x="5194677" y="737583"/>
            <a:ext cx="1586324" cy="1586324"/>
          </a:xfrm>
          <a:prstGeom prst="rect">
            <a:avLst/>
          </a:prstGeom>
          <a:solidFill>
            <a:schemeClr val="lt1"/>
          </a:solidFill>
          <a:ln>
            <a:noFill/>
          </a:ln>
        </p:spPr>
      </p:sp>
    </p:spTree>
    <p:extLst>
      <p:ext uri="{BB962C8B-B14F-4D97-AF65-F5344CB8AC3E}">
        <p14:creationId xmlns:p14="http://schemas.microsoft.com/office/powerpoint/2010/main" val="118855203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Layout 21">
  <p:cSld name="Layout 21">
    <p:spTree>
      <p:nvGrpSpPr>
        <p:cNvPr id="1" name="Shape 29"/>
        <p:cNvGrpSpPr/>
        <p:nvPr/>
      </p:nvGrpSpPr>
      <p:grpSpPr>
        <a:xfrm>
          <a:off x="0" y="0"/>
          <a:ext cx="0" cy="0"/>
          <a:chOff x="0" y="0"/>
          <a:chExt cx="0" cy="0"/>
        </a:xfrm>
      </p:grpSpPr>
      <p:sp>
        <p:nvSpPr>
          <p:cNvPr id="30" name="Google Shape;30;p100"/>
          <p:cNvSpPr>
            <a:spLocks noGrp="1"/>
          </p:cNvSpPr>
          <p:nvPr>
            <p:ph type="pic" idx="2"/>
          </p:nvPr>
        </p:nvSpPr>
        <p:spPr>
          <a:xfrm>
            <a:off x="4622773" y="1771490"/>
            <a:ext cx="2946455" cy="3438133"/>
          </a:xfrm>
          <a:prstGeom prst="rect">
            <a:avLst/>
          </a:prstGeom>
          <a:solidFill>
            <a:schemeClr val="lt1"/>
          </a:solidFill>
          <a:ln>
            <a:noFill/>
          </a:ln>
        </p:spPr>
      </p:sp>
      <p:sp>
        <p:nvSpPr>
          <p:cNvPr id="31" name="Google Shape;31;p100"/>
          <p:cNvSpPr>
            <a:spLocks noGrp="1"/>
          </p:cNvSpPr>
          <p:nvPr>
            <p:ph type="pic" idx="3"/>
          </p:nvPr>
        </p:nvSpPr>
        <p:spPr>
          <a:xfrm>
            <a:off x="7967218" y="1771489"/>
            <a:ext cx="2946455" cy="3438133"/>
          </a:xfrm>
          <a:prstGeom prst="rect">
            <a:avLst/>
          </a:prstGeom>
          <a:solidFill>
            <a:schemeClr val="lt1"/>
          </a:solidFill>
          <a:ln>
            <a:noFill/>
          </a:ln>
        </p:spPr>
      </p:sp>
      <p:sp>
        <p:nvSpPr>
          <p:cNvPr id="32" name="Google Shape;32;p100"/>
          <p:cNvSpPr>
            <a:spLocks noGrp="1"/>
          </p:cNvSpPr>
          <p:nvPr>
            <p:ph type="pic" idx="4"/>
          </p:nvPr>
        </p:nvSpPr>
        <p:spPr>
          <a:xfrm>
            <a:off x="1276588" y="1771490"/>
            <a:ext cx="2946455" cy="3438133"/>
          </a:xfrm>
          <a:prstGeom prst="rect">
            <a:avLst/>
          </a:prstGeom>
          <a:solidFill>
            <a:schemeClr val="lt1"/>
          </a:solidFill>
          <a:ln>
            <a:noFill/>
          </a:ln>
        </p:spPr>
      </p:sp>
    </p:spTree>
    <p:extLst>
      <p:ext uri="{BB962C8B-B14F-4D97-AF65-F5344CB8AC3E}">
        <p14:creationId xmlns:p14="http://schemas.microsoft.com/office/powerpoint/2010/main" val="349403978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Layout 18">
  <p:cSld name="Layout 18">
    <p:spTree>
      <p:nvGrpSpPr>
        <p:cNvPr id="1" name="Shape 33"/>
        <p:cNvGrpSpPr/>
        <p:nvPr/>
      </p:nvGrpSpPr>
      <p:grpSpPr>
        <a:xfrm>
          <a:off x="0" y="0"/>
          <a:ext cx="0" cy="0"/>
          <a:chOff x="0" y="0"/>
          <a:chExt cx="0" cy="0"/>
        </a:xfrm>
      </p:grpSpPr>
      <p:sp>
        <p:nvSpPr>
          <p:cNvPr id="34" name="Google Shape;34;p101"/>
          <p:cNvSpPr>
            <a:spLocks noGrp="1"/>
          </p:cNvSpPr>
          <p:nvPr>
            <p:ph type="pic" idx="2"/>
          </p:nvPr>
        </p:nvSpPr>
        <p:spPr>
          <a:xfrm>
            <a:off x="4113085" y="3953572"/>
            <a:ext cx="2083238" cy="2083238"/>
          </a:xfrm>
          <a:prstGeom prst="rect">
            <a:avLst/>
          </a:prstGeom>
          <a:solidFill>
            <a:schemeClr val="lt1"/>
          </a:solidFill>
          <a:ln>
            <a:noFill/>
          </a:ln>
        </p:spPr>
      </p:sp>
      <p:sp>
        <p:nvSpPr>
          <p:cNvPr id="35" name="Google Shape;35;p101"/>
          <p:cNvSpPr>
            <a:spLocks noGrp="1"/>
          </p:cNvSpPr>
          <p:nvPr>
            <p:ph type="pic" idx="3"/>
          </p:nvPr>
        </p:nvSpPr>
        <p:spPr>
          <a:xfrm>
            <a:off x="1786573" y="3953572"/>
            <a:ext cx="2083238" cy="2083238"/>
          </a:xfrm>
          <a:prstGeom prst="rect">
            <a:avLst/>
          </a:prstGeom>
          <a:solidFill>
            <a:schemeClr val="lt1"/>
          </a:solidFill>
          <a:ln>
            <a:noFill/>
          </a:ln>
        </p:spPr>
      </p:sp>
    </p:spTree>
    <p:extLst>
      <p:ext uri="{BB962C8B-B14F-4D97-AF65-F5344CB8AC3E}">
        <p14:creationId xmlns:p14="http://schemas.microsoft.com/office/powerpoint/2010/main" val="66937617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Layout 7">
  <p:cSld name="Layout 7">
    <p:spTree>
      <p:nvGrpSpPr>
        <p:cNvPr id="1" name="Shape 36"/>
        <p:cNvGrpSpPr/>
        <p:nvPr/>
      </p:nvGrpSpPr>
      <p:grpSpPr>
        <a:xfrm>
          <a:off x="0" y="0"/>
          <a:ext cx="0" cy="0"/>
          <a:chOff x="0" y="0"/>
          <a:chExt cx="0" cy="0"/>
        </a:xfrm>
      </p:grpSpPr>
      <p:sp>
        <p:nvSpPr>
          <p:cNvPr id="37" name="Google Shape;37;p102"/>
          <p:cNvSpPr>
            <a:spLocks noGrp="1"/>
          </p:cNvSpPr>
          <p:nvPr>
            <p:ph type="pic" idx="2"/>
          </p:nvPr>
        </p:nvSpPr>
        <p:spPr>
          <a:xfrm>
            <a:off x="9777732" y="4925563"/>
            <a:ext cx="2414268" cy="1928013"/>
          </a:xfrm>
          <a:prstGeom prst="rect">
            <a:avLst/>
          </a:prstGeom>
          <a:solidFill>
            <a:schemeClr val="lt1"/>
          </a:solidFill>
          <a:ln>
            <a:noFill/>
          </a:ln>
        </p:spPr>
      </p:sp>
      <p:sp>
        <p:nvSpPr>
          <p:cNvPr id="38" name="Google Shape;38;p102"/>
          <p:cNvSpPr>
            <a:spLocks noGrp="1"/>
          </p:cNvSpPr>
          <p:nvPr>
            <p:ph type="pic" idx="3"/>
          </p:nvPr>
        </p:nvSpPr>
        <p:spPr>
          <a:xfrm>
            <a:off x="6434666" y="0"/>
            <a:ext cx="3343066" cy="4013200"/>
          </a:xfrm>
          <a:prstGeom prst="rect">
            <a:avLst/>
          </a:prstGeom>
          <a:solidFill>
            <a:schemeClr val="lt1"/>
          </a:solidFill>
          <a:ln>
            <a:noFill/>
          </a:ln>
        </p:spPr>
      </p:sp>
    </p:spTree>
    <p:extLst>
      <p:ext uri="{BB962C8B-B14F-4D97-AF65-F5344CB8AC3E}">
        <p14:creationId xmlns:p14="http://schemas.microsoft.com/office/powerpoint/2010/main" val="281852620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Layout 11">
  <p:cSld name="Layout 11">
    <p:spTree>
      <p:nvGrpSpPr>
        <p:cNvPr id="1" name="Shape 39"/>
        <p:cNvGrpSpPr/>
        <p:nvPr/>
      </p:nvGrpSpPr>
      <p:grpSpPr>
        <a:xfrm>
          <a:off x="0" y="0"/>
          <a:ext cx="0" cy="0"/>
          <a:chOff x="0" y="0"/>
          <a:chExt cx="0" cy="0"/>
        </a:xfrm>
      </p:grpSpPr>
      <p:sp>
        <p:nvSpPr>
          <p:cNvPr id="40" name="Google Shape;40;p103"/>
          <p:cNvSpPr>
            <a:spLocks noGrp="1"/>
          </p:cNvSpPr>
          <p:nvPr>
            <p:ph type="pic" idx="2"/>
          </p:nvPr>
        </p:nvSpPr>
        <p:spPr>
          <a:xfrm>
            <a:off x="1041873" y="3428999"/>
            <a:ext cx="2083747" cy="2083747"/>
          </a:xfrm>
          <a:prstGeom prst="rect">
            <a:avLst/>
          </a:prstGeom>
          <a:solidFill>
            <a:schemeClr val="lt1"/>
          </a:solidFill>
          <a:ln>
            <a:noFill/>
          </a:ln>
        </p:spPr>
      </p:sp>
      <p:sp>
        <p:nvSpPr>
          <p:cNvPr id="41" name="Google Shape;41;p103"/>
          <p:cNvSpPr>
            <a:spLocks noGrp="1"/>
          </p:cNvSpPr>
          <p:nvPr>
            <p:ph type="pic" idx="3"/>
          </p:nvPr>
        </p:nvSpPr>
        <p:spPr>
          <a:xfrm>
            <a:off x="3129384" y="3428999"/>
            <a:ext cx="2083747" cy="2083747"/>
          </a:xfrm>
          <a:prstGeom prst="rect">
            <a:avLst/>
          </a:prstGeom>
          <a:solidFill>
            <a:schemeClr val="lt1"/>
          </a:solidFill>
          <a:ln>
            <a:noFill/>
          </a:ln>
        </p:spPr>
      </p:sp>
      <p:sp>
        <p:nvSpPr>
          <p:cNvPr id="42" name="Google Shape;42;p103"/>
          <p:cNvSpPr>
            <a:spLocks noGrp="1"/>
          </p:cNvSpPr>
          <p:nvPr>
            <p:ph type="pic" idx="4"/>
          </p:nvPr>
        </p:nvSpPr>
        <p:spPr>
          <a:xfrm>
            <a:off x="1041873" y="1345253"/>
            <a:ext cx="2083747" cy="2083747"/>
          </a:xfrm>
          <a:prstGeom prst="rect">
            <a:avLst/>
          </a:prstGeom>
          <a:solidFill>
            <a:schemeClr val="lt1"/>
          </a:solidFill>
          <a:ln>
            <a:noFill/>
          </a:ln>
        </p:spPr>
      </p:sp>
      <p:sp>
        <p:nvSpPr>
          <p:cNvPr id="43" name="Google Shape;43;p103"/>
          <p:cNvSpPr>
            <a:spLocks noGrp="1"/>
          </p:cNvSpPr>
          <p:nvPr>
            <p:ph type="pic" idx="5"/>
          </p:nvPr>
        </p:nvSpPr>
        <p:spPr>
          <a:xfrm>
            <a:off x="3129384" y="1345253"/>
            <a:ext cx="2083747" cy="2083747"/>
          </a:xfrm>
          <a:prstGeom prst="rect">
            <a:avLst/>
          </a:prstGeom>
          <a:solidFill>
            <a:schemeClr val="lt1"/>
          </a:solidFill>
          <a:ln>
            <a:noFill/>
          </a:ln>
        </p:spPr>
      </p:sp>
    </p:spTree>
    <p:extLst>
      <p:ext uri="{BB962C8B-B14F-4D97-AF65-F5344CB8AC3E}">
        <p14:creationId xmlns:p14="http://schemas.microsoft.com/office/powerpoint/2010/main" val="220298900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Layout 17">
  <p:cSld name="Layout 17">
    <p:spTree>
      <p:nvGrpSpPr>
        <p:cNvPr id="1" name="Shape 44"/>
        <p:cNvGrpSpPr/>
        <p:nvPr/>
      </p:nvGrpSpPr>
      <p:grpSpPr>
        <a:xfrm>
          <a:off x="0" y="0"/>
          <a:ext cx="0" cy="0"/>
          <a:chOff x="0" y="0"/>
          <a:chExt cx="0" cy="0"/>
        </a:xfrm>
      </p:grpSpPr>
      <p:sp>
        <p:nvSpPr>
          <p:cNvPr id="45" name="Google Shape;45;p104"/>
          <p:cNvSpPr>
            <a:spLocks noGrp="1"/>
          </p:cNvSpPr>
          <p:nvPr>
            <p:ph type="pic" idx="2"/>
          </p:nvPr>
        </p:nvSpPr>
        <p:spPr>
          <a:xfrm>
            <a:off x="2346689" y="1702677"/>
            <a:ext cx="4359305" cy="4359305"/>
          </a:xfrm>
          <a:prstGeom prst="rect">
            <a:avLst/>
          </a:prstGeom>
          <a:solidFill>
            <a:schemeClr val="lt1"/>
          </a:solidFill>
          <a:ln>
            <a:noFill/>
          </a:ln>
        </p:spPr>
      </p:sp>
    </p:spTree>
    <p:extLst>
      <p:ext uri="{BB962C8B-B14F-4D97-AF65-F5344CB8AC3E}">
        <p14:creationId xmlns:p14="http://schemas.microsoft.com/office/powerpoint/2010/main" val="66050928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Layout 23">
  <p:cSld name="Layout 23">
    <p:spTree>
      <p:nvGrpSpPr>
        <p:cNvPr id="1" name="Shape 46"/>
        <p:cNvGrpSpPr/>
        <p:nvPr/>
      </p:nvGrpSpPr>
      <p:grpSpPr>
        <a:xfrm>
          <a:off x="0" y="0"/>
          <a:ext cx="0" cy="0"/>
          <a:chOff x="0" y="0"/>
          <a:chExt cx="0" cy="0"/>
        </a:xfrm>
      </p:grpSpPr>
      <p:sp>
        <p:nvSpPr>
          <p:cNvPr id="47" name="Google Shape;47;p105"/>
          <p:cNvSpPr>
            <a:spLocks noGrp="1"/>
          </p:cNvSpPr>
          <p:nvPr>
            <p:ph type="pic" idx="2"/>
          </p:nvPr>
        </p:nvSpPr>
        <p:spPr>
          <a:xfrm>
            <a:off x="1271238" y="2678795"/>
            <a:ext cx="1287813" cy="1093287"/>
          </a:xfrm>
          <a:prstGeom prst="rect">
            <a:avLst/>
          </a:prstGeom>
          <a:solidFill>
            <a:schemeClr val="lt1"/>
          </a:solidFill>
          <a:ln>
            <a:noFill/>
          </a:ln>
        </p:spPr>
      </p:sp>
      <p:sp>
        <p:nvSpPr>
          <p:cNvPr id="48" name="Google Shape;48;p105"/>
          <p:cNvSpPr>
            <a:spLocks noGrp="1"/>
          </p:cNvSpPr>
          <p:nvPr>
            <p:ph type="pic" idx="3"/>
          </p:nvPr>
        </p:nvSpPr>
        <p:spPr>
          <a:xfrm>
            <a:off x="1271238" y="4544017"/>
            <a:ext cx="1287813" cy="1093287"/>
          </a:xfrm>
          <a:prstGeom prst="rect">
            <a:avLst/>
          </a:prstGeom>
          <a:solidFill>
            <a:schemeClr val="lt1"/>
          </a:solidFill>
          <a:ln>
            <a:noFill/>
          </a:ln>
        </p:spPr>
      </p:sp>
      <p:sp>
        <p:nvSpPr>
          <p:cNvPr id="49" name="Google Shape;49;p105"/>
          <p:cNvSpPr>
            <a:spLocks noGrp="1"/>
          </p:cNvSpPr>
          <p:nvPr>
            <p:ph type="pic" idx="4"/>
          </p:nvPr>
        </p:nvSpPr>
        <p:spPr>
          <a:xfrm>
            <a:off x="1271238" y="813572"/>
            <a:ext cx="1287813" cy="1093287"/>
          </a:xfrm>
          <a:prstGeom prst="rect">
            <a:avLst/>
          </a:prstGeom>
          <a:solidFill>
            <a:schemeClr val="lt1"/>
          </a:solidFill>
          <a:ln>
            <a:noFill/>
          </a:ln>
        </p:spPr>
      </p:sp>
    </p:spTree>
    <p:extLst>
      <p:ext uri="{BB962C8B-B14F-4D97-AF65-F5344CB8AC3E}">
        <p14:creationId xmlns:p14="http://schemas.microsoft.com/office/powerpoint/2010/main" val="3440003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Layout 18">
  <p:cSld name="Layout 18">
    <p:spTree>
      <p:nvGrpSpPr>
        <p:cNvPr id="1" name="Shape 27"/>
        <p:cNvGrpSpPr/>
        <p:nvPr/>
      </p:nvGrpSpPr>
      <p:grpSpPr>
        <a:xfrm>
          <a:off x="0" y="0"/>
          <a:ext cx="0" cy="0"/>
          <a:chOff x="0" y="0"/>
          <a:chExt cx="0" cy="0"/>
        </a:xfrm>
      </p:grpSpPr>
      <p:sp>
        <p:nvSpPr>
          <p:cNvPr id="28" name="Google Shape;28;p105"/>
          <p:cNvSpPr>
            <a:spLocks noGrp="1"/>
          </p:cNvSpPr>
          <p:nvPr>
            <p:ph type="pic" idx="2"/>
          </p:nvPr>
        </p:nvSpPr>
        <p:spPr>
          <a:xfrm>
            <a:off x="4113085" y="3953572"/>
            <a:ext cx="2083238" cy="2083238"/>
          </a:xfrm>
          <a:prstGeom prst="rect">
            <a:avLst/>
          </a:prstGeom>
          <a:solidFill>
            <a:schemeClr val="lt1"/>
          </a:solidFill>
          <a:ln>
            <a:noFill/>
          </a:ln>
        </p:spPr>
        <p:txBody>
          <a:bodyPr/>
          <a:lstStyle/>
          <a:p>
            <a:endParaRPr lang="en-CA"/>
          </a:p>
        </p:txBody>
      </p:sp>
      <p:sp>
        <p:nvSpPr>
          <p:cNvPr id="29" name="Google Shape;29;p105"/>
          <p:cNvSpPr>
            <a:spLocks noGrp="1"/>
          </p:cNvSpPr>
          <p:nvPr>
            <p:ph type="pic" idx="3"/>
          </p:nvPr>
        </p:nvSpPr>
        <p:spPr>
          <a:xfrm>
            <a:off x="1786573" y="3953572"/>
            <a:ext cx="2083238" cy="2083238"/>
          </a:xfrm>
          <a:prstGeom prst="rect">
            <a:avLst/>
          </a:prstGeom>
          <a:solidFill>
            <a:schemeClr val="lt1"/>
          </a:solidFill>
          <a:ln>
            <a:noFill/>
          </a:ln>
        </p:spPr>
        <p:txBody>
          <a:bodyPr/>
          <a:lstStyle/>
          <a:p>
            <a:endParaRPr lang="en-CA"/>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Layout 6">
  <p:cSld name="Layout 6">
    <p:spTree>
      <p:nvGrpSpPr>
        <p:cNvPr id="1" name="Shape 50"/>
        <p:cNvGrpSpPr/>
        <p:nvPr/>
      </p:nvGrpSpPr>
      <p:grpSpPr>
        <a:xfrm>
          <a:off x="0" y="0"/>
          <a:ext cx="0" cy="0"/>
          <a:chOff x="0" y="0"/>
          <a:chExt cx="0" cy="0"/>
        </a:xfrm>
      </p:grpSpPr>
      <p:sp>
        <p:nvSpPr>
          <p:cNvPr id="51" name="Google Shape;51;p106"/>
          <p:cNvSpPr>
            <a:spLocks noGrp="1"/>
          </p:cNvSpPr>
          <p:nvPr>
            <p:ph type="pic" idx="2"/>
          </p:nvPr>
        </p:nvSpPr>
        <p:spPr>
          <a:xfrm>
            <a:off x="1391108" y="3572934"/>
            <a:ext cx="2370667" cy="2370667"/>
          </a:xfrm>
          <a:prstGeom prst="rect">
            <a:avLst/>
          </a:prstGeom>
          <a:solidFill>
            <a:schemeClr val="lt1"/>
          </a:solidFill>
          <a:ln>
            <a:noFill/>
          </a:ln>
        </p:spPr>
      </p:sp>
      <p:sp>
        <p:nvSpPr>
          <p:cNvPr id="52" name="Google Shape;52;p106"/>
          <p:cNvSpPr>
            <a:spLocks noGrp="1"/>
          </p:cNvSpPr>
          <p:nvPr>
            <p:ph type="pic" idx="3"/>
          </p:nvPr>
        </p:nvSpPr>
        <p:spPr>
          <a:xfrm>
            <a:off x="1391108" y="914401"/>
            <a:ext cx="2370667" cy="2370667"/>
          </a:xfrm>
          <a:prstGeom prst="rect">
            <a:avLst/>
          </a:prstGeom>
          <a:solidFill>
            <a:schemeClr val="lt1"/>
          </a:solidFill>
          <a:ln>
            <a:noFill/>
          </a:ln>
        </p:spPr>
      </p:sp>
    </p:spTree>
    <p:extLst>
      <p:ext uri="{BB962C8B-B14F-4D97-AF65-F5344CB8AC3E}">
        <p14:creationId xmlns:p14="http://schemas.microsoft.com/office/powerpoint/2010/main" val="186960673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Layout 31">
  <p:cSld name="Layout 31">
    <p:spTree>
      <p:nvGrpSpPr>
        <p:cNvPr id="1" name="Shape 53"/>
        <p:cNvGrpSpPr/>
        <p:nvPr/>
      </p:nvGrpSpPr>
      <p:grpSpPr>
        <a:xfrm>
          <a:off x="0" y="0"/>
          <a:ext cx="0" cy="0"/>
          <a:chOff x="0" y="0"/>
          <a:chExt cx="0" cy="0"/>
        </a:xfrm>
      </p:grpSpPr>
      <p:sp>
        <p:nvSpPr>
          <p:cNvPr id="54" name="Google Shape;54;p107"/>
          <p:cNvSpPr>
            <a:spLocks noGrp="1"/>
          </p:cNvSpPr>
          <p:nvPr>
            <p:ph type="pic" idx="2"/>
          </p:nvPr>
        </p:nvSpPr>
        <p:spPr>
          <a:xfrm>
            <a:off x="4828479" y="2139044"/>
            <a:ext cx="6211229" cy="3916068"/>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131685527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Layout 19">
  <p:cSld name="Layout 19">
    <p:spTree>
      <p:nvGrpSpPr>
        <p:cNvPr id="1" name="Shape 55"/>
        <p:cNvGrpSpPr/>
        <p:nvPr/>
      </p:nvGrpSpPr>
      <p:grpSpPr>
        <a:xfrm>
          <a:off x="0" y="0"/>
          <a:ext cx="0" cy="0"/>
          <a:chOff x="0" y="0"/>
          <a:chExt cx="0" cy="0"/>
        </a:xfrm>
      </p:grpSpPr>
      <p:sp>
        <p:nvSpPr>
          <p:cNvPr id="56" name="Google Shape;56;p108"/>
          <p:cNvSpPr>
            <a:spLocks noGrp="1"/>
          </p:cNvSpPr>
          <p:nvPr>
            <p:ph type="pic" idx="2"/>
          </p:nvPr>
        </p:nvSpPr>
        <p:spPr>
          <a:xfrm>
            <a:off x="6023143" y="705315"/>
            <a:ext cx="3708066" cy="5447370"/>
          </a:xfrm>
          <a:prstGeom prst="rect">
            <a:avLst/>
          </a:prstGeom>
          <a:solidFill>
            <a:schemeClr val="lt1"/>
          </a:solidFill>
          <a:ln>
            <a:noFill/>
          </a:ln>
        </p:spPr>
      </p:sp>
    </p:spTree>
    <p:extLst>
      <p:ext uri="{BB962C8B-B14F-4D97-AF65-F5344CB8AC3E}">
        <p14:creationId xmlns:p14="http://schemas.microsoft.com/office/powerpoint/2010/main" val="72887584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7_Title and Content">
  <p:cSld name="7_Title and Content">
    <p:spTree>
      <p:nvGrpSpPr>
        <p:cNvPr id="1" name="Shape 57"/>
        <p:cNvGrpSpPr/>
        <p:nvPr/>
      </p:nvGrpSpPr>
      <p:grpSpPr>
        <a:xfrm>
          <a:off x="0" y="0"/>
          <a:ext cx="0" cy="0"/>
          <a:chOff x="0" y="0"/>
          <a:chExt cx="0" cy="0"/>
        </a:xfrm>
      </p:grpSpPr>
    </p:spTree>
    <p:extLst>
      <p:ext uri="{BB962C8B-B14F-4D97-AF65-F5344CB8AC3E}">
        <p14:creationId xmlns:p14="http://schemas.microsoft.com/office/powerpoint/2010/main" val="292174203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Layout 9">
  <p:cSld name="Layout 9">
    <p:spTree>
      <p:nvGrpSpPr>
        <p:cNvPr id="1" name="Shape 58"/>
        <p:cNvGrpSpPr/>
        <p:nvPr/>
      </p:nvGrpSpPr>
      <p:grpSpPr>
        <a:xfrm>
          <a:off x="0" y="0"/>
          <a:ext cx="0" cy="0"/>
          <a:chOff x="0" y="0"/>
          <a:chExt cx="0" cy="0"/>
        </a:xfrm>
      </p:grpSpPr>
      <p:sp>
        <p:nvSpPr>
          <p:cNvPr id="59" name="Google Shape;59;p110"/>
          <p:cNvSpPr>
            <a:spLocks noGrp="1"/>
          </p:cNvSpPr>
          <p:nvPr>
            <p:ph type="pic" idx="2"/>
          </p:nvPr>
        </p:nvSpPr>
        <p:spPr>
          <a:xfrm>
            <a:off x="7514331" y="1411437"/>
            <a:ext cx="2023551" cy="2023551"/>
          </a:xfrm>
          <a:prstGeom prst="rect">
            <a:avLst/>
          </a:prstGeom>
          <a:solidFill>
            <a:schemeClr val="lt1"/>
          </a:solidFill>
          <a:ln>
            <a:noFill/>
          </a:ln>
        </p:spPr>
      </p:sp>
      <p:sp>
        <p:nvSpPr>
          <p:cNvPr id="60" name="Google Shape;60;p110"/>
          <p:cNvSpPr>
            <a:spLocks noGrp="1"/>
          </p:cNvSpPr>
          <p:nvPr>
            <p:ph type="pic" idx="3"/>
          </p:nvPr>
        </p:nvSpPr>
        <p:spPr>
          <a:xfrm>
            <a:off x="7316767" y="3429000"/>
            <a:ext cx="2023551" cy="2023552"/>
          </a:xfrm>
          <a:prstGeom prst="rect">
            <a:avLst/>
          </a:prstGeom>
          <a:solidFill>
            <a:schemeClr val="lt1"/>
          </a:solidFill>
          <a:ln>
            <a:noFill/>
          </a:ln>
        </p:spPr>
      </p:sp>
      <p:sp>
        <p:nvSpPr>
          <p:cNvPr id="61" name="Google Shape;61;p110"/>
          <p:cNvSpPr>
            <a:spLocks noGrp="1"/>
          </p:cNvSpPr>
          <p:nvPr>
            <p:ph type="pic" idx="4"/>
          </p:nvPr>
        </p:nvSpPr>
        <p:spPr>
          <a:xfrm>
            <a:off x="8627884" y="2219660"/>
            <a:ext cx="2634209" cy="2634209"/>
          </a:xfrm>
          <a:prstGeom prst="rect">
            <a:avLst/>
          </a:prstGeom>
          <a:solidFill>
            <a:schemeClr val="lt1"/>
          </a:solidFill>
          <a:ln>
            <a:noFill/>
          </a:ln>
        </p:spPr>
      </p:sp>
      <p:sp>
        <p:nvSpPr>
          <p:cNvPr id="62" name="Google Shape;62;p110"/>
          <p:cNvSpPr>
            <a:spLocks noGrp="1"/>
          </p:cNvSpPr>
          <p:nvPr>
            <p:ph type="pic" idx="5"/>
          </p:nvPr>
        </p:nvSpPr>
        <p:spPr>
          <a:xfrm>
            <a:off x="5586570" y="2004134"/>
            <a:ext cx="2634209" cy="2634209"/>
          </a:xfrm>
          <a:prstGeom prst="rect">
            <a:avLst/>
          </a:prstGeom>
          <a:solidFill>
            <a:schemeClr val="lt1"/>
          </a:solidFill>
          <a:ln>
            <a:noFill/>
          </a:ln>
        </p:spPr>
      </p:sp>
    </p:spTree>
    <p:extLst>
      <p:ext uri="{BB962C8B-B14F-4D97-AF65-F5344CB8AC3E}">
        <p14:creationId xmlns:p14="http://schemas.microsoft.com/office/powerpoint/2010/main" val="301500698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Layout 4">
  <p:cSld name="Layout 4">
    <p:spTree>
      <p:nvGrpSpPr>
        <p:cNvPr id="1" name="Shape 63"/>
        <p:cNvGrpSpPr/>
        <p:nvPr/>
      </p:nvGrpSpPr>
      <p:grpSpPr>
        <a:xfrm>
          <a:off x="0" y="0"/>
          <a:ext cx="0" cy="0"/>
          <a:chOff x="0" y="0"/>
          <a:chExt cx="0" cy="0"/>
        </a:xfrm>
      </p:grpSpPr>
      <p:sp>
        <p:nvSpPr>
          <p:cNvPr id="64" name="Google Shape;64;p111"/>
          <p:cNvSpPr>
            <a:spLocks noGrp="1"/>
          </p:cNvSpPr>
          <p:nvPr>
            <p:ph type="pic" idx="2"/>
          </p:nvPr>
        </p:nvSpPr>
        <p:spPr>
          <a:xfrm>
            <a:off x="1836301" y="778933"/>
            <a:ext cx="3589867" cy="5300134"/>
          </a:xfrm>
          <a:prstGeom prst="rect">
            <a:avLst/>
          </a:prstGeom>
          <a:solidFill>
            <a:schemeClr val="lt1"/>
          </a:solidFill>
          <a:ln>
            <a:noFill/>
          </a:ln>
        </p:spPr>
      </p:sp>
    </p:spTree>
    <p:extLst>
      <p:ext uri="{BB962C8B-B14F-4D97-AF65-F5344CB8AC3E}">
        <p14:creationId xmlns:p14="http://schemas.microsoft.com/office/powerpoint/2010/main" val="392788208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Layout 27">
  <p:cSld name="Layout 27">
    <p:spTree>
      <p:nvGrpSpPr>
        <p:cNvPr id="1" name="Shape 65"/>
        <p:cNvGrpSpPr/>
        <p:nvPr/>
      </p:nvGrpSpPr>
      <p:grpSpPr>
        <a:xfrm>
          <a:off x="0" y="0"/>
          <a:ext cx="0" cy="0"/>
          <a:chOff x="0" y="0"/>
          <a:chExt cx="0" cy="0"/>
        </a:xfrm>
      </p:grpSpPr>
      <p:sp>
        <p:nvSpPr>
          <p:cNvPr id="66" name="Google Shape;66;p112"/>
          <p:cNvSpPr>
            <a:spLocks noGrp="1"/>
          </p:cNvSpPr>
          <p:nvPr>
            <p:ph type="pic" idx="2"/>
          </p:nvPr>
        </p:nvSpPr>
        <p:spPr>
          <a:xfrm>
            <a:off x="3763774" y="490654"/>
            <a:ext cx="3367668" cy="5876693"/>
          </a:xfrm>
          <a:prstGeom prst="rect">
            <a:avLst/>
          </a:prstGeom>
          <a:solidFill>
            <a:schemeClr val="lt1"/>
          </a:solidFill>
          <a:ln>
            <a:noFill/>
          </a:ln>
        </p:spPr>
      </p:sp>
    </p:spTree>
    <p:extLst>
      <p:ext uri="{BB962C8B-B14F-4D97-AF65-F5344CB8AC3E}">
        <p14:creationId xmlns:p14="http://schemas.microsoft.com/office/powerpoint/2010/main" val="350336211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Layout 12">
  <p:cSld name="Layout 12">
    <p:spTree>
      <p:nvGrpSpPr>
        <p:cNvPr id="1" name="Shape 67"/>
        <p:cNvGrpSpPr/>
        <p:nvPr/>
      </p:nvGrpSpPr>
      <p:grpSpPr>
        <a:xfrm>
          <a:off x="0" y="0"/>
          <a:ext cx="0" cy="0"/>
          <a:chOff x="0" y="0"/>
          <a:chExt cx="0" cy="0"/>
        </a:xfrm>
      </p:grpSpPr>
      <p:sp>
        <p:nvSpPr>
          <p:cNvPr id="68" name="Google Shape;68;p113"/>
          <p:cNvSpPr>
            <a:spLocks noGrp="1"/>
          </p:cNvSpPr>
          <p:nvPr>
            <p:ph type="pic" idx="2"/>
          </p:nvPr>
        </p:nvSpPr>
        <p:spPr>
          <a:xfrm>
            <a:off x="6092948" y="4570851"/>
            <a:ext cx="3047598" cy="2287150"/>
          </a:xfrm>
          <a:prstGeom prst="rect">
            <a:avLst/>
          </a:prstGeom>
          <a:solidFill>
            <a:schemeClr val="lt1"/>
          </a:solidFill>
          <a:ln>
            <a:noFill/>
          </a:ln>
        </p:spPr>
      </p:sp>
      <p:sp>
        <p:nvSpPr>
          <p:cNvPr id="69" name="Google Shape;69;p113"/>
          <p:cNvSpPr>
            <a:spLocks noGrp="1"/>
          </p:cNvSpPr>
          <p:nvPr>
            <p:ph type="pic" idx="3"/>
          </p:nvPr>
        </p:nvSpPr>
        <p:spPr>
          <a:xfrm>
            <a:off x="3047598" y="2283701"/>
            <a:ext cx="3047598" cy="2287150"/>
          </a:xfrm>
          <a:prstGeom prst="rect">
            <a:avLst/>
          </a:prstGeom>
          <a:solidFill>
            <a:schemeClr val="lt1"/>
          </a:solidFill>
          <a:ln>
            <a:noFill/>
          </a:ln>
        </p:spPr>
      </p:sp>
      <p:sp>
        <p:nvSpPr>
          <p:cNvPr id="70" name="Google Shape;70;p113"/>
          <p:cNvSpPr>
            <a:spLocks noGrp="1"/>
          </p:cNvSpPr>
          <p:nvPr>
            <p:ph type="pic" idx="4"/>
          </p:nvPr>
        </p:nvSpPr>
        <p:spPr>
          <a:xfrm>
            <a:off x="0" y="4570851"/>
            <a:ext cx="3047598" cy="2287150"/>
          </a:xfrm>
          <a:prstGeom prst="rect">
            <a:avLst/>
          </a:prstGeom>
          <a:solidFill>
            <a:schemeClr val="lt1"/>
          </a:solidFill>
          <a:ln>
            <a:noFill/>
          </a:ln>
        </p:spPr>
      </p:sp>
      <p:sp>
        <p:nvSpPr>
          <p:cNvPr id="71" name="Google Shape;71;p113"/>
          <p:cNvSpPr>
            <a:spLocks noGrp="1"/>
          </p:cNvSpPr>
          <p:nvPr>
            <p:ph type="pic" idx="5"/>
          </p:nvPr>
        </p:nvSpPr>
        <p:spPr>
          <a:xfrm>
            <a:off x="9140545" y="2283701"/>
            <a:ext cx="3047598" cy="2287150"/>
          </a:xfrm>
          <a:prstGeom prst="rect">
            <a:avLst/>
          </a:prstGeom>
          <a:solidFill>
            <a:schemeClr val="lt1"/>
          </a:solidFill>
          <a:ln>
            <a:noFill/>
          </a:ln>
        </p:spPr>
      </p:sp>
    </p:spTree>
    <p:extLst>
      <p:ext uri="{BB962C8B-B14F-4D97-AF65-F5344CB8AC3E}">
        <p14:creationId xmlns:p14="http://schemas.microsoft.com/office/powerpoint/2010/main" val="416076718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Layout 34">
  <p:cSld name="Layout 34">
    <p:spTree>
      <p:nvGrpSpPr>
        <p:cNvPr id="1" name="Shape 72"/>
        <p:cNvGrpSpPr/>
        <p:nvPr/>
      </p:nvGrpSpPr>
      <p:grpSpPr>
        <a:xfrm>
          <a:off x="0" y="0"/>
          <a:ext cx="0" cy="0"/>
          <a:chOff x="0" y="0"/>
          <a:chExt cx="0" cy="0"/>
        </a:xfrm>
      </p:grpSpPr>
      <p:sp>
        <p:nvSpPr>
          <p:cNvPr id="73" name="Google Shape;73;p114"/>
          <p:cNvSpPr>
            <a:spLocks noGrp="1"/>
          </p:cNvSpPr>
          <p:nvPr>
            <p:ph type="pic" idx="2"/>
          </p:nvPr>
        </p:nvSpPr>
        <p:spPr>
          <a:xfrm>
            <a:off x="622575" y="547571"/>
            <a:ext cx="3879831" cy="5762858"/>
          </a:xfrm>
          <a:prstGeom prst="rect">
            <a:avLst/>
          </a:prstGeom>
          <a:solidFill>
            <a:schemeClr val="lt1"/>
          </a:solidFill>
          <a:ln>
            <a:noFill/>
          </a:ln>
        </p:spPr>
      </p:sp>
    </p:spTree>
    <p:extLst>
      <p:ext uri="{BB962C8B-B14F-4D97-AF65-F5344CB8AC3E}">
        <p14:creationId xmlns:p14="http://schemas.microsoft.com/office/powerpoint/2010/main" val="84274885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Layout 29">
  <p:cSld name="Layout 29">
    <p:spTree>
      <p:nvGrpSpPr>
        <p:cNvPr id="1" name="Shape 74"/>
        <p:cNvGrpSpPr/>
        <p:nvPr/>
      </p:nvGrpSpPr>
      <p:grpSpPr>
        <a:xfrm>
          <a:off x="0" y="0"/>
          <a:ext cx="0" cy="0"/>
          <a:chOff x="0" y="0"/>
          <a:chExt cx="0" cy="0"/>
        </a:xfrm>
      </p:grpSpPr>
      <p:sp>
        <p:nvSpPr>
          <p:cNvPr id="75" name="Google Shape;75;p115"/>
          <p:cNvSpPr>
            <a:spLocks noGrp="1"/>
          </p:cNvSpPr>
          <p:nvPr>
            <p:ph type="pic" idx="2"/>
          </p:nvPr>
        </p:nvSpPr>
        <p:spPr>
          <a:xfrm>
            <a:off x="6096001" y="0"/>
            <a:ext cx="4270917" cy="5943600"/>
          </a:xfrm>
          <a:prstGeom prst="rect">
            <a:avLst/>
          </a:prstGeom>
          <a:solidFill>
            <a:schemeClr val="lt1"/>
          </a:solidFill>
          <a:ln>
            <a:noFill/>
          </a:ln>
        </p:spPr>
      </p:sp>
    </p:spTree>
    <p:extLst>
      <p:ext uri="{BB962C8B-B14F-4D97-AF65-F5344CB8AC3E}">
        <p14:creationId xmlns:p14="http://schemas.microsoft.com/office/powerpoint/2010/main" val="77787045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slideLayout" Target="../slideLayouts/slideLayout63.xml"/><Relationship Id="rId21" Type="http://schemas.openxmlformats.org/officeDocument/2006/relationships/slideLayout" Target="../slideLayouts/slideLayout58.xml"/><Relationship Id="rId34" Type="http://schemas.openxmlformats.org/officeDocument/2006/relationships/slideLayout" Target="../slideLayouts/slideLayout71.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33" Type="http://schemas.openxmlformats.org/officeDocument/2006/relationships/slideLayout" Target="../slideLayouts/slideLayout70.xml"/><Relationship Id="rId38" Type="http://schemas.openxmlformats.org/officeDocument/2006/relationships/theme" Target="../theme/theme2.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29" Type="http://schemas.openxmlformats.org/officeDocument/2006/relationships/slideLayout" Target="../slideLayouts/slideLayout66.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32" Type="http://schemas.openxmlformats.org/officeDocument/2006/relationships/slideLayout" Target="../slideLayouts/slideLayout69.xml"/><Relationship Id="rId37" Type="http://schemas.openxmlformats.org/officeDocument/2006/relationships/slideLayout" Target="../slideLayouts/slideLayout74.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28" Type="http://schemas.openxmlformats.org/officeDocument/2006/relationships/slideLayout" Target="../slideLayouts/slideLayout65.xml"/><Relationship Id="rId36" Type="http://schemas.openxmlformats.org/officeDocument/2006/relationships/slideLayout" Target="../slideLayouts/slideLayout73.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31" Type="http://schemas.openxmlformats.org/officeDocument/2006/relationships/slideLayout" Target="../slideLayouts/slideLayout68.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 Id="rId27" Type="http://schemas.openxmlformats.org/officeDocument/2006/relationships/slideLayout" Target="../slideLayouts/slideLayout64.xml"/><Relationship Id="rId30" Type="http://schemas.openxmlformats.org/officeDocument/2006/relationships/slideLayout" Target="../slideLayouts/slideLayout67.xml"/><Relationship Id="rId35" Type="http://schemas.openxmlformats.org/officeDocument/2006/relationships/slideLayout" Target="../slideLayouts/slideLayout72.xml"/><Relationship Id="rId8" Type="http://schemas.openxmlformats.org/officeDocument/2006/relationships/slideLayout" Target="../slideLayouts/slideLayout45.xml"/><Relationship Id="rId3" Type="http://schemas.openxmlformats.org/officeDocument/2006/relationships/slideLayout" Target="../slideLayouts/slideLayout40.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87.xml"/><Relationship Id="rId18" Type="http://schemas.openxmlformats.org/officeDocument/2006/relationships/slideLayout" Target="../slideLayouts/slideLayout92.xml"/><Relationship Id="rId26" Type="http://schemas.openxmlformats.org/officeDocument/2006/relationships/slideLayout" Target="../slideLayouts/slideLayout100.xml"/><Relationship Id="rId21" Type="http://schemas.openxmlformats.org/officeDocument/2006/relationships/slideLayout" Target="../slideLayouts/slideLayout95.xml"/><Relationship Id="rId34" Type="http://schemas.openxmlformats.org/officeDocument/2006/relationships/slideLayout" Target="../slideLayouts/slideLayout108.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5" Type="http://schemas.openxmlformats.org/officeDocument/2006/relationships/slideLayout" Target="../slideLayouts/slideLayout99.xml"/><Relationship Id="rId33" Type="http://schemas.openxmlformats.org/officeDocument/2006/relationships/slideLayout" Target="../slideLayouts/slideLayout107.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20" Type="http://schemas.openxmlformats.org/officeDocument/2006/relationships/slideLayout" Target="../slideLayouts/slideLayout94.xml"/><Relationship Id="rId29" Type="http://schemas.openxmlformats.org/officeDocument/2006/relationships/slideLayout" Target="../slideLayouts/slideLayout103.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24" Type="http://schemas.openxmlformats.org/officeDocument/2006/relationships/slideLayout" Target="../slideLayouts/slideLayout98.xml"/><Relationship Id="rId32" Type="http://schemas.openxmlformats.org/officeDocument/2006/relationships/slideLayout" Target="../slideLayouts/slideLayout106.xml"/><Relationship Id="rId37" Type="http://schemas.openxmlformats.org/officeDocument/2006/relationships/theme" Target="../theme/theme3.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23" Type="http://schemas.openxmlformats.org/officeDocument/2006/relationships/slideLayout" Target="../slideLayouts/slideLayout97.xml"/><Relationship Id="rId28" Type="http://schemas.openxmlformats.org/officeDocument/2006/relationships/slideLayout" Target="../slideLayouts/slideLayout102.xml"/><Relationship Id="rId36" Type="http://schemas.openxmlformats.org/officeDocument/2006/relationships/slideLayout" Target="../slideLayouts/slideLayout110.xml"/><Relationship Id="rId10" Type="http://schemas.openxmlformats.org/officeDocument/2006/relationships/slideLayout" Target="../slideLayouts/slideLayout84.xml"/><Relationship Id="rId19" Type="http://schemas.openxmlformats.org/officeDocument/2006/relationships/slideLayout" Target="../slideLayouts/slideLayout93.xml"/><Relationship Id="rId31" Type="http://schemas.openxmlformats.org/officeDocument/2006/relationships/slideLayout" Target="../slideLayouts/slideLayout105.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 Id="rId22" Type="http://schemas.openxmlformats.org/officeDocument/2006/relationships/slideLayout" Target="../slideLayouts/slideLayout96.xml"/><Relationship Id="rId27" Type="http://schemas.openxmlformats.org/officeDocument/2006/relationships/slideLayout" Target="../slideLayouts/slideLayout101.xml"/><Relationship Id="rId30" Type="http://schemas.openxmlformats.org/officeDocument/2006/relationships/slideLayout" Target="../slideLayouts/slideLayout104.xml"/><Relationship Id="rId35" Type="http://schemas.openxmlformats.org/officeDocument/2006/relationships/slideLayout" Target="../slideLayouts/slideLayout109.xml"/><Relationship Id="rId8" Type="http://schemas.openxmlformats.org/officeDocument/2006/relationships/slideLayout" Target="../slideLayouts/slideLayout82.xml"/><Relationship Id="rId3"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760" r:id="rId3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extLst>
      <p:ext uri="{BB962C8B-B14F-4D97-AF65-F5344CB8AC3E}">
        <p14:creationId xmlns:p14="http://schemas.microsoft.com/office/powerpoint/2010/main" val="3911420188"/>
      </p:ext>
    </p:extLst>
  </p:cSld>
  <p:clrMap bg1="lt1" tx1="dk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 id="2147483707" r:id="rId22"/>
    <p:sldLayoutId id="2147483708" r:id="rId23"/>
    <p:sldLayoutId id="2147483709" r:id="rId24"/>
    <p:sldLayoutId id="2147483710" r:id="rId25"/>
    <p:sldLayoutId id="2147483711" r:id="rId26"/>
    <p:sldLayoutId id="2147483712" r:id="rId27"/>
    <p:sldLayoutId id="2147483713" r:id="rId28"/>
    <p:sldLayoutId id="2147483714" r:id="rId29"/>
    <p:sldLayoutId id="2147483715" r:id="rId30"/>
    <p:sldLayoutId id="2147483716" r:id="rId31"/>
    <p:sldLayoutId id="2147483717" r:id="rId32"/>
    <p:sldLayoutId id="2147483718" r:id="rId33"/>
    <p:sldLayoutId id="2147483719" r:id="rId34"/>
    <p:sldLayoutId id="2147483720" r:id="rId35"/>
    <p:sldLayoutId id="2147483721" r:id="rId36"/>
    <p:sldLayoutId id="2147483722" r:id="rId3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extLst>
      <p:ext uri="{BB962C8B-B14F-4D97-AF65-F5344CB8AC3E}">
        <p14:creationId xmlns:p14="http://schemas.microsoft.com/office/powerpoint/2010/main" val="1796777105"/>
      </p:ext>
    </p:extLst>
  </p:cSld>
  <p:clrMap bg1="lt1" tx1="dk1" bg2="dk2" tx2="lt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 id="2147483741" r:id="rId18"/>
    <p:sldLayoutId id="2147483742" r:id="rId19"/>
    <p:sldLayoutId id="2147483743" r:id="rId20"/>
    <p:sldLayoutId id="2147483744" r:id="rId21"/>
    <p:sldLayoutId id="2147483745" r:id="rId22"/>
    <p:sldLayoutId id="2147483746" r:id="rId23"/>
    <p:sldLayoutId id="2147483747" r:id="rId24"/>
    <p:sldLayoutId id="2147483748" r:id="rId25"/>
    <p:sldLayoutId id="2147483749" r:id="rId26"/>
    <p:sldLayoutId id="2147483750" r:id="rId27"/>
    <p:sldLayoutId id="2147483751" r:id="rId28"/>
    <p:sldLayoutId id="2147483752" r:id="rId29"/>
    <p:sldLayoutId id="2147483753" r:id="rId30"/>
    <p:sldLayoutId id="2147483754" r:id="rId31"/>
    <p:sldLayoutId id="2147483755" r:id="rId32"/>
    <p:sldLayoutId id="2147483756" r:id="rId33"/>
    <p:sldLayoutId id="2147483757" r:id="rId34"/>
    <p:sldLayoutId id="2147483758" r:id="rId35"/>
    <p:sldLayoutId id="2147483759" r:id="rId3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8.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8.xml"/></Relationships>
</file>

<file path=ppt/slides/_rels/slide10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02.xml"/><Relationship Id="rId1" Type="http://schemas.openxmlformats.org/officeDocument/2006/relationships/slideLayout" Target="../slideLayouts/slideLayout19.xml"/></Relationships>
</file>

<file path=ppt/slides/_rels/slide10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03.xml"/><Relationship Id="rId1" Type="http://schemas.openxmlformats.org/officeDocument/2006/relationships/slideLayout" Target="../slideLayouts/slideLayout19.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0.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9.xml"/></Relationships>
</file>

<file path=ppt/slides/_rels/slide106.xml.rels><?xml version="1.0" encoding="UTF-8" standalone="yes"?>
<Relationships xmlns="http://schemas.openxmlformats.org/package/2006/relationships"><Relationship Id="rId3" Type="http://schemas.openxmlformats.org/officeDocument/2006/relationships/image" Target="../media/image149.jpg"/><Relationship Id="rId2" Type="http://schemas.openxmlformats.org/officeDocument/2006/relationships/notesSlide" Target="../notesSlides/notesSlide106.xml"/><Relationship Id="rId1" Type="http://schemas.openxmlformats.org/officeDocument/2006/relationships/slideLayout" Target="../slideLayouts/slideLayout16.xml"/><Relationship Id="rId6" Type="http://schemas.openxmlformats.org/officeDocument/2006/relationships/hyperlink" Target="https://www.bsec.ab.ca/" TargetMode="External"/><Relationship Id="rId5" Type="http://schemas.openxmlformats.org/officeDocument/2006/relationships/image" Target="../media/image62.png"/><Relationship Id="rId4" Type="http://schemas.openxmlformats.org/officeDocument/2006/relationships/hyperlink" Target="https://www.youtube.com/watch?v=2ZWjCch6JSM&amp;t=3s" TargetMode="External"/></Relationships>
</file>

<file path=ppt/slides/_rels/slide107.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107.xml"/><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3" Type="http://schemas.openxmlformats.org/officeDocument/2006/relationships/image" Target="../media/image151.jpg"/><Relationship Id="rId2" Type="http://schemas.openxmlformats.org/officeDocument/2006/relationships/notesSlide" Target="../notesSlides/notesSlide108.xml"/><Relationship Id="rId1" Type="http://schemas.openxmlformats.org/officeDocument/2006/relationships/slideLayout" Target="../slideLayouts/slideLayout22.xml"/></Relationships>
</file>

<file path=ppt/slides/_rels/slide109.xml.rels><?xml version="1.0" encoding="UTF-8" standalone="yes"?>
<Relationships xmlns="http://schemas.openxmlformats.org/package/2006/relationships"><Relationship Id="rId3" Type="http://schemas.openxmlformats.org/officeDocument/2006/relationships/image" Target="../media/image152.jpg"/><Relationship Id="rId2" Type="http://schemas.openxmlformats.org/officeDocument/2006/relationships/notesSlide" Target="../notesSlides/notesSlide109.xml"/><Relationship Id="rId1" Type="http://schemas.openxmlformats.org/officeDocument/2006/relationships/slideLayout" Target="../slideLayouts/slideLayout22.xml"/><Relationship Id="rId4" Type="http://schemas.openxmlformats.org/officeDocument/2006/relationships/image" Target="../media/image153.jp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110.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hyperlink" Target="https://wrap2fasd.org/" TargetMode="External"/><Relationship Id="rId7" Type="http://schemas.openxmlformats.org/officeDocument/2006/relationships/hyperlink" Target="https://canfasd.ca/" TargetMode="External"/><Relationship Id="rId2" Type="http://schemas.openxmlformats.org/officeDocument/2006/relationships/notesSlide" Target="../notesSlides/notesSlide110.xml"/><Relationship Id="rId1" Type="http://schemas.openxmlformats.org/officeDocument/2006/relationships/slideLayout" Target="../slideLayouts/slideLayout23.xml"/><Relationship Id="rId6" Type="http://schemas.openxmlformats.org/officeDocument/2006/relationships/hyperlink" Target="https://fasdalberta.ca/"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11.xml.rels><?xml version="1.0" encoding="UTF-8" standalone="yes"?>
<Relationships xmlns="http://schemas.openxmlformats.org/package/2006/relationships"><Relationship Id="rId3" Type="http://schemas.openxmlformats.org/officeDocument/2006/relationships/image" Target="../media/image155.jpg"/><Relationship Id="rId2" Type="http://schemas.openxmlformats.org/officeDocument/2006/relationships/notesSlide" Target="../notesSlides/notesSlide1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18" Type="http://schemas.openxmlformats.org/officeDocument/2006/relationships/image" Target="../media/image37.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17" Type="http://schemas.openxmlformats.org/officeDocument/2006/relationships/image" Target="../media/image36.png"/><Relationship Id="rId2" Type="http://schemas.openxmlformats.org/officeDocument/2006/relationships/notesSlide" Target="../notesSlides/notesSlide15.xml"/><Relationship Id="rId16" Type="http://schemas.openxmlformats.org/officeDocument/2006/relationships/image" Target="../media/image35.png"/><Relationship Id="rId1" Type="http://schemas.openxmlformats.org/officeDocument/2006/relationships/slideLayout" Target="../slideLayouts/slideLayout4.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3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1.xml"/><Relationship Id="rId1" Type="http://schemas.openxmlformats.org/officeDocument/2006/relationships/slideLayout" Target="../slideLayouts/slideLayout11.xml"/><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jpg"/><Relationship Id="rId7" Type="http://schemas.openxmlformats.org/officeDocument/2006/relationships/image" Target="../media/image56.png"/><Relationship Id="rId2" Type="http://schemas.openxmlformats.org/officeDocument/2006/relationships/notesSlide" Target="../notesSlides/notesSlide25.xml"/><Relationship Id="rId1" Type="http://schemas.openxmlformats.org/officeDocument/2006/relationships/slideLayout" Target="../slideLayouts/slideLayout14.xml"/><Relationship Id="rId6" Type="http://schemas.openxmlformats.org/officeDocument/2006/relationships/image" Target="../media/image55.png"/><Relationship Id="rId5" Type="http://schemas.openxmlformats.org/officeDocument/2006/relationships/image" Target="../media/image54.jpg"/><Relationship Id="rId4" Type="http://schemas.openxmlformats.org/officeDocument/2006/relationships/image" Target="../media/image53.jpg"/></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6.xml"/><Relationship Id="rId1" Type="http://schemas.openxmlformats.org/officeDocument/2006/relationships/slideLayout" Target="../slideLayouts/slideLayout14.xml"/><Relationship Id="rId4" Type="http://schemas.openxmlformats.org/officeDocument/2006/relationships/image" Target="../media/image46.jpg"/></Relationships>
</file>

<file path=ppt/slides/_rels/slide27.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29.xml"/><Relationship Id="rId1" Type="http://schemas.openxmlformats.org/officeDocument/2006/relationships/slideLayout" Target="../slideLayouts/slideLayout16.xml"/><Relationship Id="rId5" Type="http://schemas.openxmlformats.org/officeDocument/2006/relationships/hyperlink" Target="https://www.youtube.com/watch?v=D1fbTKYkU4k" TargetMode="External"/><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31.xml"/><Relationship Id="rId1" Type="http://schemas.openxmlformats.org/officeDocument/2006/relationships/slideLayout" Target="../slideLayouts/slideLayout42.xml"/><Relationship Id="rId4" Type="http://schemas.openxmlformats.org/officeDocument/2006/relationships/hyperlink" Target="https://resourcesforpractice.policywise.com/resource?id=137"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32.xml"/><Relationship Id="rId1" Type="http://schemas.openxmlformats.org/officeDocument/2006/relationships/slideLayout" Target="../slideLayouts/slideLayout16.xml"/><Relationship Id="rId5" Type="http://schemas.openxmlformats.org/officeDocument/2006/relationships/hyperlink" Target="https://www.youtube.com/watch?v=xjZx0VdmgkE" TargetMode="External"/><Relationship Id="rId4" Type="http://schemas.openxmlformats.org/officeDocument/2006/relationships/image" Target="../media/image62.png"/></Relationships>
</file>

<file path=ppt/slides/_rels/slide3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fasdalberta.ca/"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41.xml"/><Relationship Id="rId1" Type="http://schemas.openxmlformats.org/officeDocument/2006/relationships/slideLayout" Target="../slideLayouts/slideLayout8.xml"/><Relationship Id="rId5" Type="http://schemas.openxmlformats.org/officeDocument/2006/relationships/image" Target="../media/image54.jpg"/><Relationship Id="rId4" Type="http://schemas.openxmlformats.org/officeDocument/2006/relationships/image" Target="../media/image53.jpg"/></Relationships>
</file>

<file path=ppt/slides/_rels/slide4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2.xml"/><Relationship Id="rId1" Type="http://schemas.openxmlformats.org/officeDocument/2006/relationships/slideLayout" Target="../slideLayouts/slideLayout15.xml"/><Relationship Id="rId4" Type="http://schemas.openxmlformats.org/officeDocument/2006/relationships/image" Target="../media/image73.png"/></Relationships>
</file>

<file path=ppt/slides/_rels/slide4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3.xml"/><Relationship Id="rId1" Type="http://schemas.openxmlformats.org/officeDocument/2006/relationships/slideLayout" Target="../slideLayouts/slideLayout14.xml"/><Relationship Id="rId4" Type="http://schemas.openxmlformats.org/officeDocument/2006/relationships/image" Target="../media/image72.png"/></Relationships>
</file>

<file path=ppt/slides/_rels/slide4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4.xml"/><Relationship Id="rId1" Type="http://schemas.openxmlformats.org/officeDocument/2006/relationships/slideLayout" Target="../slideLayouts/slideLayout14.xml"/><Relationship Id="rId5" Type="http://schemas.openxmlformats.org/officeDocument/2006/relationships/image" Target="../media/image75.png"/><Relationship Id="rId4" Type="http://schemas.openxmlformats.org/officeDocument/2006/relationships/image" Target="../media/image72.png"/></Relationships>
</file>

<file path=ppt/slides/_rels/slide4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5.xml"/><Relationship Id="rId1" Type="http://schemas.openxmlformats.org/officeDocument/2006/relationships/slideLayout" Target="../slideLayouts/slideLayout14.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2.png"/></Relationships>
</file>

<file path=ppt/slides/_rels/slide46.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7.png"/><Relationship Id="rId2" Type="http://schemas.openxmlformats.org/officeDocument/2006/relationships/notesSlide" Target="../notesSlides/notesSlide46.xml"/><Relationship Id="rId1" Type="http://schemas.openxmlformats.org/officeDocument/2006/relationships/slideLayout" Target="../slideLayouts/slideLayout14.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2.png"/></Relationships>
</file>

<file path=ppt/slides/_rels/slide4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hyperlink" Target="https://www.teachers.ab.ca/SiteCollectionDocuments/ATA/For%20Members/ATA%20Locals/IM-1%202017%2003%2011x17%20Colour.pdf"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5.jpg"/></Relationships>
</file>

<file path=ppt/slides/_rels/slide5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0.xml"/><Relationship Id="rId1" Type="http://schemas.openxmlformats.org/officeDocument/2006/relationships/slideLayout" Target="../slideLayouts/slideLayout91.xml"/><Relationship Id="rId5" Type="http://schemas.openxmlformats.org/officeDocument/2006/relationships/hyperlink" Target="https://www.youtube.com/watch?v=xOEiEjxlxnU" TargetMode="External"/><Relationship Id="rId4" Type="http://schemas.openxmlformats.org/officeDocument/2006/relationships/image" Target="../media/image81.png"/></Relationships>
</file>

<file path=ppt/slides/_rels/slide51.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notesSlide" Target="../notesSlides/notesSlide51.xml"/><Relationship Id="rId1" Type="http://schemas.openxmlformats.org/officeDocument/2006/relationships/slideLayout" Target="../slideLayouts/slideLayout9.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52.xml.rels><?xml version="1.0" encoding="UTF-8" standalone="yes"?>
<Relationships xmlns="http://schemas.openxmlformats.org/package/2006/relationships"><Relationship Id="rId3" Type="http://schemas.openxmlformats.org/officeDocument/2006/relationships/image" Target="../media/image88.png"/><Relationship Id="rId7" Type="http://schemas.openxmlformats.org/officeDocument/2006/relationships/image" Target="../media/image92.png"/><Relationship Id="rId2" Type="http://schemas.openxmlformats.org/officeDocument/2006/relationships/notesSlide" Target="../notesSlides/notesSlide52.xml"/><Relationship Id="rId1" Type="http://schemas.openxmlformats.org/officeDocument/2006/relationships/slideLayout" Target="../slideLayouts/slideLayout9.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5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3.xml"/><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58.xml"/><Relationship Id="rId1" Type="http://schemas.openxmlformats.org/officeDocument/2006/relationships/slideLayout" Target="../slideLayouts/slideLayout8.xml"/><Relationship Id="rId4" Type="http://schemas.openxmlformats.org/officeDocument/2006/relationships/image" Target="../media/image97.png"/></Relationships>
</file>

<file path=ppt/slides/_rels/slide59.xml.rels><?xml version="1.0" encoding="UTF-8" standalone="yes"?>
<Relationships xmlns="http://schemas.openxmlformats.org/package/2006/relationships"><Relationship Id="rId3" Type="http://schemas.openxmlformats.org/officeDocument/2006/relationships/hyperlink" Target="http://www.kpdsb.on.ca/assets/uploads/FASD/FASDFinalReport.pdf" TargetMode="External"/><Relationship Id="rId2" Type="http://schemas.openxmlformats.org/officeDocument/2006/relationships/notesSlide" Target="../notesSlides/notesSlide59.xml"/><Relationship Id="rId1" Type="http://schemas.openxmlformats.org/officeDocument/2006/relationships/slideLayout" Target="../slideLayouts/slideLayout17.xml"/><Relationship Id="rId4" Type="http://schemas.openxmlformats.org/officeDocument/2006/relationships/image" Target="../media/image98.jp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42.png"/><Relationship Id="rId7" Type="http://schemas.openxmlformats.org/officeDocument/2006/relationships/image" Target="../media/image102.png"/><Relationship Id="rId2" Type="http://schemas.openxmlformats.org/officeDocument/2006/relationships/notesSlide" Target="../notesSlides/notesSlide60.xml"/><Relationship Id="rId1" Type="http://schemas.openxmlformats.org/officeDocument/2006/relationships/slideLayout" Target="../slideLayouts/slideLayout4.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61.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notesSlide" Target="../notesSlides/notesSlide62.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notesSlide" Target="../notesSlides/notesSlide64.xml"/><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notesSlide" Target="../notesSlides/notesSlide65.xml"/><Relationship Id="rId1" Type="http://schemas.openxmlformats.org/officeDocument/2006/relationships/slideLayout" Target="../slideLayouts/slideLayout1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109.jpg"/><Relationship Id="rId7" Type="http://schemas.openxmlformats.org/officeDocument/2006/relationships/image" Target="../media/image113.png"/><Relationship Id="rId2" Type="http://schemas.openxmlformats.org/officeDocument/2006/relationships/notesSlide" Target="../notesSlides/notesSlide67.xml"/><Relationship Id="rId1" Type="http://schemas.openxmlformats.org/officeDocument/2006/relationships/slideLayout" Target="../slideLayouts/slideLayout7.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_rels/slide6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8.xml"/><Relationship Id="rId1" Type="http://schemas.openxmlformats.org/officeDocument/2006/relationships/slideLayout" Target="../slideLayouts/slideLayout16.xml"/><Relationship Id="rId4" Type="http://schemas.openxmlformats.org/officeDocument/2006/relationships/image" Target="../media/image114.png"/></Relationships>
</file>

<file path=ppt/slides/_rels/slide69.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69.xml"/><Relationship Id="rId1" Type="http://schemas.openxmlformats.org/officeDocument/2006/relationships/slideLayout" Target="../slideLayouts/slideLayout20.xml"/><Relationship Id="rId4" Type="http://schemas.openxmlformats.org/officeDocument/2006/relationships/hyperlink" Target="https://learningwithfasd.org.au/wp-content/uploads/Transitions-Factsheet_V2.pdf"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16.jpg"/><Relationship Id="rId2" Type="http://schemas.openxmlformats.org/officeDocument/2006/relationships/notesSlide" Target="../notesSlides/notesSlide71.xml"/><Relationship Id="rId1" Type="http://schemas.openxmlformats.org/officeDocument/2006/relationships/slideLayout" Target="../slideLayouts/slideLayout20.xml"/></Relationships>
</file>

<file path=ppt/slides/_rels/slide72.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72.xml"/><Relationship Id="rId1" Type="http://schemas.openxmlformats.org/officeDocument/2006/relationships/slideLayout" Target="../slideLayouts/slideLayout20.xml"/></Relationships>
</file>

<file path=ppt/slides/_rels/slide73.xml.rels><?xml version="1.0" encoding="UTF-8" standalone="yes"?>
<Relationships xmlns="http://schemas.openxmlformats.org/package/2006/relationships"><Relationship Id="rId3" Type="http://schemas.openxmlformats.org/officeDocument/2006/relationships/image" Target="../media/image118.jpg"/><Relationship Id="rId2" Type="http://schemas.openxmlformats.org/officeDocument/2006/relationships/notesSlide" Target="../notesSlides/notesSlide73.xml"/><Relationship Id="rId1" Type="http://schemas.openxmlformats.org/officeDocument/2006/relationships/slideLayout" Target="../slideLayouts/slideLayout17.xml"/></Relationships>
</file>

<file path=ppt/slides/_rels/slide74.xml.rels><?xml version="1.0" encoding="UTF-8" standalone="yes"?>
<Relationships xmlns="http://schemas.openxmlformats.org/package/2006/relationships"><Relationship Id="rId3" Type="http://schemas.openxmlformats.org/officeDocument/2006/relationships/image" Target="../media/image119.jpg"/><Relationship Id="rId2" Type="http://schemas.openxmlformats.org/officeDocument/2006/relationships/notesSlide" Target="../notesSlides/notesSlide74.xml"/><Relationship Id="rId1" Type="http://schemas.openxmlformats.org/officeDocument/2006/relationships/slideLayout" Target="../slideLayouts/slideLayout20.xml"/></Relationships>
</file>

<file path=ppt/slides/_rels/slide75.xml.rels><?xml version="1.0" encoding="UTF-8" standalone="yes"?>
<Relationships xmlns="http://schemas.openxmlformats.org/package/2006/relationships"><Relationship Id="rId3" Type="http://schemas.openxmlformats.org/officeDocument/2006/relationships/image" Target="../media/image120.jpg"/><Relationship Id="rId2" Type="http://schemas.openxmlformats.org/officeDocument/2006/relationships/notesSlide" Target="../notesSlides/notesSlide75.xml"/><Relationship Id="rId1" Type="http://schemas.openxmlformats.org/officeDocument/2006/relationships/slideLayout" Target="../slideLayouts/slideLayout20.xml"/><Relationship Id="rId4" Type="http://schemas.openxmlformats.org/officeDocument/2006/relationships/image" Target="../media/image121.png"/></Relationships>
</file>

<file path=ppt/slides/_rels/slide76.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76.xml"/><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3" Type="http://schemas.openxmlformats.org/officeDocument/2006/relationships/image" Target="../media/image123.jpg"/><Relationship Id="rId2" Type="http://schemas.openxmlformats.org/officeDocument/2006/relationships/notesSlide" Target="../notesSlides/notesSlide77.xml"/><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78.xml"/><Relationship Id="rId1" Type="http://schemas.openxmlformats.org/officeDocument/2006/relationships/slideLayout" Target="../slideLayouts/slideLayout21.xml"/><Relationship Id="rId5" Type="http://schemas.openxmlformats.org/officeDocument/2006/relationships/image" Target="../media/image126.png"/><Relationship Id="rId4" Type="http://schemas.openxmlformats.org/officeDocument/2006/relationships/image" Target="../media/image125.png"/></Relationships>
</file>

<file path=ppt/slides/_rels/slide79.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79.xml"/><Relationship Id="rId1" Type="http://schemas.openxmlformats.org/officeDocument/2006/relationships/slideLayout" Target="../slideLayouts/slideLayout21.xml"/><Relationship Id="rId5" Type="http://schemas.openxmlformats.org/officeDocument/2006/relationships/image" Target="../media/image129.png"/><Relationship Id="rId4" Type="http://schemas.openxmlformats.org/officeDocument/2006/relationships/image" Target="../media/image128.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80.xml"/><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81.xml"/><Relationship Id="rId1" Type="http://schemas.openxmlformats.org/officeDocument/2006/relationships/slideLayout" Target="../slideLayouts/slideLayout7.xml"/><Relationship Id="rId5" Type="http://schemas.openxmlformats.org/officeDocument/2006/relationships/image" Target="../media/image133.png"/><Relationship Id="rId4" Type="http://schemas.openxmlformats.org/officeDocument/2006/relationships/image" Target="../media/image132.png"/></Relationships>
</file>

<file path=ppt/slides/_rels/slide82.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83.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84.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85.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86.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87.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88.xm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89.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90.xml"/><Relationship Id="rId1" Type="http://schemas.openxmlformats.org/officeDocument/2006/relationships/slideLayout" Target="../slideLayouts/slideLayout16.xml"/><Relationship Id="rId4" Type="http://schemas.openxmlformats.org/officeDocument/2006/relationships/image" Target="../media/image142.png"/></Relationships>
</file>

<file path=ppt/slides/_rels/slide9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1.xml"/><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3" Type="http://schemas.openxmlformats.org/officeDocument/2006/relationships/hyperlink" Target="https://www.von.ca/sites/default/files/files/_fasdtool_fullproof_final_1.pdf" TargetMode="External"/><Relationship Id="rId2" Type="http://schemas.openxmlformats.org/officeDocument/2006/relationships/notesSlide" Target="../notesSlides/notesSlide92.xml"/><Relationship Id="rId1" Type="http://schemas.openxmlformats.org/officeDocument/2006/relationships/slideLayout" Target="../slideLayouts/slideLayout17.xml"/><Relationship Id="rId4" Type="http://schemas.openxmlformats.org/officeDocument/2006/relationships/image" Target="../media/image143.jpg"/></Relationships>
</file>

<file path=ppt/slides/_rels/slide93.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hyperlink" Target="https://www.von.ca/sites/default/files/files/_fasdtool_fullproof_final_1.pdf" TargetMode="External"/><Relationship Id="rId2" Type="http://schemas.openxmlformats.org/officeDocument/2006/relationships/notesSlide" Target="../notesSlides/notesSlide94.xml"/><Relationship Id="rId1" Type="http://schemas.openxmlformats.org/officeDocument/2006/relationships/slideLayout" Target="../slideLayouts/slideLayout17.xml"/><Relationship Id="rId4" Type="http://schemas.openxmlformats.org/officeDocument/2006/relationships/image" Target="../media/image145.jpg"/></Relationships>
</file>

<file path=ppt/slides/_rels/slide95.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95.xml"/><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0.xml"/></Relationships>
</file>

<file path=ppt/slides/_rels/slide97.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97.xml"/><Relationship Id="rId1" Type="http://schemas.openxmlformats.org/officeDocument/2006/relationships/slideLayout" Target="../slideLayouts/slideLayout8.xml"/><Relationship Id="rId4" Type="http://schemas.openxmlformats.org/officeDocument/2006/relationships/image" Target="../media/image148.png"/></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8.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
          <p:cNvSpPr/>
          <p:nvPr/>
        </p:nvSpPr>
        <p:spPr>
          <a:xfrm>
            <a:off x="0" y="0"/>
            <a:ext cx="12192000" cy="6858000"/>
          </a:xfrm>
          <a:prstGeom prst="rect">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10" name="Google Shape;110;p1"/>
          <p:cNvPicPr preferRelativeResize="0">
            <a:picLocks noGrp="1"/>
          </p:cNvPicPr>
          <p:nvPr>
            <p:ph type="pic" idx="2"/>
          </p:nvPr>
        </p:nvPicPr>
        <p:blipFill rotWithShape="1">
          <a:blip r:embed="rId3">
            <a:alphaModFix/>
          </a:blip>
          <a:srcRect t="12971" b="12971"/>
          <a:stretch/>
        </p:blipFill>
        <p:spPr>
          <a:xfrm>
            <a:off x="5080045" y="1187865"/>
            <a:ext cx="6141795" cy="5682511"/>
          </a:xfrm>
          <a:prstGeom prst="rect">
            <a:avLst/>
          </a:prstGeom>
          <a:solidFill>
            <a:schemeClr val="lt1"/>
          </a:solidFill>
          <a:ln>
            <a:noFill/>
          </a:ln>
        </p:spPr>
      </p:pic>
      <p:sp>
        <p:nvSpPr>
          <p:cNvPr id="111" name="Google Shape;111;p1"/>
          <p:cNvSpPr/>
          <p:nvPr/>
        </p:nvSpPr>
        <p:spPr>
          <a:xfrm>
            <a:off x="4194483" y="161171"/>
            <a:ext cx="3101140" cy="3101140"/>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12" name="Google Shape;112;p1"/>
          <p:cNvSpPr txBox="1"/>
          <p:nvPr/>
        </p:nvSpPr>
        <p:spPr>
          <a:xfrm>
            <a:off x="1149915" y="2508194"/>
            <a:ext cx="5018265" cy="2585323"/>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i="0" u="none" strike="noStrike" cap="none">
                <a:solidFill>
                  <a:srgbClr val="364DA1"/>
                </a:solidFill>
                <a:latin typeface="EB Garamond"/>
                <a:ea typeface="EB Garamond"/>
                <a:cs typeface="EB Garamond"/>
                <a:sym typeface="EB Garamond"/>
              </a:rPr>
              <a:t>School to Adulthood Transitions</a:t>
            </a:r>
            <a:endParaRPr/>
          </a:p>
        </p:txBody>
      </p:sp>
      <p:sp>
        <p:nvSpPr>
          <p:cNvPr id="113" name="Google Shape;113;p1"/>
          <p:cNvSpPr/>
          <p:nvPr/>
        </p:nvSpPr>
        <p:spPr>
          <a:xfrm>
            <a:off x="1197581" y="5558682"/>
            <a:ext cx="5299013" cy="590609"/>
          </a:xfrm>
          <a:prstGeom prst="roundRect">
            <a:avLst>
              <a:gd name="adj" fmla="val 21818"/>
            </a:avLst>
          </a:prstGeom>
          <a:solidFill>
            <a:schemeClr val="lt1"/>
          </a:solidFill>
          <a:ln>
            <a:noFill/>
          </a:ln>
          <a:effectLst>
            <a:outerShdw blurRad="355254" dist="38100" algn="tl" rotWithShape="0">
              <a:srgbClr val="3F3F3F">
                <a:alpha val="1294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4" name="Google Shape;114;p1"/>
          <p:cNvSpPr/>
          <p:nvPr/>
        </p:nvSpPr>
        <p:spPr>
          <a:xfrm>
            <a:off x="5080045" y="5666843"/>
            <a:ext cx="1235657" cy="374285"/>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600">
                <a:solidFill>
                  <a:schemeClr val="lt1"/>
                </a:solidFill>
                <a:latin typeface="Calibri"/>
                <a:ea typeface="Calibri"/>
                <a:cs typeface="Calibri"/>
                <a:sym typeface="Calibri"/>
              </a:rPr>
              <a:t>Learn More</a:t>
            </a:r>
            <a:endParaRPr/>
          </a:p>
        </p:txBody>
      </p:sp>
      <p:sp>
        <p:nvSpPr>
          <p:cNvPr id="115" name="Google Shape;115;p1"/>
          <p:cNvSpPr txBox="1"/>
          <p:nvPr/>
        </p:nvSpPr>
        <p:spPr>
          <a:xfrm>
            <a:off x="1306286" y="5687450"/>
            <a:ext cx="3921169" cy="3231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500">
                <a:solidFill>
                  <a:srgbClr val="7F7F7F"/>
                </a:solidFill>
                <a:latin typeface="Calibri"/>
                <a:ea typeface="Calibri"/>
                <a:cs typeface="Calibri"/>
                <a:sym typeface="Calibri"/>
              </a:rPr>
              <a:t>What are next steps for students with FASD?</a:t>
            </a:r>
            <a:endParaRPr/>
          </a:p>
        </p:txBody>
      </p:sp>
      <p:sp>
        <p:nvSpPr>
          <p:cNvPr id="116" name="Google Shape;116;p1"/>
          <p:cNvSpPr/>
          <p:nvPr/>
        </p:nvSpPr>
        <p:spPr>
          <a:xfrm rot="4500000">
            <a:off x="594925" y="2586139"/>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7" name="Google Shape;117;p1"/>
          <p:cNvSpPr/>
          <p:nvPr/>
        </p:nvSpPr>
        <p:spPr>
          <a:xfrm rot="2700000">
            <a:off x="3717308" y="2166617"/>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
          <p:cNvSpPr/>
          <p:nvPr/>
        </p:nvSpPr>
        <p:spPr>
          <a:xfrm rot="1813063">
            <a:off x="864970" y="4530515"/>
            <a:ext cx="135254" cy="116599"/>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B9847"/>
              </a:solidFill>
              <a:latin typeface="Calibri"/>
              <a:ea typeface="Calibri"/>
              <a:cs typeface="Calibri"/>
              <a:sym typeface="Calibri"/>
            </a:endParaRPr>
          </a:p>
        </p:txBody>
      </p:sp>
      <p:sp>
        <p:nvSpPr>
          <p:cNvPr id="119" name="Google Shape;119;p1"/>
          <p:cNvSpPr/>
          <p:nvPr/>
        </p:nvSpPr>
        <p:spPr>
          <a:xfrm rot="-3507348">
            <a:off x="5671769" y="562071"/>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 name="Google Shape;120;p1"/>
          <p:cNvSpPr/>
          <p:nvPr/>
        </p:nvSpPr>
        <p:spPr>
          <a:xfrm rot="-3507348">
            <a:off x="11292218" y="3647244"/>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1" name="Google Shape;121;p1"/>
          <p:cNvSpPr/>
          <p:nvPr/>
        </p:nvSpPr>
        <p:spPr>
          <a:xfrm rot="-3507348">
            <a:off x="5579589" y="6480250"/>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2" name="Google Shape;122;p1" descr="Logo&#10;&#10;Description automatically generated"/>
          <p:cNvPicPr preferRelativeResize="0"/>
          <p:nvPr/>
        </p:nvPicPr>
        <p:blipFill rotWithShape="1">
          <a:blip r:embed="rId4">
            <a:alphaModFix/>
          </a:blip>
          <a:srcRect/>
          <a:stretch/>
        </p:blipFill>
        <p:spPr>
          <a:xfrm>
            <a:off x="1197581" y="351064"/>
            <a:ext cx="2450504" cy="1622734"/>
          </a:xfrm>
          <a:prstGeom prst="rect">
            <a:avLst/>
          </a:prstGeom>
          <a:noFill/>
          <a:ln>
            <a:noFill/>
          </a:ln>
        </p:spPr>
      </p:pic>
      <p:pic>
        <p:nvPicPr>
          <p:cNvPr id="123" name="Google Shape;123;p1"/>
          <p:cNvPicPr preferRelativeResize="0"/>
          <p:nvPr/>
        </p:nvPicPr>
        <p:blipFill rotWithShape="1">
          <a:blip r:embed="rId5">
            <a:alphaModFix/>
          </a:blip>
          <a:srcRect/>
          <a:stretch/>
        </p:blipFill>
        <p:spPr>
          <a:xfrm>
            <a:off x="9774756" y="417563"/>
            <a:ext cx="2169881" cy="60638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10"/>
          <p:cNvSpPr/>
          <p:nvPr/>
        </p:nvSpPr>
        <p:spPr>
          <a:xfrm>
            <a:off x="8779916" y="0"/>
            <a:ext cx="3412083" cy="68410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3" name="Google Shape;253;p10"/>
          <p:cNvSpPr/>
          <p:nvPr/>
        </p:nvSpPr>
        <p:spPr>
          <a:xfrm>
            <a:off x="8500795" y="4309526"/>
            <a:ext cx="558241" cy="2556933"/>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4" name="Google Shape;254;p10"/>
          <p:cNvSpPr/>
          <p:nvPr/>
        </p:nvSpPr>
        <p:spPr>
          <a:xfrm>
            <a:off x="8905204" y="2284083"/>
            <a:ext cx="3107193" cy="3107193"/>
          </a:xfrm>
          <a:prstGeom prst="donut">
            <a:avLst>
              <a:gd name="adj" fmla="val 13260"/>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55" name="Google Shape;255;p10"/>
          <p:cNvSpPr txBox="1"/>
          <p:nvPr/>
        </p:nvSpPr>
        <p:spPr>
          <a:xfrm>
            <a:off x="1316476" y="1735501"/>
            <a:ext cx="6256506" cy="4204356"/>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CA" sz="1800">
                <a:solidFill>
                  <a:srgbClr val="595959"/>
                </a:solidFill>
                <a:latin typeface="Calibri"/>
                <a:ea typeface="Calibri"/>
                <a:cs typeface="Calibri"/>
                <a:sym typeface="Calibri"/>
              </a:rPr>
              <a:t>     Fetal Alcohol Spectrum Disorder (FASD) is a diagnostic term used to describe impacts on the brain and body of </a:t>
            </a:r>
            <a:r>
              <a:rPr lang="en-CA" sz="1800" b="1">
                <a:solidFill>
                  <a:srgbClr val="595959"/>
                </a:solidFill>
                <a:latin typeface="Calibri"/>
                <a:ea typeface="Calibri"/>
                <a:cs typeface="Calibri"/>
                <a:sym typeface="Calibri"/>
              </a:rPr>
              <a:t>individuals prenatally exposed to alcohol. </a:t>
            </a:r>
            <a:endParaRPr/>
          </a:p>
          <a:p>
            <a:pPr marL="0" marR="0" lvl="0" indent="0" algn="l" rtl="0">
              <a:lnSpc>
                <a:spcPct val="150000"/>
              </a:lnSpc>
              <a:spcBef>
                <a:spcPts val="0"/>
              </a:spcBef>
              <a:spcAft>
                <a:spcPts val="0"/>
              </a:spcAft>
              <a:buNone/>
            </a:pPr>
            <a:r>
              <a:rPr lang="en-CA" sz="1800">
                <a:solidFill>
                  <a:srgbClr val="595959"/>
                </a:solidFill>
                <a:latin typeface="Calibri"/>
                <a:ea typeface="Calibri"/>
                <a:cs typeface="Calibri"/>
                <a:sym typeface="Calibri"/>
              </a:rPr>
              <a:t>FASD is a </a:t>
            </a:r>
            <a:r>
              <a:rPr lang="en-CA" sz="1800" b="1">
                <a:solidFill>
                  <a:srgbClr val="595959"/>
                </a:solidFill>
                <a:latin typeface="Calibri"/>
                <a:ea typeface="Calibri"/>
                <a:cs typeface="Calibri"/>
                <a:sym typeface="Calibri"/>
              </a:rPr>
              <a:t>lifelong disability.</a:t>
            </a:r>
            <a:r>
              <a:rPr lang="en-CA" sz="1800">
                <a:solidFill>
                  <a:srgbClr val="595959"/>
                </a:solidFill>
                <a:latin typeface="Calibri"/>
                <a:ea typeface="Calibri"/>
                <a:cs typeface="Calibri"/>
                <a:sym typeface="Calibri"/>
              </a:rPr>
              <a:t> Individuals with FASD will experience some degree of challenges in their daily living, and need support with motor skills, physical health, learning, memory, attention, communication, emotional regulation, and social skills to reach their full potential. </a:t>
            </a:r>
            <a:endParaRPr/>
          </a:p>
          <a:p>
            <a:pPr marL="0" marR="0" lvl="0" indent="0" algn="l" rtl="0">
              <a:lnSpc>
                <a:spcPct val="150000"/>
              </a:lnSpc>
              <a:spcBef>
                <a:spcPts val="0"/>
              </a:spcBef>
              <a:spcAft>
                <a:spcPts val="0"/>
              </a:spcAft>
              <a:buNone/>
            </a:pPr>
            <a:r>
              <a:rPr lang="en-CA" sz="1800" b="1">
                <a:solidFill>
                  <a:srgbClr val="595959"/>
                </a:solidFill>
                <a:latin typeface="Calibri"/>
                <a:ea typeface="Calibri"/>
                <a:cs typeface="Calibri"/>
                <a:sym typeface="Calibri"/>
              </a:rPr>
              <a:t>Each individual with FASD is unique</a:t>
            </a:r>
            <a:r>
              <a:rPr lang="en-CA" sz="1800">
                <a:solidFill>
                  <a:srgbClr val="595959"/>
                </a:solidFill>
                <a:latin typeface="Calibri"/>
                <a:ea typeface="Calibri"/>
                <a:cs typeface="Calibri"/>
                <a:sym typeface="Calibri"/>
              </a:rPr>
              <a:t> and has areas of both strengths and challenges.</a:t>
            </a:r>
            <a:endParaRPr/>
          </a:p>
        </p:txBody>
      </p:sp>
      <p:sp>
        <p:nvSpPr>
          <p:cNvPr id="256" name="Google Shape;256;p10"/>
          <p:cNvSpPr/>
          <p:nvPr/>
        </p:nvSpPr>
        <p:spPr>
          <a:xfrm rot="4500000">
            <a:off x="7355095" y="629058"/>
            <a:ext cx="208353" cy="179615"/>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7" name="Google Shape;257;p10"/>
          <p:cNvSpPr/>
          <p:nvPr/>
        </p:nvSpPr>
        <p:spPr>
          <a:xfrm rot="2700000">
            <a:off x="10738281" y="2603523"/>
            <a:ext cx="134914" cy="11630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8" name="Google Shape;258;p10"/>
          <p:cNvSpPr/>
          <p:nvPr/>
        </p:nvSpPr>
        <p:spPr>
          <a:xfrm rot="1813063">
            <a:off x="617299" y="5923299"/>
            <a:ext cx="135254" cy="116599"/>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9" name="Google Shape;259;p10"/>
          <p:cNvSpPr/>
          <p:nvPr/>
        </p:nvSpPr>
        <p:spPr>
          <a:xfrm rot="-3507348">
            <a:off x="10765406" y="779561"/>
            <a:ext cx="146568" cy="126352"/>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0" name="Google Shape;260;p10"/>
          <p:cNvSpPr/>
          <p:nvPr/>
        </p:nvSpPr>
        <p:spPr>
          <a:xfrm rot="1813063">
            <a:off x="10355359" y="5661918"/>
            <a:ext cx="222969" cy="192216"/>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1" name="Google Shape;261;p10"/>
          <p:cNvSpPr/>
          <p:nvPr/>
        </p:nvSpPr>
        <p:spPr>
          <a:xfrm>
            <a:off x="951220" y="3122055"/>
            <a:ext cx="45719" cy="715624"/>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62" name="Google Shape;262;p10"/>
          <p:cNvPicPr preferRelativeResize="0">
            <a:picLocks noGrp="1"/>
          </p:cNvPicPr>
          <p:nvPr>
            <p:ph type="pic" idx="2"/>
          </p:nvPr>
        </p:nvPicPr>
        <p:blipFill rotWithShape="1">
          <a:blip r:embed="rId3">
            <a:alphaModFix/>
          </a:blip>
          <a:srcRect/>
          <a:stretch/>
        </p:blipFill>
        <p:spPr>
          <a:xfrm>
            <a:off x="7620000" y="1466850"/>
            <a:ext cx="3429000" cy="3429000"/>
          </a:xfrm>
          <a:prstGeom prst="rect">
            <a:avLst/>
          </a:prstGeom>
          <a:solidFill>
            <a:schemeClr val="lt1"/>
          </a:solidFill>
          <a:ln>
            <a:noFill/>
          </a:ln>
        </p:spPr>
      </p:pic>
      <p:sp>
        <p:nvSpPr>
          <p:cNvPr id="263" name="Google Shape;263;p10"/>
          <p:cNvSpPr txBox="1"/>
          <p:nvPr/>
        </p:nvSpPr>
        <p:spPr>
          <a:xfrm>
            <a:off x="1276588" y="747230"/>
            <a:ext cx="4726647"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Definition</a:t>
            </a:r>
            <a:endParaRPr/>
          </a:p>
        </p:txBody>
      </p:sp>
      <p:sp>
        <p:nvSpPr>
          <p:cNvPr id="264" name="Google Shape;264;p10"/>
          <p:cNvSpPr txBox="1"/>
          <p:nvPr/>
        </p:nvSpPr>
        <p:spPr>
          <a:xfrm>
            <a:off x="1216072" y="1683008"/>
            <a:ext cx="490840"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265" name="Google Shape;265;p10"/>
          <p:cNvSpPr txBox="1"/>
          <p:nvPr/>
        </p:nvSpPr>
        <p:spPr>
          <a:xfrm>
            <a:off x="3755508" y="5391276"/>
            <a:ext cx="492443"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1693"/>
        <p:cNvGrpSpPr/>
        <p:nvPr/>
      </p:nvGrpSpPr>
      <p:grpSpPr>
        <a:xfrm>
          <a:off x="0" y="0"/>
          <a:ext cx="0" cy="0"/>
          <a:chOff x="0" y="0"/>
          <a:chExt cx="0" cy="0"/>
        </a:xfrm>
      </p:grpSpPr>
      <p:sp>
        <p:nvSpPr>
          <p:cNvPr id="1694" name="Google Shape;1694;p85"/>
          <p:cNvSpPr/>
          <p:nvPr/>
        </p:nvSpPr>
        <p:spPr>
          <a:xfrm>
            <a:off x="877487" y="1313715"/>
            <a:ext cx="6104351" cy="2962166"/>
          </a:xfrm>
          <a:prstGeom prst="roundRect">
            <a:avLst>
              <a:gd name="adj" fmla="val 417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95" name="Google Shape;1695;p85"/>
          <p:cNvSpPr/>
          <p:nvPr/>
        </p:nvSpPr>
        <p:spPr>
          <a:xfrm>
            <a:off x="349666" y="4520850"/>
            <a:ext cx="6461089" cy="2046869"/>
          </a:xfrm>
          <a:prstGeom prst="roundRect">
            <a:avLst>
              <a:gd name="adj" fmla="val 4170"/>
            </a:avLst>
          </a:prstGeom>
          <a:solidFill>
            <a:srgbClr val="FE72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96" name="Google Shape;1696;p85"/>
          <p:cNvSpPr/>
          <p:nvPr/>
        </p:nvSpPr>
        <p:spPr>
          <a:xfrm rot="4500000">
            <a:off x="11276577" y="349100"/>
            <a:ext cx="208353" cy="179615"/>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97" name="Google Shape;1697;p85"/>
          <p:cNvSpPr/>
          <p:nvPr/>
        </p:nvSpPr>
        <p:spPr>
          <a:xfrm rot="2700000">
            <a:off x="424851" y="19298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98" name="Google Shape;1698;p85"/>
          <p:cNvSpPr/>
          <p:nvPr/>
        </p:nvSpPr>
        <p:spPr>
          <a:xfrm rot="1813063">
            <a:off x="11760509" y="1458280"/>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99" name="Google Shape;1699;p85"/>
          <p:cNvSpPr txBox="1"/>
          <p:nvPr/>
        </p:nvSpPr>
        <p:spPr>
          <a:xfrm>
            <a:off x="877487" y="290281"/>
            <a:ext cx="8995307" cy="87480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Recommendations for Success</a:t>
            </a:r>
            <a:endParaRPr/>
          </a:p>
        </p:txBody>
      </p:sp>
      <p:sp>
        <p:nvSpPr>
          <p:cNvPr id="1700" name="Google Shape;1700;p85"/>
          <p:cNvSpPr/>
          <p:nvPr/>
        </p:nvSpPr>
        <p:spPr>
          <a:xfrm>
            <a:off x="7260603" y="1689653"/>
            <a:ext cx="4581731" cy="4432852"/>
          </a:xfrm>
          <a:prstGeom prst="roundRect">
            <a:avLst>
              <a:gd name="adj" fmla="val 417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01" name="Google Shape;1701;p85"/>
          <p:cNvSpPr txBox="1"/>
          <p:nvPr/>
        </p:nvSpPr>
        <p:spPr>
          <a:xfrm>
            <a:off x="1035788" y="1395282"/>
            <a:ext cx="5644356" cy="274764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It is recommended that John’s supports give him more responsibility at home in preparation for interdependent living; for example, creating a chore checklist where new chores are added over time and helping John organize and cook a family meal weekly.</a:t>
            </a:r>
            <a:endParaRPr/>
          </a:p>
        </p:txBody>
      </p:sp>
      <p:sp>
        <p:nvSpPr>
          <p:cNvPr id="1702" name="Google Shape;1702;p85"/>
          <p:cNvSpPr txBox="1"/>
          <p:nvPr/>
        </p:nvSpPr>
        <p:spPr>
          <a:xfrm>
            <a:off x="7525732" y="1828587"/>
            <a:ext cx="4051471" cy="41549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lt1"/>
                </a:solidFill>
                <a:latin typeface="Calibri"/>
                <a:ea typeface="Calibri"/>
                <a:cs typeface="Calibri"/>
                <a:sym typeface="Calibri"/>
              </a:rPr>
              <a:t>It is recommended that John and his supports help him obtain appropriate employment after graduating high school. </a:t>
            </a:r>
            <a:endParaRPr/>
          </a:p>
          <a:p>
            <a:pPr marL="0" marR="0" lvl="0" indent="0" algn="l" rtl="0">
              <a:spcBef>
                <a:spcPts val="0"/>
              </a:spcBef>
              <a:spcAft>
                <a:spcPts val="0"/>
              </a:spcAft>
              <a:buNone/>
            </a:pPr>
            <a:endParaRPr sz="2400">
              <a:solidFill>
                <a:schemeClr val="lt1"/>
              </a:solidFill>
              <a:latin typeface="Calibri"/>
              <a:ea typeface="Calibri"/>
              <a:cs typeface="Calibri"/>
              <a:sym typeface="Calibri"/>
            </a:endParaRPr>
          </a:p>
          <a:p>
            <a:pPr marL="0" marR="0" lvl="0" indent="0" algn="l" rtl="0">
              <a:spcBef>
                <a:spcPts val="0"/>
              </a:spcBef>
              <a:spcAft>
                <a:spcPts val="0"/>
              </a:spcAft>
              <a:buNone/>
            </a:pPr>
            <a:r>
              <a:rPr lang="en-CA" sz="2400">
                <a:solidFill>
                  <a:schemeClr val="lt1"/>
                </a:solidFill>
                <a:latin typeface="Calibri"/>
                <a:ea typeface="Calibri"/>
                <a:cs typeface="Calibri"/>
                <a:sym typeface="Calibri"/>
              </a:rPr>
              <a:t>It is recommended to share his diagnosis to his future employer for John to be successful and supported in the workplace. </a:t>
            </a:r>
            <a:endParaRPr/>
          </a:p>
        </p:txBody>
      </p:sp>
      <p:sp>
        <p:nvSpPr>
          <p:cNvPr id="1703" name="Google Shape;1703;p85"/>
          <p:cNvSpPr txBox="1"/>
          <p:nvPr/>
        </p:nvSpPr>
        <p:spPr>
          <a:xfrm>
            <a:off x="480870" y="4753411"/>
            <a:ext cx="6293922"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lt1"/>
                </a:solidFill>
                <a:latin typeface="Calibri"/>
                <a:ea typeface="Calibri"/>
                <a:cs typeface="Calibri"/>
                <a:sym typeface="Calibri"/>
              </a:rPr>
              <a:t>It is recommended that John’s supports continue to teach him about healthy relationships and healthy boundaries. This could help John avoid vulnerable and manipulating situations.</a:t>
            </a:r>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1708"/>
        <p:cNvGrpSpPr/>
        <p:nvPr/>
      </p:nvGrpSpPr>
      <p:grpSpPr>
        <a:xfrm>
          <a:off x="0" y="0"/>
          <a:ext cx="0" cy="0"/>
          <a:chOff x="0" y="0"/>
          <a:chExt cx="0" cy="0"/>
        </a:xfrm>
      </p:grpSpPr>
      <p:sp>
        <p:nvSpPr>
          <p:cNvPr id="1709" name="Google Shape;1709;p86"/>
          <p:cNvSpPr/>
          <p:nvPr/>
        </p:nvSpPr>
        <p:spPr>
          <a:xfrm>
            <a:off x="5338132" y="1352443"/>
            <a:ext cx="6320470" cy="2185165"/>
          </a:xfrm>
          <a:prstGeom prst="roundRect">
            <a:avLst>
              <a:gd name="adj" fmla="val 417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10" name="Google Shape;1710;p86"/>
          <p:cNvSpPr/>
          <p:nvPr/>
        </p:nvSpPr>
        <p:spPr>
          <a:xfrm>
            <a:off x="350709" y="4698169"/>
            <a:ext cx="5625548" cy="1720924"/>
          </a:xfrm>
          <a:prstGeom prst="roundRect">
            <a:avLst>
              <a:gd name="adj" fmla="val 4170"/>
            </a:avLst>
          </a:prstGeom>
          <a:solidFill>
            <a:srgbClr val="FE72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11" name="Google Shape;1711;p86"/>
          <p:cNvSpPr/>
          <p:nvPr/>
        </p:nvSpPr>
        <p:spPr>
          <a:xfrm rot="4500000">
            <a:off x="11276577" y="349100"/>
            <a:ext cx="208353" cy="179615"/>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12" name="Google Shape;1712;p86"/>
          <p:cNvSpPr/>
          <p:nvPr/>
        </p:nvSpPr>
        <p:spPr>
          <a:xfrm rot="2700000">
            <a:off x="424851" y="19298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13" name="Google Shape;1713;p86"/>
          <p:cNvSpPr/>
          <p:nvPr/>
        </p:nvSpPr>
        <p:spPr>
          <a:xfrm rot="1813063">
            <a:off x="11760509" y="1458280"/>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14" name="Google Shape;1714;p86"/>
          <p:cNvSpPr txBox="1"/>
          <p:nvPr/>
        </p:nvSpPr>
        <p:spPr>
          <a:xfrm>
            <a:off x="407110" y="438907"/>
            <a:ext cx="8995307" cy="87480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CA" sz="3600" b="1">
                <a:solidFill>
                  <a:srgbClr val="364DA1"/>
                </a:solidFill>
                <a:latin typeface="EB Garamond"/>
                <a:ea typeface="EB Garamond"/>
                <a:cs typeface="EB Garamond"/>
                <a:sym typeface="EB Garamond"/>
              </a:rPr>
              <a:t>Recommendations for Success cont’d</a:t>
            </a:r>
            <a:endParaRPr/>
          </a:p>
        </p:txBody>
      </p:sp>
      <p:sp>
        <p:nvSpPr>
          <p:cNvPr id="1715" name="Google Shape;1715;p86"/>
          <p:cNvSpPr/>
          <p:nvPr/>
        </p:nvSpPr>
        <p:spPr>
          <a:xfrm>
            <a:off x="770214" y="1313714"/>
            <a:ext cx="4450969" cy="3119137"/>
          </a:xfrm>
          <a:prstGeom prst="roundRect">
            <a:avLst>
              <a:gd name="adj" fmla="val 417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16" name="Google Shape;1716;p86"/>
          <p:cNvSpPr txBox="1"/>
          <p:nvPr/>
        </p:nvSpPr>
        <p:spPr>
          <a:xfrm>
            <a:off x="5753851" y="1620079"/>
            <a:ext cx="5904751"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It is recommended that John’s supports connect him with a budgeting education program to learn skills for managing him income and finances appropriately. </a:t>
            </a:r>
            <a:endParaRPr/>
          </a:p>
        </p:txBody>
      </p:sp>
      <p:sp>
        <p:nvSpPr>
          <p:cNvPr id="1717" name="Google Shape;1717;p86"/>
          <p:cNvSpPr txBox="1"/>
          <p:nvPr/>
        </p:nvSpPr>
        <p:spPr>
          <a:xfrm>
            <a:off x="1035342" y="1494549"/>
            <a:ext cx="4051471" cy="26776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lt1"/>
                </a:solidFill>
                <a:latin typeface="Calibri"/>
                <a:ea typeface="Calibri"/>
                <a:cs typeface="Calibri"/>
                <a:sym typeface="Calibri"/>
              </a:rPr>
              <a:t>It is recommended that John’s supports continue to teach him about healthy relationships and healthy boundaries. This could help John avoid vulnerable and manipulating situations.</a:t>
            </a:r>
            <a:endParaRPr/>
          </a:p>
        </p:txBody>
      </p:sp>
      <p:sp>
        <p:nvSpPr>
          <p:cNvPr id="1718" name="Google Shape;1718;p86"/>
          <p:cNvSpPr txBox="1"/>
          <p:nvPr/>
        </p:nvSpPr>
        <p:spPr>
          <a:xfrm>
            <a:off x="658822" y="4930729"/>
            <a:ext cx="5134835"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lt1"/>
                </a:solidFill>
                <a:latin typeface="Calibri"/>
                <a:ea typeface="Calibri"/>
                <a:cs typeface="Calibri"/>
                <a:sym typeface="Calibri"/>
              </a:rPr>
              <a:t>It is recommended that John’s supports connect with the Outreach Coordinator when planning for post-secondary.</a:t>
            </a:r>
            <a:endParaRPr/>
          </a:p>
        </p:txBody>
      </p:sp>
      <p:sp>
        <p:nvSpPr>
          <p:cNvPr id="1719" name="Google Shape;1719;p86"/>
          <p:cNvSpPr/>
          <p:nvPr/>
        </p:nvSpPr>
        <p:spPr>
          <a:xfrm>
            <a:off x="6096000" y="3679228"/>
            <a:ext cx="5774162" cy="2324008"/>
          </a:xfrm>
          <a:prstGeom prst="roundRect">
            <a:avLst>
              <a:gd name="adj" fmla="val 417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20" name="Google Shape;1720;p86"/>
          <p:cNvSpPr txBox="1"/>
          <p:nvPr/>
        </p:nvSpPr>
        <p:spPr>
          <a:xfrm>
            <a:off x="6397448" y="3985592"/>
            <a:ext cx="5338344"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lt1"/>
                </a:solidFill>
                <a:latin typeface="Calibri"/>
                <a:ea typeface="Calibri"/>
                <a:cs typeface="Calibri"/>
                <a:sym typeface="Calibri"/>
              </a:rPr>
              <a:t>It is recommended that John shares his diagnosis and updated assessment with future educational supports, so they will know how to support him appropriately. </a:t>
            </a:r>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872">
          <a:extLst>
            <a:ext uri="{FF2B5EF4-FFF2-40B4-BE49-F238E27FC236}">
              <a16:creationId xmlns:a16="http://schemas.microsoft.com/office/drawing/2014/main" id="{19626F35-90D0-D1E8-7C09-9B101FC06E75}"/>
            </a:ext>
          </a:extLst>
        </p:cNvPr>
        <p:cNvGrpSpPr/>
        <p:nvPr/>
      </p:nvGrpSpPr>
      <p:grpSpPr>
        <a:xfrm>
          <a:off x="0" y="0"/>
          <a:ext cx="0" cy="0"/>
          <a:chOff x="0" y="0"/>
          <a:chExt cx="0" cy="0"/>
        </a:xfrm>
      </p:grpSpPr>
      <p:sp>
        <p:nvSpPr>
          <p:cNvPr id="885" name="Google Shape;885;g3b0d7c0ee5b_0_3">
            <a:extLst>
              <a:ext uri="{FF2B5EF4-FFF2-40B4-BE49-F238E27FC236}">
                <a16:creationId xmlns:a16="http://schemas.microsoft.com/office/drawing/2014/main" id="{821CAE1D-C5C4-44E0-F45E-EBDB650D7CC4}"/>
              </a:ext>
            </a:extLst>
          </p:cNvPr>
          <p:cNvSpPr/>
          <p:nvPr/>
        </p:nvSpPr>
        <p:spPr>
          <a:xfrm rot="1812096">
            <a:off x="731543" y="2867599"/>
            <a:ext cx="135376" cy="116697"/>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88" name="Google Shape;888;g3b0d7c0ee5b_0_3">
            <a:extLst>
              <a:ext uri="{FF2B5EF4-FFF2-40B4-BE49-F238E27FC236}">
                <a16:creationId xmlns:a16="http://schemas.microsoft.com/office/drawing/2014/main" id="{AEBC2EF3-8AC5-0B05-D8E1-6ABE86715FEC}"/>
              </a:ext>
            </a:extLst>
          </p:cNvPr>
          <p:cNvSpPr/>
          <p:nvPr/>
        </p:nvSpPr>
        <p:spPr>
          <a:xfrm rot="5400000">
            <a:off x="493379" y="252989"/>
            <a:ext cx="49800" cy="1940100"/>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89" name="Google Shape;889;g3b0d7c0ee5b_0_3">
            <a:extLst>
              <a:ext uri="{FF2B5EF4-FFF2-40B4-BE49-F238E27FC236}">
                <a16:creationId xmlns:a16="http://schemas.microsoft.com/office/drawing/2014/main" id="{5CAC906B-DD73-B310-8B39-49794E95230C}"/>
              </a:ext>
            </a:extLst>
          </p:cNvPr>
          <p:cNvSpPr txBox="1"/>
          <p:nvPr/>
        </p:nvSpPr>
        <p:spPr>
          <a:xfrm>
            <a:off x="2589914" y="4529600"/>
            <a:ext cx="1938600" cy="7695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200" b="0" i="0" u="none" strike="noStrike" kern="0" cap="none" spc="0" normalizeH="0" baseline="0" noProof="0">
                <a:ln>
                  <a:noFill/>
                </a:ln>
                <a:solidFill>
                  <a:srgbClr val="FFFFFF"/>
                </a:solidFill>
                <a:effectLst/>
                <a:uLnTx/>
                <a:uFillTx/>
                <a:latin typeface="Calibri"/>
                <a:ea typeface="Calibri"/>
                <a:cs typeface="Calibri"/>
                <a:sym typeface="Calibri"/>
              </a:rPr>
              <a:t>Promote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200" b="0" i="0" u="none" strike="noStrike" kern="0" cap="none" spc="0" normalizeH="0" baseline="0" noProof="0">
                <a:ln>
                  <a:noFill/>
                </a:ln>
                <a:solidFill>
                  <a:srgbClr val="FFFFFF"/>
                </a:solidFill>
                <a:effectLst/>
                <a:uLnTx/>
                <a:uFillTx/>
                <a:latin typeface="Calibri"/>
                <a:ea typeface="Calibri"/>
                <a:cs typeface="Calibri"/>
                <a:sym typeface="Calibri"/>
              </a:rPr>
              <a:t>well-being</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0" name="Google Shape;890;g3b0d7c0ee5b_0_3">
            <a:extLst>
              <a:ext uri="{FF2B5EF4-FFF2-40B4-BE49-F238E27FC236}">
                <a16:creationId xmlns:a16="http://schemas.microsoft.com/office/drawing/2014/main" id="{6AA94552-6AD9-D905-40C1-CBD03E69272A}"/>
              </a:ext>
            </a:extLst>
          </p:cNvPr>
          <p:cNvSpPr txBox="1"/>
          <p:nvPr/>
        </p:nvSpPr>
        <p:spPr>
          <a:xfrm>
            <a:off x="3851239" y="2819170"/>
            <a:ext cx="2235300" cy="769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200" b="0" i="0" u="none" strike="noStrike" kern="0" cap="none" spc="0" normalizeH="0" baseline="0" noProof="0">
                <a:ln>
                  <a:noFill/>
                </a:ln>
                <a:solidFill>
                  <a:srgbClr val="FFFFFF"/>
                </a:solidFill>
                <a:effectLst/>
                <a:uLnTx/>
                <a:uFillTx/>
                <a:latin typeface="Calibri"/>
                <a:ea typeface="Calibri"/>
                <a:cs typeface="Calibri"/>
                <a:sym typeface="Calibri"/>
              </a:rPr>
              <a:t>Opportunities for skill growth</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1" name="Google Shape;891;g3b0d7c0ee5b_0_3">
            <a:extLst>
              <a:ext uri="{FF2B5EF4-FFF2-40B4-BE49-F238E27FC236}">
                <a16:creationId xmlns:a16="http://schemas.microsoft.com/office/drawing/2014/main" id="{003325A1-1A03-F0A1-1B65-9FE3A533626B}"/>
              </a:ext>
            </a:extLst>
          </p:cNvPr>
          <p:cNvSpPr txBox="1"/>
          <p:nvPr/>
        </p:nvSpPr>
        <p:spPr>
          <a:xfrm>
            <a:off x="6422422" y="2841497"/>
            <a:ext cx="1844700" cy="769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200" b="0" i="0" u="none" strike="noStrike" kern="0" cap="none" spc="0" normalizeH="0" baseline="0" noProof="0">
                <a:ln>
                  <a:noFill/>
                </a:ln>
                <a:solidFill>
                  <a:srgbClr val="FFFFFF"/>
                </a:solidFill>
                <a:effectLst/>
                <a:uLnTx/>
                <a:uFillTx/>
                <a:latin typeface="Calibri"/>
                <a:ea typeface="Calibri"/>
                <a:cs typeface="Calibri"/>
                <a:sym typeface="Calibri"/>
              </a:rPr>
              <a:t>Meaningful success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3" name="Google Shape;893;g3b0d7c0ee5b_0_3">
            <a:extLst>
              <a:ext uri="{FF2B5EF4-FFF2-40B4-BE49-F238E27FC236}">
                <a16:creationId xmlns:a16="http://schemas.microsoft.com/office/drawing/2014/main" id="{7AA10ACD-DBD8-3F3B-C376-14E69D29D12B}"/>
              </a:ext>
            </a:extLst>
          </p:cNvPr>
          <p:cNvSpPr txBox="1"/>
          <p:nvPr/>
        </p:nvSpPr>
        <p:spPr>
          <a:xfrm>
            <a:off x="5109608" y="5162876"/>
            <a:ext cx="2235300" cy="8310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400" b="1" i="0" u="none" strike="noStrike" kern="0" cap="none" spc="0" normalizeH="0" baseline="0" noProof="0">
                <a:ln>
                  <a:noFill/>
                </a:ln>
                <a:solidFill>
                  <a:srgbClr val="FFFFFF"/>
                </a:solidFill>
                <a:effectLst/>
                <a:uLnTx/>
                <a:uFillTx/>
                <a:latin typeface="Calibri"/>
                <a:ea typeface="Calibri"/>
                <a:cs typeface="Calibri"/>
                <a:sym typeface="Calibri"/>
              </a:rPr>
              <a:t>Implement Interventions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895" name="Google Shape;895;g3b0d7c0ee5b_0_3">
            <a:extLst>
              <a:ext uri="{FF2B5EF4-FFF2-40B4-BE49-F238E27FC236}">
                <a16:creationId xmlns:a16="http://schemas.microsoft.com/office/drawing/2014/main" id="{89BFD960-11AC-0BBF-D322-A236A403F764}"/>
              </a:ext>
            </a:extLst>
          </p:cNvPr>
          <p:cNvPicPr preferRelativeResize="0"/>
          <p:nvPr/>
        </p:nvPicPr>
        <p:blipFill>
          <a:blip r:embed="rId3">
            <a:alphaModFix/>
          </a:blip>
          <a:stretch>
            <a:fillRect/>
          </a:stretch>
        </p:blipFill>
        <p:spPr>
          <a:xfrm>
            <a:off x="176832" y="281068"/>
            <a:ext cx="7661276" cy="5458716"/>
          </a:xfrm>
          <a:prstGeom prst="rect">
            <a:avLst/>
          </a:prstGeom>
          <a:noFill/>
          <a:ln>
            <a:noFill/>
          </a:ln>
        </p:spPr>
      </p:pic>
      <p:sp>
        <p:nvSpPr>
          <p:cNvPr id="2" name="Arrow: Right 1">
            <a:extLst>
              <a:ext uri="{FF2B5EF4-FFF2-40B4-BE49-F238E27FC236}">
                <a16:creationId xmlns:a16="http://schemas.microsoft.com/office/drawing/2014/main" id="{E5F4A58B-D3AE-8A92-397F-E184CFEF1E65}"/>
              </a:ext>
            </a:extLst>
          </p:cNvPr>
          <p:cNvSpPr/>
          <p:nvPr/>
        </p:nvSpPr>
        <p:spPr>
          <a:xfrm flipH="1">
            <a:off x="5520624" y="2510805"/>
            <a:ext cx="1385144" cy="616729"/>
          </a:xfrm>
          <a:prstGeom prst="rightArrow">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CA"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 name="Google Shape;1413;p67">
            <a:extLst>
              <a:ext uri="{FF2B5EF4-FFF2-40B4-BE49-F238E27FC236}">
                <a16:creationId xmlns:a16="http://schemas.microsoft.com/office/drawing/2014/main" id="{A4988ED6-45A7-014C-2416-6145AA2B77DE}"/>
              </a:ext>
            </a:extLst>
          </p:cNvPr>
          <p:cNvSpPr txBox="1"/>
          <p:nvPr/>
        </p:nvSpPr>
        <p:spPr>
          <a:xfrm>
            <a:off x="6941596" y="864124"/>
            <a:ext cx="5518059" cy="424727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dirty="0">
                <a:solidFill>
                  <a:srgbClr val="364DA1"/>
                </a:solidFill>
                <a:latin typeface="EB Garamond"/>
                <a:ea typeface="EB Garamond"/>
                <a:cs typeface="EB Garamond"/>
                <a:sym typeface="EB Garamond"/>
              </a:rPr>
              <a:t>THO: Employment </a:t>
            </a:r>
          </a:p>
          <a:p>
            <a:pPr marL="0" marR="0" lvl="0" indent="0" algn="l" rtl="0">
              <a:spcBef>
                <a:spcPts val="0"/>
              </a:spcBef>
              <a:spcAft>
                <a:spcPts val="0"/>
              </a:spcAft>
              <a:buNone/>
            </a:pPr>
            <a:r>
              <a:rPr lang="en-CA" sz="5400" b="1" dirty="0">
                <a:solidFill>
                  <a:srgbClr val="364DA1"/>
                </a:solidFill>
                <a:latin typeface="EB Garamond"/>
                <a:ea typeface="EB Garamond"/>
                <a:cs typeface="EB Garamond"/>
                <a:sym typeface="EB Garamond"/>
              </a:rPr>
              <a:t>&amp; </a:t>
            </a:r>
          </a:p>
          <a:p>
            <a:pPr marL="0" marR="0" lvl="0" indent="0" algn="l" rtl="0">
              <a:spcBef>
                <a:spcPts val="0"/>
              </a:spcBef>
              <a:spcAft>
                <a:spcPts val="0"/>
              </a:spcAft>
              <a:buNone/>
            </a:pPr>
            <a:r>
              <a:rPr lang="en-CA" sz="5400" b="1" dirty="0">
                <a:solidFill>
                  <a:srgbClr val="364DA1"/>
                </a:solidFill>
                <a:latin typeface="EB Garamond"/>
                <a:ea typeface="EB Garamond"/>
                <a:cs typeface="EB Garamond"/>
                <a:sym typeface="EB Garamond"/>
              </a:rPr>
              <a:t>FASD (It’s Never Too Early!)</a:t>
            </a:r>
            <a:endParaRPr dirty="0"/>
          </a:p>
        </p:txBody>
      </p:sp>
    </p:spTree>
    <p:extLst>
      <p:ext uri="{BB962C8B-B14F-4D97-AF65-F5344CB8AC3E}">
        <p14:creationId xmlns:p14="http://schemas.microsoft.com/office/powerpoint/2010/main" val="314861163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872">
          <a:extLst>
            <a:ext uri="{FF2B5EF4-FFF2-40B4-BE49-F238E27FC236}">
              <a16:creationId xmlns:a16="http://schemas.microsoft.com/office/drawing/2014/main" id="{0E72F129-B0C1-DCB0-D414-70E93A84FEC6}"/>
            </a:ext>
          </a:extLst>
        </p:cNvPr>
        <p:cNvGrpSpPr/>
        <p:nvPr/>
      </p:nvGrpSpPr>
      <p:grpSpPr>
        <a:xfrm>
          <a:off x="0" y="0"/>
          <a:ext cx="0" cy="0"/>
          <a:chOff x="0" y="0"/>
          <a:chExt cx="0" cy="0"/>
        </a:xfrm>
      </p:grpSpPr>
      <p:sp>
        <p:nvSpPr>
          <p:cNvPr id="887" name="Google Shape;887;g3b0d7c0ee5b_0_3">
            <a:extLst>
              <a:ext uri="{FF2B5EF4-FFF2-40B4-BE49-F238E27FC236}">
                <a16:creationId xmlns:a16="http://schemas.microsoft.com/office/drawing/2014/main" id="{8C47F71F-BA51-8B77-630B-125489E29C1F}"/>
              </a:ext>
            </a:extLst>
          </p:cNvPr>
          <p:cNvSpPr/>
          <p:nvPr/>
        </p:nvSpPr>
        <p:spPr>
          <a:xfrm rot="1813388">
            <a:off x="11483439" y="6024681"/>
            <a:ext cx="222898" cy="192234"/>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89" name="Google Shape;889;g3b0d7c0ee5b_0_3">
            <a:extLst>
              <a:ext uri="{FF2B5EF4-FFF2-40B4-BE49-F238E27FC236}">
                <a16:creationId xmlns:a16="http://schemas.microsoft.com/office/drawing/2014/main" id="{0A928FC2-8E13-91C1-8998-9088DEEA6886}"/>
              </a:ext>
            </a:extLst>
          </p:cNvPr>
          <p:cNvSpPr txBox="1"/>
          <p:nvPr/>
        </p:nvSpPr>
        <p:spPr>
          <a:xfrm>
            <a:off x="2589914" y="4529600"/>
            <a:ext cx="1938600" cy="7695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200" b="0" i="0" u="none" strike="noStrike" kern="0" cap="none" spc="0" normalizeH="0" baseline="0" noProof="0">
                <a:ln>
                  <a:noFill/>
                </a:ln>
                <a:solidFill>
                  <a:srgbClr val="FFFFFF"/>
                </a:solidFill>
                <a:effectLst/>
                <a:uLnTx/>
                <a:uFillTx/>
                <a:latin typeface="Calibri"/>
                <a:ea typeface="Calibri"/>
                <a:cs typeface="Calibri"/>
                <a:sym typeface="Calibri"/>
              </a:rPr>
              <a:t>Promote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200" b="0" i="0" u="none" strike="noStrike" kern="0" cap="none" spc="0" normalizeH="0" baseline="0" noProof="0">
                <a:ln>
                  <a:noFill/>
                </a:ln>
                <a:solidFill>
                  <a:srgbClr val="FFFFFF"/>
                </a:solidFill>
                <a:effectLst/>
                <a:uLnTx/>
                <a:uFillTx/>
                <a:latin typeface="Calibri"/>
                <a:ea typeface="Calibri"/>
                <a:cs typeface="Calibri"/>
                <a:sym typeface="Calibri"/>
              </a:rPr>
              <a:t>well-being</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0" name="Google Shape;890;g3b0d7c0ee5b_0_3">
            <a:extLst>
              <a:ext uri="{FF2B5EF4-FFF2-40B4-BE49-F238E27FC236}">
                <a16:creationId xmlns:a16="http://schemas.microsoft.com/office/drawing/2014/main" id="{818C881F-BFCA-C587-929D-09DDE57D3BAF}"/>
              </a:ext>
            </a:extLst>
          </p:cNvPr>
          <p:cNvSpPr txBox="1"/>
          <p:nvPr/>
        </p:nvSpPr>
        <p:spPr>
          <a:xfrm>
            <a:off x="3851239" y="2819170"/>
            <a:ext cx="2235300" cy="769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200" b="0" i="0" u="none" strike="noStrike" kern="0" cap="none" spc="0" normalizeH="0" baseline="0" noProof="0">
                <a:ln>
                  <a:noFill/>
                </a:ln>
                <a:solidFill>
                  <a:srgbClr val="FFFFFF"/>
                </a:solidFill>
                <a:effectLst/>
                <a:uLnTx/>
                <a:uFillTx/>
                <a:latin typeface="Calibri"/>
                <a:ea typeface="Calibri"/>
                <a:cs typeface="Calibri"/>
                <a:sym typeface="Calibri"/>
              </a:rPr>
              <a:t>Opportunities for skill growth</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1" name="Google Shape;891;g3b0d7c0ee5b_0_3">
            <a:extLst>
              <a:ext uri="{FF2B5EF4-FFF2-40B4-BE49-F238E27FC236}">
                <a16:creationId xmlns:a16="http://schemas.microsoft.com/office/drawing/2014/main" id="{602A2D2F-9A90-A0DD-0E04-A50181B806CD}"/>
              </a:ext>
            </a:extLst>
          </p:cNvPr>
          <p:cNvSpPr txBox="1"/>
          <p:nvPr/>
        </p:nvSpPr>
        <p:spPr>
          <a:xfrm>
            <a:off x="6422422" y="2841497"/>
            <a:ext cx="1844700" cy="769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200" b="0" i="0" u="none" strike="noStrike" kern="0" cap="none" spc="0" normalizeH="0" baseline="0" noProof="0">
                <a:ln>
                  <a:noFill/>
                </a:ln>
                <a:solidFill>
                  <a:srgbClr val="FFFFFF"/>
                </a:solidFill>
                <a:effectLst/>
                <a:uLnTx/>
                <a:uFillTx/>
                <a:latin typeface="Calibri"/>
                <a:ea typeface="Calibri"/>
                <a:cs typeface="Calibri"/>
                <a:sym typeface="Calibri"/>
              </a:rPr>
              <a:t>Meaningful success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2" name="Google Shape;892;g3b0d7c0ee5b_0_3">
            <a:extLst>
              <a:ext uri="{FF2B5EF4-FFF2-40B4-BE49-F238E27FC236}">
                <a16:creationId xmlns:a16="http://schemas.microsoft.com/office/drawing/2014/main" id="{6A161FC0-1B43-7A7D-2DBE-254BA152DEE2}"/>
              </a:ext>
            </a:extLst>
          </p:cNvPr>
          <p:cNvSpPr txBox="1"/>
          <p:nvPr/>
        </p:nvSpPr>
        <p:spPr>
          <a:xfrm>
            <a:off x="7976883" y="4524367"/>
            <a:ext cx="1838400" cy="7695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200" b="0" i="0" u="none" strike="noStrike" kern="0" cap="none" spc="0" normalizeH="0" baseline="0" noProof="0">
                <a:ln>
                  <a:noFill/>
                </a:ln>
                <a:solidFill>
                  <a:srgbClr val="000000"/>
                </a:solidFill>
                <a:effectLst/>
                <a:uLnTx/>
                <a:uFillTx/>
                <a:latin typeface="Calibri"/>
                <a:ea typeface="Calibri"/>
                <a:cs typeface="Calibri"/>
                <a:sym typeface="Calibri"/>
              </a:rPr>
              <a:t>Optimize opportunity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3" name="Google Shape;893;g3b0d7c0ee5b_0_3">
            <a:extLst>
              <a:ext uri="{FF2B5EF4-FFF2-40B4-BE49-F238E27FC236}">
                <a16:creationId xmlns:a16="http://schemas.microsoft.com/office/drawing/2014/main" id="{10CB60F7-643C-50D4-A816-4DC4C35D8FB4}"/>
              </a:ext>
            </a:extLst>
          </p:cNvPr>
          <p:cNvSpPr txBox="1"/>
          <p:nvPr/>
        </p:nvSpPr>
        <p:spPr>
          <a:xfrm>
            <a:off x="5109608" y="5162876"/>
            <a:ext cx="2235300" cy="8310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400" b="1" i="0" u="none" strike="noStrike" kern="0" cap="none" spc="0" normalizeH="0" baseline="0" noProof="0">
                <a:ln>
                  <a:noFill/>
                </a:ln>
                <a:solidFill>
                  <a:srgbClr val="FFFFFF"/>
                </a:solidFill>
                <a:effectLst/>
                <a:uLnTx/>
                <a:uFillTx/>
                <a:latin typeface="Calibri"/>
                <a:ea typeface="Calibri"/>
                <a:cs typeface="Calibri"/>
                <a:sym typeface="Calibri"/>
              </a:rPr>
              <a:t>Implement Interventions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895" name="Google Shape;895;g3b0d7c0ee5b_0_3">
            <a:extLst>
              <a:ext uri="{FF2B5EF4-FFF2-40B4-BE49-F238E27FC236}">
                <a16:creationId xmlns:a16="http://schemas.microsoft.com/office/drawing/2014/main" id="{E21E489B-2581-4B1F-0D56-C0280663EB18}"/>
              </a:ext>
            </a:extLst>
          </p:cNvPr>
          <p:cNvPicPr preferRelativeResize="0"/>
          <p:nvPr/>
        </p:nvPicPr>
        <p:blipFill>
          <a:blip r:embed="rId3">
            <a:alphaModFix/>
          </a:blip>
          <a:stretch>
            <a:fillRect/>
          </a:stretch>
        </p:blipFill>
        <p:spPr>
          <a:xfrm>
            <a:off x="2874799" y="279088"/>
            <a:ext cx="9585298" cy="6100549"/>
          </a:xfrm>
          <a:prstGeom prst="rect">
            <a:avLst/>
          </a:prstGeom>
          <a:noFill/>
          <a:ln>
            <a:noFill/>
          </a:ln>
        </p:spPr>
      </p:pic>
      <p:sp>
        <p:nvSpPr>
          <p:cNvPr id="2" name="Arrow: Right 1">
            <a:extLst>
              <a:ext uri="{FF2B5EF4-FFF2-40B4-BE49-F238E27FC236}">
                <a16:creationId xmlns:a16="http://schemas.microsoft.com/office/drawing/2014/main" id="{F867F8EA-9D09-B36C-4405-E01EED08645A}"/>
              </a:ext>
            </a:extLst>
          </p:cNvPr>
          <p:cNvSpPr/>
          <p:nvPr/>
        </p:nvSpPr>
        <p:spPr>
          <a:xfrm>
            <a:off x="3559214" y="1617758"/>
            <a:ext cx="1741679" cy="850946"/>
          </a:xfrm>
          <a:prstGeom prst="rightArrow">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CA"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 name="Google Shape;1413;p67">
            <a:extLst>
              <a:ext uri="{FF2B5EF4-FFF2-40B4-BE49-F238E27FC236}">
                <a16:creationId xmlns:a16="http://schemas.microsoft.com/office/drawing/2014/main" id="{45BF3070-9AFC-7986-B6D4-24313C4F6A2C}"/>
              </a:ext>
            </a:extLst>
          </p:cNvPr>
          <p:cNvSpPr txBox="1"/>
          <p:nvPr/>
        </p:nvSpPr>
        <p:spPr>
          <a:xfrm>
            <a:off x="425204" y="1481616"/>
            <a:ext cx="5518059" cy="34162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dirty="0">
                <a:solidFill>
                  <a:srgbClr val="364DA1"/>
                </a:solidFill>
                <a:latin typeface="EB Garamond"/>
                <a:ea typeface="EB Garamond"/>
                <a:cs typeface="EB Garamond"/>
                <a:sym typeface="EB Garamond"/>
              </a:rPr>
              <a:t>THO: </a:t>
            </a:r>
          </a:p>
          <a:p>
            <a:pPr marL="0" marR="0" lvl="0" indent="0" algn="l" rtl="0">
              <a:spcBef>
                <a:spcPts val="0"/>
              </a:spcBef>
              <a:spcAft>
                <a:spcPts val="0"/>
              </a:spcAft>
              <a:buNone/>
            </a:pPr>
            <a:r>
              <a:rPr lang="en-CA" sz="5400" b="1" dirty="0">
                <a:solidFill>
                  <a:srgbClr val="364DA1"/>
                </a:solidFill>
                <a:latin typeface="EB Garamond"/>
                <a:ea typeface="EB Garamond"/>
                <a:cs typeface="EB Garamond"/>
                <a:sym typeface="EB Garamond"/>
              </a:rPr>
              <a:t>Housing </a:t>
            </a:r>
          </a:p>
          <a:p>
            <a:pPr marL="0" marR="0" lvl="0" indent="0" algn="l" rtl="0">
              <a:spcBef>
                <a:spcPts val="0"/>
              </a:spcBef>
              <a:spcAft>
                <a:spcPts val="0"/>
              </a:spcAft>
              <a:buNone/>
            </a:pPr>
            <a:r>
              <a:rPr lang="en-CA" sz="5400" b="1" dirty="0">
                <a:solidFill>
                  <a:srgbClr val="364DA1"/>
                </a:solidFill>
                <a:latin typeface="EB Garamond"/>
                <a:ea typeface="EB Garamond"/>
                <a:cs typeface="EB Garamond"/>
                <a:sym typeface="EB Garamond"/>
              </a:rPr>
              <a:t>&amp; </a:t>
            </a:r>
          </a:p>
          <a:p>
            <a:pPr marL="0" marR="0" lvl="0" indent="0" algn="l" rtl="0">
              <a:spcBef>
                <a:spcPts val="0"/>
              </a:spcBef>
              <a:spcAft>
                <a:spcPts val="0"/>
              </a:spcAft>
              <a:buNone/>
            </a:pPr>
            <a:r>
              <a:rPr lang="en-CA" sz="5400" b="1" dirty="0">
                <a:solidFill>
                  <a:srgbClr val="364DA1"/>
                </a:solidFill>
                <a:latin typeface="EB Garamond"/>
                <a:ea typeface="EB Garamond"/>
                <a:cs typeface="EB Garamond"/>
                <a:sym typeface="EB Garamond"/>
              </a:rPr>
              <a:t>FASD</a:t>
            </a:r>
            <a:endParaRPr dirty="0"/>
          </a:p>
        </p:txBody>
      </p:sp>
    </p:spTree>
    <p:extLst>
      <p:ext uri="{BB962C8B-B14F-4D97-AF65-F5344CB8AC3E}">
        <p14:creationId xmlns:p14="http://schemas.microsoft.com/office/powerpoint/2010/main" val="272469889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725"/>
        <p:cNvGrpSpPr/>
        <p:nvPr/>
      </p:nvGrpSpPr>
      <p:grpSpPr>
        <a:xfrm>
          <a:off x="0" y="0"/>
          <a:ext cx="0" cy="0"/>
          <a:chOff x="0" y="0"/>
          <a:chExt cx="0" cy="0"/>
        </a:xfrm>
      </p:grpSpPr>
      <p:sp>
        <p:nvSpPr>
          <p:cNvPr id="1726" name="Google Shape;1726;p87"/>
          <p:cNvSpPr/>
          <p:nvPr/>
        </p:nvSpPr>
        <p:spPr>
          <a:xfrm>
            <a:off x="576147" y="2246243"/>
            <a:ext cx="11039707" cy="4611756"/>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27" name="Google Shape;1727;p87"/>
          <p:cNvSpPr txBox="1"/>
          <p:nvPr/>
        </p:nvSpPr>
        <p:spPr>
          <a:xfrm>
            <a:off x="1325987" y="537204"/>
            <a:ext cx="9540026"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Recommendations for Supports</a:t>
            </a:r>
            <a:endParaRPr/>
          </a:p>
        </p:txBody>
      </p:sp>
      <p:sp>
        <p:nvSpPr>
          <p:cNvPr id="1728" name="Google Shape;1728;p87"/>
          <p:cNvSpPr/>
          <p:nvPr/>
        </p:nvSpPr>
        <p:spPr>
          <a:xfrm rot="2700000">
            <a:off x="11292793" y="1022660"/>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29" name="Google Shape;1729;p87"/>
          <p:cNvSpPr/>
          <p:nvPr/>
        </p:nvSpPr>
        <p:spPr>
          <a:xfrm rot="1813063">
            <a:off x="11267167" y="5718096"/>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30" name="Google Shape;1730;p87"/>
          <p:cNvSpPr/>
          <p:nvPr/>
        </p:nvSpPr>
        <p:spPr>
          <a:xfrm rot="2700000">
            <a:off x="348294" y="4264349"/>
            <a:ext cx="237737" cy="204947"/>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31" name="Google Shape;1731;p87"/>
          <p:cNvSpPr/>
          <p:nvPr/>
        </p:nvSpPr>
        <p:spPr>
          <a:xfrm rot="2700000">
            <a:off x="336106" y="185865"/>
            <a:ext cx="160768" cy="13859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32" name="Google Shape;1732;p87"/>
          <p:cNvSpPr txBox="1"/>
          <p:nvPr/>
        </p:nvSpPr>
        <p:spPr>
          <a:xfrm>
            <a:off x="1537078" y="2664147"/>
            <a:ext cx="8933739"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To help John reach his short and long-term goals, he requires supportive individuals in his life to help him stay on track. It is essential for John’s caregivers to remember that he will need continued support throughout his lifetime to be successful.  </a:t>
            </a:r>
            <a:endParaRPr/>
          </a:p>
          <a:p>
            <a:pPr marL="0" marR="0" lvl="0" indent="0" algn="l" rtl="0">
              <a:spcBef>
                <a:spcPts val="0"/>
              </a:spcBef>
              <a:spcAft>
                <a:spcPts val="0"/>
              </a:spcAft>
              <a:buNone/>
            </a:pPr>
            <a:endParaRPr sz="2400">
              <a:solidFill>
                <a:srgbClr val="595959"/>
              </a:solidFill>
              <a:latin typeface="Calibri"/>
              <a:ea typeface="Calibri"/>
              <a:cs typeface="Calibri"/>
              <a:sym typeface="Calibri"/>
            </a:endParaRPr>
          </a:p>
          <a:p>
            <a:pPr marL="0" marR="0" lvl="0" indent="0" algn="l" rtl="0">
              <a:spcBef>
                <a:spcPts val="0"/>
              </a:spcBef>
              <a:spcAft>
                <a:spcPts val="0"/>
              </a:spcAft>
              <a:buNone/>
            </a:pPr>
            <a:r>
              <a:rPr lang="en-CA" sz="2400">
                <a:solidFill>
                  <a:srgbClr val="595959"/>
                </a:solidFill>
                <a:latin typeface="Calibri"/>
                <a:ea typeface="Calibri"/>
                <a:cs typeface="Calibri"/>
                <a:sym typeface="Calibri"/>
              </a:rPr>
              <a:t>Although John is doing well with the current supports in place, he will require guidance when he is ready to leave the home. John and his supports may benefit from a Transition Program when planning for post-secondary.</a:t>
            </a:r>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1737"/>
        <p:cNvGrpSpPr/>
        <p:nvPr/>
      </p:nvGrpSpPr>
      <p:grpSpPr>
        <a:xfrm>
          <a:off x="0" y="0"/>
          <a:ext cx="0" cy="0"/>
          <a:chOff x="0" y="0"/>
          <a:chExt cx="0" cy="0"/>
        </a:xfrm>
      </p:grpSpPr>
      <p:sp>
        <p:nvSpPr>
          <p:cNvPr id="1738" name="Google Shape;1738;p88"/>
          <p:cNvSpPr/>
          <p:nvPr/>
        </p:nvSpPr>
        <p:spPr>
          <a:xfrm rot="2700000">
            <a:off x="11058616" y="62620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39" name="Google Shape;1739;p88"/>
          <p:cNvSpPr/>
          <p:nvPr/>
        </p:nvSpPr>
        <p:spPr>
          <a:xfrm rot="2700000">
            <a:off x="11652586" y="206451"/>
            <a:ext cx="160768" cy="13859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40" name="Google Shape;1740;p88"/>
          <p:cNvSpPr/>
          <p:nvPr/>
        </p:nvSpPr>
        <p:spPr>
          <a:xfrm rot="2700000">
            <a:off x="11750277" y="860663"/>
            <a:ext cx="112039" cy="96586"/>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41" name="Google Shape;1741;p88"/>
          <p:cNvSpPr/>
          <p:nvPr/>
        </p:nvSpPr>
        <p:spPr>
          <a:xfrm rot="5400000">
            <a:off x="195203" y="213182"/>
            <a:ext cx="49751" cy="1940153"/>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42" name="Google Shape;1742;p88"/>
          <p:cNvSpPr txBox="1"/>
          <p:nvPr/>
        </p:nvSpPr>
        <p:spPr>
          <a:xfrm>
            <a:off x="407894" y="1603793"/>
            <a:ext cx="2343804" cy="572084"/>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3000" b="1">
                <a:solidFill>
                  <a:srgbClr val="4B9847"/>
                </a:solidFill>
                <a:latin typeface="EB Garamond"/>
                <a:ea typeface="EB Garamond"/>
                <a:cs typeface="EB Garamond"/>
                <a:sym typeface="EB Garamond"/>
              </a:rPr>
              <a:t>Task</a:t>
            </a:r>
            <a:endParaRPr/>
          </a:p>
        </p:txBody>
      </p:sp>
      <p:cxnSp>
        <p:nvCxnSpPr>
          <p:cNvPr id="1743" name="Google Shape;1743;p88"/>
          <p:cNvCxnSpPr/>
          <p:nvPr/>
        </p:nvCxnSpPr>
        <p:spPr>
          <a:xfrm>
            <a:off x="3679299" y="1743860"/>
            <a:ext cx="0" cy="3653088"/>
          </a:xfrm>
          <a:prstGeom prst="straightConnector1">
            <a:avLst/>
          </a:prstGeom>
          <a:noFill/>
          <a:ln w="47625" cap="flat" cmpd="sng">
            <a:solidFill>
              <a:srgbClr val="BADEE8"/>
            </a:solidFill>
            <a:prstDash val="solid"/>
            <a:miter lim="800000"/>
            <a:headEnd type="none" w="sm" len="sm"/>
            <a:tailEnd type="none" w="sm" len="sm"/>
          </a:ln>
        </p:spPr>
      </p:cxnSp>
      <p:sp>
        <p:nvSpPr>
          <p:cNvPr id="1744" name="Google Shape;1744;p88"/>
          <p:cNvSpPr txBox="1"/>
          <p:nvPr/>
        </p:nvSpPr>
        <p:spPr>
          <a:xfrm>
            <a:off x="4272685" y="1524063"/>
            <a:ext cx="2769403" cy="572084"/>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3000" b="1">
                <a:solidFill>
                  <a:srgbClr val="4B9847"/>
                </a:solidFill>
                <a:latin typeface="EB Garamond"/>
                <a:ea typeface="EB Garamond"/>
                <a:cs typeface="EB Garamond"/>
                <a:sym typeface="EB Garamond"/>
              </a:rPr>
              <a:t>Responsibility</a:t>
            </a:r>
            <a:endParaRPr/>
          </a:p>
        </p:txBody>
      </p:sp>
      <p:cxnSp>
        <p:nvCxnSpPr>
          <p:cNvPr id="1745" name="Google Shape;1745;p88"/>
          <p:cNvCxnSpPr/>
          <p:nvPr/>
        </p:nvCxnSpPr>
        <p:spPr>
          <a:xfrm>
            <a:off x="7686700" y="1743860"/>
            <a:ext cx="0" cy="3728179"/>
          </a:xfrm>
          <a:prstGeom prst="straightConnector1">
            <a:avLst/>
          </a:prstGeom>
          <a:noFill/>
          <a:ln w="47625" cap="flat" cmpd="sng">
            <a:solidFill>
              <a:srgbClr val="BADEE8"/>
            </a:solidFill>
            <a:prstDash val="solid"/>
            <a:miter lim="800000"/>
            <a:headEnd type="none" w="sm" len="sm"/>
            <a:tailEnd type="none" w="sm" len="sm"/>
          </a:ln>
        </p:spPr>
      </p:cxnSp>
      <p:sp>
        <p:nvSpPr>
          <p:cNvPr id="1746" name="Google Shape;1746;p88"/>
          <p:cNvSpPr txBox="1"/>
          <p:nvPr/>
        </p:nvSpPr>
        <p:spPr>
          <a:xfrm>
            <a:off x="8187896" y="1524063"/>
            <a:ext cx="2709887" cy="572084"/>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3000" b="1">
                <a:solidFill>
                  <a:srgbClr val="4B9847"/>
                </a:solidFill>
                <a:latin typeface="EB Garamond"/>
                <a:ea typeface="EB Garamond"/>
                <a:cs typeface="EB Garamond"/>
                <a:sym typeface="EB Garamond"/>
              </a:rPr>
              <a:t>Timeline</a:t>
            </a:r>
            <a:endParaRPr/>
          </a:p>
        </p:txBody>
      </p:sp>
      <p:sp>
        <p:nvSpPr>
          <p:cNvPr id="1747" name="Google Shape;1747;p88"/>
          <p:cNvSpPr txBox="1"/>
          <p:nvPr/>
        </p:nvSpPr>
        <p:spPr>
          <a:xfrm>
            <a:off x="407894" y="2252988"/>
            <a:ext cx="3142000" cy="2585323"/>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Attend school every day as scheduled</a:t>
            </a:r>
            <a:br>
              <a:rPr lang="en-CA" sz="1800">
                <a:solidFill>
                  <a:srgbClr val="595959"/>
                </a:solidFill>
                <a:latin typeface="Calibri"/>
                <a:ea typeface="Calibri"/>
                <a:cs typeface="Calibri"/>
                <a:sym typeface="Calibri"/>
              </a:rPr>
            </a:br>
            <a:endParaRPr sz="1800">
              <a:solidFill>
                <a:srgbClr val="595959"/>
              </a:solidFill>
              <a:latin typeface="Calibri"/>
              <a:ea typeface="Calibri"/>
              <a:cs typeface="Calibri"/>
              <a:sym typeface="Calibri"/>
            </a:endParaRPr>
          </a:p>
          <a:p>
            <a:pPr marL="342900" marR="0" lvl="0" indent="-342900" algn="l" rtl="0">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Complete all required course work</a:t>
            </a:r>
            <a:br>
              <a:rPr lang="en-CA" sz="1800">
                <a:solidFill>
                  <a:srgbClr val="595959"/>
                </a:solidFill>
                <a:latin typeface="Calibri"/>
                <a:ea typeface="Calibri"/>
                <a:cs typeface="Calibri"/>
                <a:sym typeface="Calibri"/>
              </a:rPr>
            </a:br>
            <a:br>
              <a:rPr lang="en-CA" sz="1800">
                <a:solidFill>
                  <a:srgbClr val="595959"/>
                </a:solidFill>
                <a:latin typeface="Calibri"/>
                <a:ea typeface="Calibri"/>
                <a:cs typeface="Calibri"/>
                <a:sym typeface="Calibri"/>
              </a:rPr>
            </a:br>
            <a:endParaRPr sz="1800">
              <a:solidFill>
                <a:srgbClr val="595959"/>
              </a:solidFill>
              <a:latin typeface="Calibri"/>
              <a:ea typeface="Calibri"/>
              <a:cs typeface="Calibri"/>
              <a:sym typeface="Calibri"/>
            </a:endParaRPr>
          </a:p>
          <a:p>
            <a:pPr marL="342900" marR="0" lvl="0" indent="-342900" algn="l" rtl="0">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Check in with progress of course work</a:t>
            </a:r>
            <a:endParaRPr/>
          </a:p>
        </p:txBody>
      </p:sp>
      <p:sp>
        <p:nvSpPr>
          <p:cNvPr id="1748" name="Google Shape;1748;p88"/>
          <p:cNvSpPr txBox="1"/>
          <p:nvPr/>
        </p:nvSpPr>
        <p:spPr>
          <a:xfrm>
            <a:off x="1209483" y="570612"/>
            <a:ext cx="9946533"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Example Goal: Academic Success</a:t>
            </a:r>
            <a:endParaRPr/>
          </a:p>
        </p:txBody>
      </p:sp>
      <p:sp>
        <p:nvSpPr>
          <p:cNvPr id="1749" name="Google Shape;1749;p88"/>
          <p:cNvSpPr txBox="1"/>
          <p:nvPr/>
        </p:nvSpPr>
        <p:spPr>
          <a:xfrm>
            <a:off x="3896148" y="2252988"/>
            <a:ext cx="3661124" cy="3139321"/>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Parents will ensure regular school attendance</a:t>
            </a:r>
            <a:br>
              <a:rPr lang="en-CA" sz="1800">
                <a:solidFill>
                  <a:srgbClr val="595959"/>
                </a:solidFill>
                <a:latin typeface="Calibri"/>
                <a:ea typeface="Calibri"/>
                <a:cs typeface="Calibri"/>
                <a:sym typeface="Calibri"/>
              </a:rPr>
            </a:br>
            <a:endParaRPr sz="1800">
              <a:solidFill>
                <a:srgbClr val="595959"/>
              </a:solidFill>
              <a:latin typeface="Calibri"/>
              <a:ea typeface="Calibri"/>
              <a:cs typeface="Calibri"/>
              <a:sym typeface="Calibri"/>
            </a:endParaRPr>
          </a:p>
          <a:p>
            <a:pPr marL="342900" marR="0" lvl="0" indent="-342900" algn="l" rtl="0">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Complete all assignments required to receive certificate of completion</a:t>
            </a:r>
            <a:br>
              <a:rPr lang="en-CA" sz="1800">
                <a:solidFill>
                  <a:srgbClr val="595959"/>
                </a:solidFill>
                <a:latin typeface="Calibri"/>
                <a:ea typeface="Calibri"/>
                <a:cs typeface="Calibri"/>
                <a:sym typeface="Calibri"/>
              </a:rPr>
            </a:br>
            <a:endParaRPr sz="1800">
              <a:solidFill>
                <a:srgbClr val="595959"/>
              </a:solidFill>
              <a:latin typeface="Calibri"/>
              <a:ea typeface="Calibri"/>
              <a:cs typeface="Calibri"/>
              <a:sym typeface="Calibri"/>
            </a:endParaRPr>
          </a:p>
          <a:p>
            <a:pPr marL="342900" marR="0" lvl="0" indent="-342900" algn="l" rtl="0">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Transition Coordinator will check in with parents and teacher monthly to ensure student is on the right track </a:t>
            </a:r>
            <a:endParaRPr/>
          </a:p>
        </p:txBody>
      </p:sp>
      <p:sp>
        <p:nvSpPr>
          <p:cNvPr id="1750" name="Google Shape;1750;p88"/>
          <p:cNvSpPr txBox="1"/>
          <p:nvPr/>
        </p:nvSpPr>
        <p:spPr>
          <a:xfrm>
            <a:off x="8174263" y="2252988"/>
            <a:ext cx="3492607" cy="2308324"/>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September 2021 – June 2022</a:t>
            </a:r>
            <a:br>
              <a:rPr lang="en-CA" sz="1800">
                <a:solidFill>
                  <a:srgbClr val="595959"/>
                </a:solidFill>
                <a:latin typeface="Calibri"/>
                <a:ea typeface="Calibri"/>
                <a:cs typeface="Calibri"/>
                <a:sym typeface="Calibri"/>
              </a:rPr>
            </a:br>
            <a:br>
              <a:rPr lang="en-CA" sz="1800">
                <a:solidFill>
                  <a:srgbClr val="595959"/>
                </a:solidFill>
                <a:latin typeface="Calibri"/>
                <a:ea typeface="Calibri"/>
                <a:cs typeface="Calibri"/>
                <a:sym typeface="Calibri"/>
              </a:rPr>
            </a:br>
            <a:endParaRPr sz="1800">
              <a:solidFill>
                <a:srgbClr val="595959"/>
              </a:solidFill>
              <a:latin typeface="Calibri"/>
              <a:ea typeface="Calibri"/>
              <a:cs typeface="Calibri"/>
              <a:sym typeface="Calibri"/>
            </a:endParaRPr>
          </a:p>
          <a:p>
            <a:pPr marL="342900" marR="0" lvl="0" indent="-342900" algn="l" rtl="0">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September 2021 – June 2022</a:t>
            </a:r>
            <a:br>
              <a:rPr lang="en-CA" sz="1800">
                <a:solidFill>
                  <a:srgbClr val="595959"/>
                </a:solidFill>
                <a:latin typeface="Calibri"/>
                <a:ea typeface="Calibri"/>
                <a:cs typeface="Calibri"/>
                <a:sym typeface="Calibri"/>
              </a:rPr>
            </a:br>
            <a:br>
              <a:rPr lang="en-CA" sz="1800">
                <a:solidFill>
                  <a:srgbClr val="595959"/>
                </a:solidFill>
                <a:latin typeface="Calibri"/>
                <a:ea typeface="Calibri"/>
                <a:cs typeface="Calibri"/>
                <a:sym typeface="Calibri"/>
              </a:rPr>
            </a:br>
            <a:br>
              <a:rPr lang="en-CA" sz="1800">
                <a:solidFill>
                  <a:srgbClr val="595959"/>
                </a:solidFill>
                <a:latin typeface="Calibri"/>
                <a:ea typeface="Calibri"/>
                <a:cs typeface="Calibri"/>
                <a:sym typeface="Calibri"/>
              </a:rPr>
            </a:br>
            <a:endParaRPr sz="1800">
              <a:solidFill>
                <a:srgbClr val="595959"/>
              </a:solidFill>
              <a:latin typeface="Calibri"/>
              <a:ea typeface="Calibri"/>
              <a:cs typeface="Calibri"/>
              <a:sym typeface="Calibri"/>
            </a:endParaRPr>
          </a:p>
          <a:p>
            <a:pPr marL="342900" marR="0" lvl="0" indent="-342900" algn="l" rtl="0">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January 2022 – June 2022</a:t>
            </a:r>
            <a:endParaRPr/>
          </a:p>
        </p:txBody>
      </p:sp>
      <p:sp>
        <p:nvSpPr>
          <p:cNvPr id="1751" name="Google Shape;1751;p88"/>
          <p:cNvSpPr/>
          <p:nvPr/>
        </p:nvSpPr>
        <p:spPr>
          <a:xfrm>
            <a:off x="1168102" y="5628880"/>
            <a:ext cx="9946533" cy="1056298"/>
          </a:xfrm>
          <a:prstGeom prst="roundRect">
            <a:avLst>
              <a:gd name="adj" fmla="val 5556"/>
            </a:avLst>
          </a:prstGeom>
          <a:solidFill>
            <a:srgbClr val="FE721F"/>
          </a:solidFill>
          <a:ln>
            <a:noFill/>
          </a:ln>
          <a:effectLst>
            <a:outerShdw blurRad="355254" dist="38100" algn="tl" rotWithShape="0">
              <a:srgbClr val="3F3F3F">
                <a:alpha val="1294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52" name="Google Shape;1752;p88"/>
          <p:cNvSpPr txBox="1"/>
          <p:nvPr/>
        </p:nvSpPr>
        <p:spPr>
          <a:xfrm>
            <a:off x="2108103" y="5741530"/>
            <a:ext cx="8675854"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CA" sz="2400" b="1">
                <a:solidFill>
                  <a:schemeClr val="lt1"/>
                </a:solidFill>
                <a:latin typeface="Calibri"/>
                <a:ea typeface="Calibri"/>
                <a:cs typeface="Calibri"/>
                <a:sym typeface="Calibri"/>
              </a:rPr>
              <a:t>What are other goals that students with FASD may be facing?</a:t>
            </a:r>
            <a:endParaRPr/>
          </a:p>
          <a:p>
            <a:pPr marL="0" marR="0" lvl="0" indent="0" algn="l" rtl="0">
              <a:lnSpc>
                <a:spcPct val="100000"/>
              </a:lnSpc>
              <a:spcBef>
                <a:spcPts val="0"/>
              </a:spcBef>
              <a:spcAft>
                <a:spcPts val="0"/>
              </a:spcAft>
              <a:buNone/>
            </a:pPr>
            <a:r>
              <a:rPr lang="en-CA" sz="2400" b="1">
                <a:solidFill>
                  <a:schemeClr val="lt1"/>
                </a:solidFill>
                <a:latin typeface="Calibri"/>
                <a:ea typeface="Calibri"/>
                <a:cs typeface="Calibri"/>
                <a:sym typeface="Calibri"/>
              </a:rPr>
              <a:t>What kind of tasks can help them achieve their goal?</a:t>
            </a:r>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1757"/>
        <p:cNvGrpSpPr/>
        <p:nvPr/>
      </p:nvGrpSpPr>
      <p:grpSpPr>
        <a:xfrm>
          <a:off x="0" y="0"/>
          <a:ext cx="0" cy="0"/>
          <a:chOff x="0" y="0"/>
          <a:chExt cx="0" cy="0"/>
        </a:xfrm>
      </p:grpSpPr>
      <p:sp>
        <p:nvSpPr>
          <p:cNvPr id="1758" name="Google Shape;1758;p89"/>
          <p:cNvSpPr/>
          <p:nvPr/>
        </p:nvSpPr>
        <p:spPr>
          <a:xfrm>
            <a:off x="6471425" y="1148576"/>
            <a:ext cx="5720575" cy="5709424"/>
          </a:xfrm>
          <a:prstGeom prst="rect">
            <a:avLst/>
          </a:prstGeom>
          <a:gradFill>
            <a:gsLst>
              <a:gs pos="0">
                <a:srgbClr val="C3E9EE"/>
              </a:gs>
              <a:gs pos="100000">
                <a:srgbClr val="D8EDCF"/>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59" name="Google Shape;1759;p89"/>
          <p:cNvPicPr preferRelativeResize="0">
            <a:picLocks noGrp="1"/>
          </p:cNvPicPr>
          <p:nvPr>
            <p:ph type="pic" idx="2"/>
          </p:nvPr>
        </p:nvPicPr>
        <p:blipFill rotWithShape="1">
          <a:blip r:embed="rId3">
            <a:alphaModFix/>
          </a:blip>
          <a:srcRect t="2523" b="2524"/>
          <a:stretch/>
        </p:blipFill>
        <p:spPr>
          <a:xfrm>
            <a:off x="4828479" y="2139044"/>
            <a:ext cx="6211229" cy="3916068"/>
          </a:xfrm>
          <a:prstGeom prst="rect">
            <a:avLst/>
          </a:prstGeom>
          <a:solidFill>
            <a:schemeClr val="lt1"/>
          </a:solidFill>
          <a:ln>
            <a:noFill/>
          </a:ln>
        </p:spPr>
      </p:pic>
      <p:pic>
        <p:nvPicPr>
          <p:cNvPr id="1760" name="Google Shape;1760;p89">
            <a:hlinkClick r:id="rId4"/>
          </p:cNvPr>
          <p:cNvPicPr preferRelativeResize="0"/>
          <p:nvPr/>
        </p:nvPicPr>
        <p:blipFill rotWithShape="1">
          <a:blip r:embed="rId5">
            <a:alphaModFix/>
          </a:blip>
          <a:srcRect l="-1153"/>
          <a:stretch/>
        </p:blipFill>
        <p:spPr>
          <a:xfrm>
            <a:off x="3803883" y="1838470"/>
            <a:ext cx="8180907" cy="4681302"/>
          </a:xfrm>
          <a:prstGeom prst="rect">
            <a:avLst/>
          </a:prstGeom>
          <a:noFill/>
          <a:ln>
            <a:noFill/>
          </a:ln>
        </p:spPr>
      </p:pic>
      <p:sp>
        <p:nvSpPr>
          <p:cNvPr id="1761" name="Google Shape;1761;p89"/>
          <p:cNvSpPr txBox="1"/>
          <p:nvPr/>
        </p:nvSpPr>
        <p:spPr>
          <a:xfrm>
            <a:off x="390136" y="843677"/>
            <a:ext cx="4081503"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Boyle Street Education Centre</a:t>
            </a:r>
            <a:endParaRPr/>
          </a:p>
        </p:txBody>
      </p:sp>
      <p:sp>
        <p:nvSpPr>
          <p:cNvPr id="1762" name="Google Shape;1762;p89"/>
          <p:cNvSpPr txBox="1"/>
          <p:nvPr/>
        </p:nvSpPr>
        <p:spPr>
          <a:xfrm>
            <a:off x="456062" y="3626673"/>
            <a:ext cx="4015577"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200" u="sng">
                <a:solidFill>
                  <a:srgbClr val="595959"/>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https://www.bsec.ab.ca/</a:t>
            </a:r>
            <a:endParaRPr sz="1200">
              <a:solidFill>
                <a:srgbClr val="595959"/>
              </a:solidFill>
              <a:latin typeface="Calibri"/>
              <a:ea typeface="Calibri"/>
              <a:cs typeface="Calibri"/>
              <a:sym typeface="Calibri"/>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1766"/>
        <p:cNvGrpSpPr/>
        <p:nvPr/>
      </p:nvGrpSpPr>
      <p:grpSpPr>
        <a:xfrm>
          <a:off x="0" y="0"/>
          <a:ext cx="0" cy="0"/>
          <a:chOff x="0" y="0"/>
          <a:chExt cx="0" cy="0"/>
        </a:xfrm>
      </p:grpSpPr>
      <p:sp>
        <p:nvSpPr>
          <p:cNvPr id="1767" name="Google Shape;1767;p90"/>
          <p:cNvSpPr txBox="1"/>
          <p:nvPr/>
        </p:nvSpPr>
        <p:spPr>
          <a:xfrm>
            <a:off x="1242178" y="2758850"/>
            <a:ext cx="4823818"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Review</a:t>
            </a:r>
            <a:endParaRPr/>
          </a:p>
        </p:txBody>
      </p:sp>
      <p:sp>
        <p:nvSpPr>
          <p:cNvPr id="1768" name="Google Shape;1768;p90"/>
          <p:cNvSpPr/>
          <p:nvPr/>
        </p:nvSpPr>
        <p:spPr>
          <a:xfrm>
            <a:off x="11685814"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769" name="Google Shape;1769;p90"/>
          <p:cNvCxnSpPr>
            <a:stCxn id="1768"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770" name="Google Shape;1770;p90"/>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107</a:t>
            </a:fld>
            <a:endParaRPr sz="1200">
              <a:solidFill>
                <a:schemeClr val="lt1"/>
              </a:solidFill>
              <a:latin typeface="Calibri"/>
              <a:ea typeface="Calibri"/>
              <a:cs typeface="Calibri"/>
              <a:sym typeface="Calibri"/>
            </a:endParaRPr>
          </a:p>
        </p:txBody>
      </p:sp>
      <p:sp>
        <p:nvSpPr>
          <p:cNvPr id="1771" name="Google Shape;1771;p90"/>
          <p:cNvSpPr/>
          <p:nvPr/>
        </p:nvSpPr>
        <p:spPr>
          <a:xfrm>
            <a:off x="5548577" y="796018"/>
            <a:ext cx="5189764" cy="60619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72" name="Google Shape;1772;p90"/>
          <p:cNvSpPr/>
          <p:nvPr/>
        </p:nvSpPr>
        <p:spPr>
          <a:xfrm rot="4500000">
            <a:off x="503421" y="2578649"/>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73" name="Google Shape;1773;p90"/>
          <p:cNvSpPr/>
          <p:nvPr/>
        </p:nvSpPr>
        <p:spPr>
          <a:xfrm rot="2700000">
            <a:off x="3717308" y="44866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74" name="Google Shape;1774;p90"/>
          <p:cNvSpPr/>
          <p:nvPr/>
        </p:nvSpPr>
        <p:spPr>
          <a:xfrm rot="1813063">
            <a:off x="902531" y="4299386"/>
            <a:ext cx="135254" cy="116599"/>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B9847"/>
              </a:solidFill>
              <a:latin typeface="Calibri"/>
              <a:ea typeface="Calibri"/>
              <a:cs typeface="Calibri"/>
              <a:sym typeface="Calibri"/>
            </a:endParaRPr>
          </a:p>
        </p:txBody>
      </p:sp>
      <p:sp>
        <p:nvSpPr>
          <p:cNvPr id="1775" name="Google Shape;1775;p90"/>
          <p:cNvSpPr/>
          <p:nvPr/>
        </p:nvSpPr>
        <p:spPr>
          <a:xfrm rot="-3507348">
            <a:off x="6084892" y="954387"/>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76" name="Google Shape;1776;p90"/>
          <p:cNvSpPr/>
          <p:nvPr/>
        </p:nvSpPr>
        <p:spPr>
          <a:xfrm rot="-3507348">
            <a:off x="11046612" y="2447836"/>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77" name="Google Shape;1777;p90"/>
          <p:cNvSpPr/>
          <p:nvPr/>
        </p:nvSpPr>
        <p:spPr>
          <a:xfrm>
            <a:off x="-172230" y="250613"/>
            <a:ext cx="2109216" cy="561733"/>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400">
                <a:solidFill>
                  <a:schemeClr val="lt1"/>
                </a:solidFill>
                <a:latin typeface="Calibri"/>
                <a:ea typeface="Calibri"/>
                <a:cs typeface="Calibri"/>
                <a:sym typeface="Calibri"/>
              </a:rPr>
              <a:t>SECTION 9</a:t>
            </a:r>
            <a:endParaRPr/>
          </a:p>
        </p:txBody>
      </p:sp>
      <p:pic>
        <p:nvPicPr>
          <p:cNvPr id="1778" name="Google Shape;1778;p90"/>
          <p:cNvPicPr preferRelativeResize="0">
            <a:picLocks noGrp="1"/>
          </p:cNvPicPr>
          <p:nvPr>
            <p:ph type="pic" idx="2"/>
          </p:nvPr>
        </p:nvPicPr>
        <p:blipFill rotWithShape="1">
          <a:blip r:embed="rId3">
            <a:alphaModFix/>
          </a:blip>
          <a:srcRect l="6583" r="6583"/>
          <a:stretch/>
        </p:blipFill>
        <p:spPr>
          <a:xfrm>
            <a:off x="5130140" y="1114393"/>
            <a:ext cx="5915235" cy="5109059"/>
          </a:xfrm>
          <a:prstGeom prst="rect">
            <a:avLst/>
          </a:prstGeom>
          <a:noFill/>
          <a:ln>
            <a:noFill/>
          </a:ln>
        </p:spPr>
      </p:pic>
      <p:sp>
        <p:nvSpPr>
          <p:cNvPr id="1779" name="Google Shape;1779;p90"/>
          <p:cNvSpPr txBox="1"/>
          <p:nvPr/>
        </p:nvSpPr>
        <p:spPr>
          <a:xfrm>
            <a:off x="1261729" y="3854468"/>
            <a:ext cx="101136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b="1">
                <a:solidFill>
                  <a:srgbClr val="595959"/>
                </a:solidFill>
                <a:latin typeface="Calibri"/>
                <a:ea typeface="Calibri"/>
                <a:cs typeface="Calibri"/>
                <a:sym typeface="Calibri"/>
              </a:rPr>
              <a:t>TOPICS:</a:t>
            </a:r>
            <a:endParaRPr/>
          </a:p>
        </p:txBody>
      </p:sp>
      <p:sp>
        <p:nvSpPr>
          <p:cNvPr id="1780" name="Google Shape;1780;p90"/>
          <p:cNvSpPr txBox="1"/>
          <p:nvPr/>
        </p:nvSpPr>
        <p:spPr>
          <a:xfrm>
            <a:off x="1261729" y="4508529"/>
            <a:ext cx="3868411" cy="880369"/>
          </a:xfrm>
          <a:prstGeom prst="rect">
            <a:avLst/>
          </a:prstGeom>
          <a:noFill/>
          <a:ln>
            <a:noFill/>
          </a:ln>
        </p:spPr>
        <p:txBody>
          <a:bodyPr spcFirstLastPara="1" wrap="square" lIns="91425" tIns="45700" rIns="91425" bIns="45700" anchor="t" anchorCtr="0">
            <a:spAutoFit/>
          </a:bodyPr>
          <a:lstStyle/>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Overview of FASD</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Strategies</a:t>
            </a:r>
            <a:endParaRPr/>
          </a:p>
        </p:txBody>
      </p:sp>
      <p:sp>
        <p:nvSpPr>
          <p:cNvPr id="1781" name="Google Shape;1781;p90"/>
          <p:cNvSpPr/>
          <p:nvPr/>
        </p:nvSpPr>
        <p:spPr>
          <a:xfrm rot="-5400000">
            <a:off x="2014193" y="3640974"/>
            <a:ext cx="45719" cy="1272926"/>
          </a:xfrm>
          <a:prstGeom prst="roundRect">
            <a:avLst>
              <a:gd name="adj" fmla="val 5000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1786"/>
        <p:cNvGrpSpPr/>
        <p:nvPr/>
      </p:nvGrpSpPr>
      <p:grpSpPr>
        <a:xfrm>
          <a:off x="0" y="0"/>
          <a:ext cx="0" cy="0"/>
          <a:chOff x="0" y="0"/>
          <a:chExt cx="0" cy="0"/>
        </a:xfrm>
      </p:grpSpPr>
      <p:pic>
        <p:nvPicPr>
          <p:cNvPr id="1787" name="Google Shape;1787;p91"/>
          <p:cNvPicPr preferRelativeResize="0">
            <a:picLocks noGrp="1"/>
          </p:cNvPicPr>
          <p:nvPr>
            <p:ph type="pic" idx="2"/>
          </p:nvPr>
        </p:nvPicPr>
        <p:blipFill rotWithShape="1">
          <a:blip r:embed="rId3">
            <a:alphaModFix/>
          </a:blip>
          <a:srcRect t="12479" b="12479"/>
          <a:stretch/>
        </p:blipFill>
        <p:spPr>
          <a:xfrm>
            <a:off x="3033061" y="4570413"/>
            <a:ext cx="3046412" cy="2286000"/>
          </a:xfrm>
          <a:prstGeom prst="rect">
            <a:avLst/>
          </a:prstGeom>
          <a:solidFill>
            <a:schemeClr val="lt1"/>
          </a:solidFill>
          <a:ln>
            <a:noFill/>
          </a:ln>
        </p:spPr>
      </p:pic>
      <p:sp>
        <p:nvSpPr>
          <p:cNvPr id="1788" name="Google Shape;1788;p91"/>
          <p:cNvSpPr/>
          <p:nvPr/>
        </p:nvSpPr>
        <p:spPr>
          <a:xfrm>
            <a:off x="6099926" y="2283701"/>
            <a:ext cx="3051456" cy="2287149"/>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89" name="Google Shape;1789;p91"/>
          <p:cNvSpPr/>
          <p:nvPr/>
        </p:nvSpPr>
        <p:spPr>
          <a:xfrm rot="10800000">
            <a:off x="8221" y="2283701"/>
            <a:ext cx="3051456" cy="2287149"/>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90" name="Google Shape;1790;p91"/>
          <p:cNvSpPr/>
          <p:nvPr/>
        </p:nvSpPr>
        <p:spPr>
          <a:xfrm>
            <a:off x="7979858" y="447380"/>
            <a:ext cx="45719" cy="507999"/>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91" name="Google Shape;1791;p91"/>
          <p:cNvSpPr/>
          <p:nvPr/>
        </p:nvSpPr>
        <p:spPr>
          <a:xfrm>
            <a:off x="8660789" y="1291139"/>
            <a:ext cx="45719" cy="4826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92" name="Google Shape;1792;p91"/>
          <p:cNvSpPr/>
          <p:nvPr/>
        </p:nvSpPr>
        <p:spPr>
          <a:xfrm>
            <a:off x="414866" y="6231467"/>
            <a:ext cx="45719" cy="626533"/>
          </a:xfrm>
          <a:prstGeom prst="rect">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93" name="Google Shape;1793;p91"/>
          <p:cNvSpPr txBox="1"/>
          <p:nvPr/>
        </p:nvSpPr>
        <p:spPr>
          <a:xfrm>
            <a:off x="1242177" y="757256"/>
            <a:ext cx="6188525"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Foundations Review</a:t>
            </a:r>
            <a:endParaRPr/>
          </a:p>
        </p:txBody>
      </p:sp>
      <p:sp>
        <p:nvSpPr>
          <p:cNvPr id="1794" name="Google Shape;1794;p91"/>
          <p:cNvSpPr txBox="1"/>
          <p:nvPr/>
        </p:nvSpPr>
        <p:spPr>
          <a:xfrm>
            <a:off x="263682" y="2827110"/>
            <a:ext cx="257871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a:solidFill>
                  <a:srgbClr val="364DA1"/>
                </a:solidFill>
                <a:latin typeface="Calibri"/>
                <a:ea typeface="Calibri"/>
                <a:cs typeface="Calibri"/>
                <a:sym typeface="Calibri"/>
              </a:rPr>
              <a:t>FASD is a lifelong and complex disability</a:t>
            </a:r>
            <a:endParaRPr/>
          </a:p>
        </p:txBody>
      </p:sp>
      <p:sp>
        <p:nvSpPr>
          <p:cNvPr id="1795" name="Google Shape;1795;p91"/>
          <p:cNvSpPr/>
          <p:nvPr/>
        </p:nvSpPr>
        <p:spPr>
          <a:xfrm rot="10800000">
            <a:off x="3033202" y="2283701"/>
            <a:ext cx="3051456" cy="2287149"/>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96" name="Google Shape;1796;p91"/>
          <p:cNvSpPr/>
          <p:nvPr/>
        </p:nvSpPr>
        <p:spPr>
          <a:xfrm rot="10800000">
            <a:off x="9166650" y="2283700"/>
            <a:ext cx="3051456" cy="4574299"/>
          </a:xfrm>
          <a:prstGeom prst="roundRect">
            <a:avLst>
              <a:gd name="adj" fmla="val 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97" name="Google Shape;1797;p91"/>
          <p:cNvSpPr/>
          <p:nvPr/>
        </p:nvSpPr>
        <p:spPr>
          <a:xfrm rot="10800000">
            <a:off x="70" y="4569701"/>
            <a:ext cx="3051456" cy="2287149"/>
          </a:xfrm>
          <a:prstGeom prst="roundRect">
            <a:avLst>
              <a:gd name="adj" fmla="val 0"/>
            </a:avLst>
          </a:prstGeom>
          <a:solidFill>
            <a:srgbClr val="FE72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98" name="Google Shape;1798;p91"/>
          <p:cNvSpPr/>
          <p:nvPr/>
        </p:nvSpPr>
        <p:spPr>
          <a:xfrm rot="10800000">
            <a:off x="6099786" y="4569701"/>
            <a:ext cx="3051456" cy="2287149"/>
          </a:xfrm>
          <a:prstGeom prst="roundRect">
            <a:avLst>
              <a:gd name="adj" fmla="val 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99" name="Google Shape;1799;p91"/>
          <p:cNvSpPr txBox="1"/>
          <p:nvPr/>
        </p:nvSpPr>
        <p:spPr>
          <a:xfrm>
            <a:off x="3345452" y="2717852"/>
            <a:ext cx="2578710"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a:solidFill>
                  <a:schemeClr val="lt1"/>
                </a:solidFill>
                <a:latin typeface="Calibri"/>
                <a:ea typeface="Calibri"/>
                <a:cs typeface="Calibri"/>
                <a:sym typeface="Calibri"/>
              </a:rPr>
              <a:t>Each person is unique and has different strengths and challenges</a:t>
            </a:r>
            <a:endParaRPr/>
          </a:p>
        </p:txBody>
      </p:sp>
      <p:sp>
        <p:nvSpPr>
          <p:cNvPr id="1800" name="Google Shape;1800;p91"/>
          <p:cNvSpPr txBox="1"/>
          <p:nvPr/>
        </p:nvSpPr>
        <p:spPr>
          <a:xfrm>
            <a:off x="6307701" y="2745060"/>
            <a:ext cx="2652872"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a:solidFill>
                  <a:srgbClr val="4B9847"/>
                </a:solidFill>
                <a:latin typeface="Calibri"/>
                <a:ea typeface="Calibri"/>
                <a:cs typeface="Calibri"/>
                <a:sym typeface="Calibri"/>
              </a:rPr>
              <a:t>Protective factors can reduce the risk of adverse outcomes</a:t>
            </a:r>
            <a:endParaRPr/>
          </a:p>
        </p:txBody>
      </p:sp>
      <p:sp>
        <p:nvSpPr>
          <p:cNvPr id="1801" name="Google Shape;1801;p91"/>
          <p:cNvSpPr txBox="1"/>
          <p:nvPr/>
        </p:nvSpPr>
        <p:spPr>
          <a:xfrm>
            <a:off x="333377" y="5030707"/>
            <a:ext cx="2312192"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a:solidFill>
                  <a:schemeClr val="lt1"/>
                </a:solidFill>
                <a:latin typeface="Calibri"/>
                <a:ea typeface="Calibri"/>
                <a:cs typeface="Calibri"/>
                <a:sym typeface="Calibri"/>
              </a:rPr>
              <a:t>School staff should be </a:t>
            </a:r>
            <a:endParaRPr/>
          </a:p>
          <a:p>
            <a:pPr marL="0" marR="0" lvl="0" indent="0" algn="l" rtl="0">
              <a:spcBef>
                <a:spcPts val="0"/>
              </a:spcBef>
              <a:spcAft>
                <a:spcPts val="0"/>
              </a:spcAft>
              <a:buNone/>
            </a:pPr>
            <a:r>
              <a:rPr lang="en-CA" sz="2400" b="1">
                <a:solidFill>
                  <a:schemeClr val="lt1"/>
                </a:solidFill>
                <a:latin typeface="Calibri"/>
                <a:ea typeface="Calibri"/>
                <a:cs typeface="Calibri"/>
                <a:sym typeface="Calibri"/>
              </a:rPr>
              <a:t>FASD-informed</a:t>
            </a:r>
            <a:endParaRPr/>
          </a:p>
        </p:txBody>
      </p:sp>
      <p:sp>
        <p:nvSpPr>
          <p:cNvPr id="1802" name="Google Shape;1802;p91"/>
          <p:cNvSpPr txBox="1"/>
          <p:nvPr/>
        </p:nvSpPr>
        <p:spPr>
          <a:xfrm>
            <a:off x="9452425" y="3005749"/>
            <a:ext cx="2578710" cy="30469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a:solidFill>
                  <a:schemeClr val="lt1"/>
                </a:solidFill>
                <a:latin typeface="Calibri"/>
                <a:ea typeface="Calibri"/>
                <a:cs typeface="Calibri"/>
                <a:sym typeface="Calibri"/>
              </a:rPr>
              <a:t>Inclusivity requires knowledge of FASD, communication and collaboration, and a ‘no blame, no shame’ approach</a:t>
            </a:r>
            <a:endParaRPr/>
          </a:p>
        </p:txBody>
      </p:sp>
      <p:sp>
        <p:nvSpPr>
          <p:cNvPr id="1803" name="Google Shape;1803;p91"/>
          <p:cNvSpPr txBox="1"/>
          <p:nvPr/>
        </p:nvSpPr>
        <p:spPr>
          <a:xfrm>
            <a:off x="6381863" y="4956636"/>
            <a:ext cx="2578710"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a:solidFill>
                  <a:srgbClr val="595959"/>
                </a:solidFill>
                <a:latin typeface="Calibri"/>
                <a:ea typeface="Calibri"/>
                <a:cs typeface="Calibri"/>
                <a:sym typeface="Calibri"/>
              </a:rPr>
              <a:t>Intentional action, reflective thinking, and assimilation of ideas</a:t>
            </a:r>
            <a:endParaRPr/>
          </a:p>
        </p:txBody>
      </p:sp>
      <p:sp>
        <p:nvSpPr>
          <p:cNvPr id="1804" name="Google Shape;1804;p91"/>
          <p:cNvSpPr/>
          <p:nvPr/>
        </p:nvSpPr>
        <p:spPr>
          <a:xfrm rot="4500000">
            <a:off x="11083414" y="1325202"/>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05" name="Google Shape;1805;p91"/>
          <p:cNvSpPr/>
          <p:nvPr/>
        </p:nvSpPr>
        <p:spPr>
          <a:xfrm rot="2700000">
            <a:off x="9957180" y="467995"/>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06" name="Google Shape;1806;p91"/>
          <p:cNvSpPr/>
          <p:nvPr/>
        </p:nvSpPr>
        <p:spPr>
          <a:xfrm rot="-3507348">
            <a:off x="6960791" y="238196"/>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1811"/>
        <p:cNvGrpSpPr/>
        <p:nvPr/>
      </p:nvGrpSpPr>
      <p:grpSpPr>
        <a:xfrm>
          <a:off x="0" y="0"/>
          <a:ext cx="0" cy="0"/>
          <a:chOff x="0" y="0"/>
          <a:chExt cx="0" cy="0"/>
        </a:xfrm>
      </p:grpSpPr>
      <p:sp>
        <p:nvSpPr>
          <p:cNvPr id="1812" name="Google Shape;1812;p92"/>
          <p:cNvSpPr/>
          <p:nvPr/>
        </p:nvSpPr>
        <p:spPr>
          <a:xfrm rot="10800000">
            <a:off x="69" y="4569699"/>
            <a:ext cx="3059607" cy="2287149"/>
          </a:xfrm>
          <a:prstGeom prst="roundRect">
            <a:avLst>
              <a:gd name="adj" fmla="val 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13" name="Google Shape;1813;p92"/>
          <p:cNvSpPr/>
          <p:nvPr/>
        </p:nvSpPr>
        <p:spPr>
          <a:xfrm rot="10800000">
            <a:off x="8221" y="2283701"/>
            <a:ext cx="3051456" cy="2287149"/>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14" name="Google Shape;1814;p92"/>
          <p:cNvSpPr/>
          <p:nvPr/>
        </p:nvSpPr>
        <p:spPr>
          <a:xfrm>
            <a:off x="7979858" y="447380"/>
            <a:ext cx="45719" cy="507999"/>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15" name="Google Shape;1815;p92"/>
          <p:cNvSpPr/>
          <p:nvPr/>
        </p:nvSpPr>
        <p:spPr>
          <a:xfrm>
            <a:off x="8660789" y="1291139"/>
            <a:ext cx="45719" cy="4826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16" name="Google Shape;1816;p92"/>
          <p:cNvSpPr/>
          <p:nvPr/>
        </p:nvSpPr>
        <p:spPr>
          <a:xfrm>
            <a:off x="264085" y="1406720"/>
            <a:ext cx="45719" cy="626533"/>
          </a:xfrm>
          <a:prstGeom prst="rect">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17" name="Google Shape;1817;p92"/>
          <p:cNvSpPr txBox="1"/>
          <p:nvPr/>
        </p:nvSpPr>
        <p:spPr>
          <a:xfrm>
            <a:off x="1242177" y="413974"/>
            <a:ext cx="6941704" cy="9576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Transitions Review</a:t>
            </a:r>
            <a:endParaRPr/>
          </a:p>
        </p:txBody>
      </p:sp>
      <p:sp>
        <p:nvSpPr>
          <p:cNvPr id="1818" name="Google Shape;1818;p92"/>
          <p:cNvSpPr txBox="1"/>
          <p:nvPr/>
        </p:nvSpPr>
        <p:spPr>
          <a:xfrm>
            <a:off x="263682" y="2714077"/>
            <a:ext cx="2171405"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b="1">
                <a:solidFill>
                  <a:srgbClr val="364DA1"/>
                </a:solidFill>
                <a:latin typeface="Calibri"/>
                <a:ea typeface="Calibri"/>
                <a:cs typeface="Calibri"/>
                <a:sym typeface="Calibri"/>
              </a:rPr>
              <a:t>Transitions are a normal part of life, and can be small or big </a:t>
            </a:r>
            <a:endParaRPr/>
          </a:p>
        </p:txBody>
      </p:sp>
      <p:sp>
        <p:nvSpPr>
          <p:cNvPr id="1819" name="Google Shape;1819;p92"/>
          <p:cNvSpPr/>
          <p:nvPr/>
        </p:nvSpPr>
        <p:spPr>
          <a:xfrm rot="10800000">
            <a:off x="3029016" y="2283700"/>
            <a:ext cx="3055642" cy="2894587"/>
          </a:xfrm>
          <a:prstGeom prst="roundRect">
            <a:avLst>
              <a:gd name="adj" fmla="val 0"/>
            </a:avLst>
          </a:prstGeom>
          <a:solidFill>
            <a:srgbClr val="FE72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20" name="Google Shape;1820;p92"/>
          <p:cNvSpPr/>
          <p:nvPr/>
        </p:nvSpPr>
        <p:spPr>
          <a:xfrm rot="10800000">
            <a:off x="9166650" y="2283700"/>
            <a:ext cx="3051456" cy="4574299"/>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21" name="Google Shape;1821;p92"/>
          <p:cNvSpPr/>
          <p:nvPr/>
        </p:nvSpPr>
        <p:spPr>
          <a:xfrm rot="10800000">
            <a:off x="6099786" y="4569701"/>
            <a:ext cx="3051456" cy="2287149"/>
          </a:xfrm>
          <a:prstGeom prst="roundRect">
            <a:avLst>
              <a:gd name="adj" fmla="val 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22" name="Google Shape;1822;p92"/>
          <p:cNvSpPr txBox="1"/>
          <p:nvPr/>
        </p:nvSpPr>
        <p:spPr>
          <a:xfrm>
            <a:off x="263682" y="4821298"/>
            <a:ext cx="2605963" cy="178510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b="1">
                <a:solidFill>
                  <a:schemeClr val="lt1"/>
                </a:solidFill>
                <a:latin typeface="Calibri"/>
                <a:ea typeface="Calibri"/>
                <a:cs typeface="Calibri"/>
                <a:sym typeface="Calibri"/>
              </a:rPr>
              <a:t>Transition Planning is designed to assist youth and families during the transition to adulthood</a:t>
            </a:r>
            <a:endParaRPr/>
          </a:p>
        </p:txBody>
      </p:sp>
      <p:sp>
        <p:nvSpPr>
          <p:cNvPr id="1823" name="Google Shape;1823;p92"/>
          <p:cNvSpPr txBox="1"/>
          <p:nvPr/>
        </p:nvSpPr>
        <p:spPr>
          <a:xfrm>
            <a:off x="9248946" y="3169315"/>
            <a:ext cx="2679372" cy="28007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b="1">
                <a:solidFill>
                  <a:schemeClr val="lt1"/>
                </a:solidFill>
                <a:latin typeface="Calibri"/>
                <a:ea typeface="Calibri"/>
                <a:cs typeface="Calibri"/>
                <a:sym typeface="Calibri"/>
              </a:rPr>
              <a:t>Transition Planning: </a:t>
            </a:r>
            <a:endParaRPr/>
          </a:p>
          <a:p>
            <a:pPr marL="0" marR="0" lvl="0" indent="0" algn="l" rtl="0">
              <a:spcBef>
                <a:spcPts val="0"/>
              </a:spcBef>
              <a:spcAft>
                <a:spcPts val="0"/>
              </a:spcAft>
              <a:buNone/>
            </a:pPr>
            <a:endParaRPr sz="2200" b="1">
              <a:solidFill>
                <a:schemeClr val="lt1"/>
              </a:solidFill>
              <a:latin typeface="Calibri"/>
              <a:ea typeface="Calibri"/>
              <a:cs typeface="Calibri"/>
              <a:sym typeface="Calibri"/>
            </a:endParaRPr>
          </a:p>
          <a:p>
            <a:pPr marL="0" marR="0" lvl="0" indent="0" algn="l" rtl="0">
              <a:spcBef>
                <a:spcPts val="0"/>
              </a:spcBef>
              <a:spcAft>
                <a:spcPts val="0"/>
              </a:spcAft>
              <a:buNone/>
            </a:pPr>
            <a:r>
              <a:rPr lang="en-CA" sz="2200" b="1">
                <a:solidFill>
                  <a:schemeClr val="lt1"/>
                </a:solidFill>
                <a:latin typeface="Calibri"/>
                <a:ea typeface="Calibri"/>
                <a:cs typeface="Calibri"/>
                <a:sym typeface="Calibri"/>
              </a:rPr>
              <a:t>should be done, have an early start, timeline, designated coordinator, voice of youth, and be multi-dimensional</a:t>
            </a:r>
            <a:endParaRPr/>
          </a:p>
        </p:txBody>
      </p:sp>
      <p:sp>
        <p:nvSpPr>
          <p:cNvPr id="1824" name="Google Shape;1824;p92"/>
          <p:cNvSpPr txBox="1"/>
          <p:nvPr/>
        </p:nvSpPr>
        <p:spPr>
          <a:xfrm>
            <a:off x="3231748" y="2702175"/>
            <a:ext cx="2578710"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b="1">
                <a:solidFill>
                  <a:schemeClr val="lt1"/>
                </a:solidFill>
                <a:latin typeface="Calibri"/>
                <a:ea typeface="Calibri"/>
                <a:cs typeface="Calibri"/>
                <a:sym typeface="Calibri"/>
              </a:rPr>
              <a:t>Key Elements to Support Transitions:</a:t>
            </a:r>
            <a:endParaRPr/>
          </a:p>
          <a:p>
            <a:pPr marL="0" marR="0" lvl="0" indent="0" algn="l" rtl="0">
              <a:spcBef>
                <a:spcPts val="0"/>
              </a:spcBef>
              <a:spcAft>
                <a:spcPts val="0"/>
              </a:spcAft>
              <a:buNone/>
            </a:pPr>
            <a:endParaRPr sz="2200" b="1">
              <a:solidFill>
                <a:schemeClr val="lt1"/>
              </a:solidFill>
              <a:latin typeface="Calibri"/>
              <a:ea typeface="Calibri"/>
              <a:cs typeface="Calibri"/>
              <a:sym typeface="Calibri"/>
            </a:endParaRPr>
          </a:p>
          <a:p>
            <a:pPr marL="0" marR="0" lvl="0" indent="0" algn="l" rtl="0">
              <a:spcBef>
                <a:spcPts val="0"/>
              </a:spcBef>
              <a:spcAft>
                <a:spcPts val="0"/>
              </a:spcAft>
              <a:buNone/>
            </a:pPr>
            <a:r>
              <a:rPr lang="en-CA" sz="2200" b="1">
                <a:solidFill>
                  <a:schemeClr val="lt1"/>
                </a:solidFill>
                <a:latin typeface="Calibri"/>
                <a:ea typeface="Calibri"/>
                <a:cs typeface="Calibri"/>
                <a:sym typeface="Calibri"/>
              </a:rPr>
              <a:t>Preparing Students, Collaboration, IPPs, Transition Planning</a:t>
            </a:r>
            <a:endParaRPr/>
          </a:p>
        </p:txBody>
      </p:sp>
      <p:sp>
        <p:nvSpPr>
          <p:cNvPr id="1825" name="Google Shape;1825;p92"/>
          <p:cNvSpPr txBox="1"/>
          <p:nvPr/>
        </p:nvSpPr>
        <p:spPr>
          <a:xfrm>
            <a:off x="6381863" y="4960845"/>
            <a:ext cx="2578710"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b="1">
                <a:solidFill>
                  <a:srgbClr val="595959"/>
                </a:solidFill>
                <a:latin typeface="Calibri"/>
                <a:ea typeface="Calibri"/>
                <a:cs typeface="Calibri"/>
                <a:sym typeface="Calibri"/>
              </a:rPr>
              <a:t>Transition plans should also focus on a lifespan approach and continuity</a:t>
            </a:r>
            <a:endParaRPr/>
          </a:p>
        </p:txBody>
      </p:sp>
      <p:sp>
        <p:nvSpPr>
          <p:cNvPr id="1826" name="Google Shape;1826;p92"/>
          <p:cNvSpPr/>
          <p:nvPr/>
        </p:nvSpPr>
        <p:spPr>
          <a:xfrm rot="4500000">
            <a:off x="11083414" y="1325202"/>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27" name="Google Shape;1827;p92"/>
          <p:cNvSpPr/>
          <p:nvPr/>
        </p:nvSpPr>
        <p:spPr>
          <a:xfrm rot="2700000">
            <a:off x="9957180" y="467995"/>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28" name="Google Shape;1828;p92"/>
          <p:cNvSpPr/>
          <p:nvPr/>
        </p:nvSpPr>
        <p:spPr>
          <a:xfrm rot="-3507348">
            <a:off x="6960791" y="238196"/>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829" name="Google Shape;1829;p92"/>
          <p:cNvPicPr preferRelativeResize="0"/>
          <p:nvPr/>
        </p:nvPicPr>
        <p:blipFill rotWithShape="1">
          <a:blip r:embed="rId3">
            <a:alphaModFix/>
          </a:blip>
          <a:srcRect t="12479" b="12479"/>
          <a:stretch/>
        </p:blipFill>
        <p:spPr>
          <a:xfrm>
            <a:off x="6104252" y="2294352"/>
            <a:ext cx="3046412" cy="2286000"/>
          </a:xfrm>
          <a:custGeom>
            <a:avLst/>
            <a:gdLst/>
            <a:ahLst/>
            <a:cxnLst/>
            <a:rect l="l" t="t" r="r" b="b"/>
            <a:pathLst>
              <a:path w="3047598" h="2287150" extrusionOk="0">
                <a:moveTo>
                  <a:pt x="0" y="0"/>
                </a:moveTo>
                <a:lnTo>
                  <a:pt x="3047598" y="0"/>
                </a:lnTo>
                <a:lnTo>
                  <a:pt x="3047598" y="2287150"/>
                </a:lnTo>
                <a:lnTo>
                  <a:pt x="0" y="2287150"/>
                </a:lnTo>
                <a:close/>
              </a:path>
            </a:pathLst>
          </a:custGeom>
          <a:solidFill>
            <a:schemeClr val="lt1"/>
          </a:solidFill>
          <a:ln>
            <a:noFill/>
          </a:ln>
        </p:spPr>
      </p:pic>
      <p:pic>
        <p:nvPicPr>
          <p:cNvPr id="1830" name="Google Shape;1830;p92"/>
          <p:cNvPicPr preferRelativeResize="0"/>
          <p:nvPr/>
        </p:nvPicPr>
        <p:blipFill rotWithShape="1">
          <a:blip r:embed="rId4">
            <a:alphaModFix/>
          </a:blip>
          <a:srcRect t="18462" b="18462"/>
          <a:stretch/>
        </p:blipFill>
        <p:spPr>
          <a:xfrm>
            <a:off x="3033630" y="4936467"/>
            <a:ext cx="3046412" cy="1921533"/>
          </a:xfrm>
          <a:custGeom>
            <a:avLst/>
            <a:gdLst/>
            <a:ahLst/>
            <a:cxnLst/>
            <a:rect l="l" t="t" r="r" b="b"/>
            <a:pathLst>
              <a:path w="3047598" h="2287150" extrusionOk="0">
                <a:moveTo>
                  <a:pt x="0" y="0"/>
                </a:moveTo>
                <a:lnTo>
                  <a:pt x="3047598" y="0"/>
                </a:lnTo>
                <a:lnTo>
                  <a:pt x="3047598" y="2287150"/>
                </a:lnTo>
                <a:lnTo>
                  <a:pt x="0" y="2287150"/>
                </a:lnTo>
                <a:close/>
              </a:path>
            </a:pathLst>
          </a:custGeom>
          <a:solidFill>
            <a:schemeClr val="lt1"/>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11"/>
          <p:cNvSpPr/>
          <p:nvPr/>
        </p:nvSpPr>
        <p:spPr>
          <a:xfrm>
            <a:off x="653943" y="2074013"/>
            <a:ext cx="2938658" cy="3263530"/>
          </a:xfrm>
          <a:prstGeom prst="roundRect">
            <a:avLst>
              <a:gd name="adj" fmla="val 417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2" name="Google Shape;272;p11"/>
          <p:cNvSpPr/>
          <p:nvPr/>
        </p:nvSpPr>
        <p:spPr>
          <a:xfrm>
            <a:off x="455332" y="1892477"/>
            <a:ext cx="553555" cy="553555"/>
          </a:xfrm>
          <a:prstGeom prst="ellipse">
            <a:avLst/>
          </a:prstGeom>
          <a:solidFill>
            <a:schemeClr val="accent6"/>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200">
                <a:solidFill>
                  <a:schemeClr val="lt1"/>
                </a:solidFill>
                <a:latin typeface="Poppins Medium"/>
                <a:ea typeface="Poppins Medium"/>
                <a:cs typeface="Poppins Medium"/>
                <a:sym typeface="Poppins Medium"/>
              </a:rPr>
              <a:t>01</a:t>
            </a:r>
            <a:endParaRPr/>
          </a:p>
        </p:txBody>
      </p:sp>
      <p:sp>
        <p:nvSpPr>
          <p:cNvPr id="273" name="Google Shape;273;p11"/>
          <p:cNvSpPr/>
          <p:nvPr/>
        </p:nvSpPr>
        <p:spPr>
          <a:xfrm rot="4500000">
            <a:off x="11276577" y="349100"/>
            <a:ext cx="208353" cy="179615"/>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4" name="Google Shape;274;p11"/>
          <p:cNvSpPr/>
          <p:nvPr/>
        </p:nvSpPr>
        <p:spPr>
          <a:xfrm rot="2700000">
            <a:off x="8207190" y="390615"/>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5" name="Google Shape;275;p11"/>
          <p:cNvSpPr/>
          <p:nvPr/>
        </p:nvSpPr>
        <p:spPr>
          <a:xfrm rot="1813063">
            <a:off x="11584949" y="3057890"/>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6" name="Google Shape;276;p11"/>
          <p:cNvSpPr txBox="1"/>
          <p:nvPr/>
        </p:nvSpPr>
        <p:spPr>
          <a:xfrm>
            <a:off x="653941" y="438907"/>
            <a:ext cx="7234781"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Possible Diagnoses</a:t>
            </a:r>
            <a:endParaRPr/>
          </a:p>
        </p:txBody>
      </p:sp>
      <p:sp>
        <p:nvSpPr>
          <p:cNvPr id="277" name="Google Shape;277;p11"/>
          <p:cNvSpPr/>
          <p:nvPr/>
        </p:nvSpPr>
        <p:spPr>
          <a:xfrm>
            <a:off x="7262038" y="1360412"/>
            <a:ext cx="4118716" cy="3977131"/>
          </a:xfrm>
          <a:prstGeom prst="roundRect">
            <a:avLst>
              <a:gd name="adj" fmla="val 417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8" name="Google Shape;278;p11"/>
          <p:cNvSpPr txBox="1"/>
          <p:nvPr/>
        </p:nvSpPr>
        <p:spPr>
          <a:xfrm>
            <a:off x="870596" y="3031775"/>
            <a:ext cx="2583713"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3200" b="1">
                <a:solidFill>
                  <a:srgbClr val="364DA1"/>
                </a:solidFill>
                <a:latin typeface="Calibri"/>
                <a:ea typeface="Calibri"/>
                <a:cs typeface="Calibri"/>
                <a:sym typeface="Calibri"/>
              </a:rPr>
              <a:t>FASD with sentinel facial features</a:t>
            </a:r>
            <a:endParaRPr/>
          </a:p>
        </p:txBody>
      </p:sp>
      <p:sp>
        <p:nvSpPr>
          <p:cNvPr id="279" name="Google Shape;279;p11"/>
          <p:cNvSpPr/>
          <p:nvPr/>
        </p:nvSpPr>
        <p:spPr>
          <a:xfrm>
            <a:off x="3792470" y="2074013"/>
            <a:ext cx="2938658" cy="3263530"/>
          </a:xfrm>
          <a:prstGeom prst="roundRect">
            <a:avLst>
              <a:gd name="adj" fmla="val 417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0" name="Google Shape;280;p11"/>
          <p:cNvSpPr txBox="1"/>
          <p:nvPr/>
        </p:nvSpPr>
        <p:spPr>
          <a:xfrm>
            <a:off x="3987753" y="3031775"/>
            <a:ext cx="2583713"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3200" b="1">
                <a:solidFill>
                  <a:srgbClr val="364DA1"/>
                </a:solidFill>
                <a:latin typeface="Calibri"/>
                <a:ea typeface="Calibri"/>
                <a:cs typeface="Calibri"/>
                <a:sym typeface="Calibri"/>
              </a:rPr>
              <a:t>FASD without sentinel facial features</a:t>
            </a:r>
            <a:endParaRPr/>
          </a:p>
        </p:txBody>
      </p:sp>
      <p:sp>
        <p:nvSpPr>
          <p:cNvPr id="281" name="Google Shape;281;p11"/>
          <p:cNvSpPr/>
          <p:nvPr/>
        </p:nvSpPr>
        <p:spPr>
          <a:xfrm>
            <a:off x="3710976" y="1892689"/>
            <a:ext cx="553555" cy="553555"/>
          </a:xfrm>
          <a:prstGeom prst="ellipse">
            <a:avLst/>
          </a:prstGeom>
          <a:solidFill>
            <a:srgbClr val="364DA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200">
                <a:solidFill>
                  <a:schemeClr val="lt1"/>
                </a:solidFill>
                <a:latin typeface="Poppins Medium"/>
                <a:ea typeface="Poppins Medium"/>
                <a:cs typeface="Poppins Medium"/>
                <a:sym typeface="Poppins Medium"/>
              </a:rPr>
              <a:t>02</a:t>
            </a:r>
            <a:endParaRPr/>
          </a:p>
        </p:txBody>
      </p:sp>
      <p:sp>
        <p:nvSpPr>
          <p:cNvPr id="282" name="Google Shape;282;p11"/>
          <p:cNvSpPr txBox="1"/>
          <p:nvPr/>
        </p:nvSpPr>
        <p:spPr>
          <a:xfrm>
            <a:off x="7452040" y="2382703"/>
            <a:ext cx="3815003" cy="206210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3200" b="1">
                <a:solidFill>
                  <a:schemeClr val="lt1"/>
                </a:solidFill>
                <a:latin typeface="Calibri"/>
                <a:ea typeface="Calibri"/>
                <a:cs typeface="Calibri"/>
                <a:sym typeface="Calibri"/>
              </a:rPr>
              <a:t>At-risk for neurodevelopmental disorder and FASD associated with PAE</a:t>
            </a:r>
            <a:endParaRPr/>
          </a:p>
        </p:txBody>
      </p:sp>
      <p:sp>
        <p:nvSpPr>
          <p:cNvPr id="283" name="Google Shape;283;p11"/>
          <p:cNvSpPr txBox="1"/>
          <p:nvPr/>
        </p:nvSpPr>
        <p:spPr>
          <a:xfrm>
            <a:off x="7888723" y="5923073"/>
            <a:ext cx="2954713"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3600" b="1">
                <a:solidFill>
                  <a:srgbClr val="595959"/>
                </a:solidFill>
                <a:latin typeface="EB Garamond"/>
                <a:ea typeface="EB Garamond"/>
                <a:cs typeface="EB Garamond"/>
                <a:sym typeface="EB Garamond"/>
              </a:rPr>
              <a:t>Designation</a:t>
            </a:r>
            <a:endParaRPr/>
          </a:p>
        </p:txBody>
      </p:sp>
      <p:sp>
        <p:nvSpPr>
          <p:cNvPr id="284" name="Google Shape;284;p11"/>
          <p:cNvSpPr txBox="1"/>
          <p:nvPr/>
        </p:nvSpPr>
        <p:spPr>
          <a:xfrm>
            <a:off x="2233619" y="5923074"/>
            <a:ext cx="2954713"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3600" b="1">
                <a:solidFill>
                  <a:srgbClr val="595959"/>
                </a:solidFill>
                <a:latin typeface="EB Garamond"/>
                <a:ea typeface="EB Garamond"/>
                <a:cs typeface="EB Garamond"/>
                <a:sym typeface="EB Garamond"/>
              </a:rPr>
              <a:t>Diagnosis</a:t>
            </a:r>
            <a:endParaRPr/>
          </a:p>
        </p:txBody>
      </p:sp>
      <p:pic>
        <p:nvPicPr>
          <p:cNvPr id="285" name="Google Shape;285;p11"/>
          <p:cNvPicPr preferRelativeResize="0"/>
          <p:nvPr/>
        </p:nvPicPr>
        <p:blipFill rotWithShape="1">
          <a:blip r:embed="rId3">
            <a:alphaModFix/>
          </a:blip>
          <a:srcRect/>
          <a:stretch/>
        </p:blipFill>
        <p:spPr>
          <a:xfrm>
            <a:off x="2019764" y="5198917"/>
            <a:ext cx="3302000" cy="812800"/>
          </a:xfrm>
          <a:prstGeom prst="rect">
            <a:avLst/>
          </a:prstGeom>
          <a:noFill/>
          <a:ln>
            <a:noFill/>
          </a:ln>
        </p:spPr>
      </p:pic>
      <p:pic>
        <p:nvPicPr>
          <p:cNvPr id="286" name="Google Shape;286;p11"/>
          <p:cNvPicPr preferRelativeResize="0"/>
          <p:nvPr/>
        </p:nvPicPr>
        <p:blipFill rotWithShape="1">
          <a:blip r:embed="rId4">
            <a:alphaModFix/>
          </a:blip>
          <a:srcRect/>
          <a:stretch/>
        </p:blipFill>
        <p:spPr>
          <a:xfrm>
            <a:off x="9384094" y="5199711"/>
            <a:ext cx="38100" cy="584200"/>
          </a:xfrm>
          <a:prstGeom prst="rect">
            <a:avLst/>
          </a:prstGeom>
          <a:noFill/>
          <a:ln>
            <a:noFill/>
          </a:ln>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1835"/>
        <p:cNvGrpSpPr/>
        <p:nvPr/>
      </p:nvGrpSpPr>
      <p:grpSpPr>
        <a:xfrm>
          <a:off x="0" y="0"/>
          <a:ext cx="0" cy="0"/>
          <a:chOff x="0" y="0"/>
          <a:chExt cx="0" cy="0"/>
        </a:xfrm>
      </p:grpSpPr>
      <p:sp>
        <p:nvSpPr>
          <p:cNvPr id="1836" name="Google Shape;1836;p93"/>
          <p:cNvSpPr/>
          <p:nvPr/>
        </p:nvSpPr>
        <p:spPr>
          <a:xfrm>
            <a:off x="0" y="0"/>
            <a:ext cx="5189764" cy="6858000"/>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37" name="Google Shape;1837;p93"/>
          <p:cNvSpPr txBox="1"/>
          <p:nvPr/>
        </p:nvSpPr>
        <p:spPr>
          <a:xfrm>
            <a:off x="7316679" y="1951075"/>
            <a:ext cx="3579616"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CA" sz="2800">
                <a:solidFill>
                  <a:srgbClr val="595959"/>
                </a:solidFill>
                <a:latin typeface="Calibri"/>
                <a:ea typeface="Calibri"/>
                <a:cs typeface="Calibri"/>
                <a:sym typeface="Calibri"/>
              </a:rPr>
              <a:t>WRaP Blog </a:t>
            </a:r>
            <a:endParaRPr/>
          </a:p>
          <a:p>
            <a:pPr marL="0" marR="0" lvl="0" indent="0" algn="l" rtl="0">
              <a:lnSpc>
                <a:spcPct val="100000"/>
              </a:lnSpc>
              <a:spcBef>
                <a:spcPts val="0"/>
              </a:spcBef>
              <a:spcAft>
                <a:spcPts val="0"/>
              </a:spcAft>
              <a:buNone/>
            </a:pPr>
            <a:r>
              <a:rPr lang="en-CA" sz="2800" b="1" u="sng">
                <a:solidFill>
                  <a:srgbClr val="364DA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wrap2fasd.org</a:t>
            </a:r>
            <a:endParaRPr sz="2800" b="1">
              <a:solidFill>
                <a:srgbClr val="364DA1"/>
              </a:solidFill>
              <a:latin typeface="Calibri"/>
              <a:ea typeface="Calibri"/>
              <a:cs typeface="Calibri"/>
              <a:sym typeface="Calibri"/>
            </a:endParaRPr>
          </a:p>
        </p:txBody>
      </p:sp>
      <p:sp>
        <p:nvSpPr>
          <p:cNvPr id="1838" name="Google Shape;1838;p93"/>
          <p:cNvSpPr/>
          <p:nvPr/>
        </p:nvSpPr>
        <p:spPr>
          <a:xfrm rot="2700000">
            <a:off x="6936460" y="2284194"/>
            <a:ext cx="161395" cy="161396"/>
          </a:xfrm>
          <a:prstGeom prst="roundRect">
            <a:avLst>
              <a:gd name="adj" fmla="val 16667"/>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39" name="Google Shape;1839;p93"/>
          <p:cNvSpPr/>
          <p:nvPr/>
        </p:nvSpPr>
        <p:spPr>
          <a:xfrm rot="2700000">
            <a:off x="6936459" y="3560837"/>
            <a:ext cx="161395" cy="161396"/>
          </a:xfrm>
          <a:prstGeom prst="roundRect">
            <a:avLst>
              <a:gd name="adj" fmla="val 16667"/>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40" name="Google Shape;1840;p93"/>
          <p:cNvSpPr/>
          <p:nvPr/>
        </p:nvSpPr>
        <p:spPr>
          <a:xfrm rot="2700000">
            <a:off x="6933471" y="4902718"/>
            <a:ext cx="161395" cy="161396"/>
          </a:xfrm>
          <a:prstGeom prst="roundRect">
            <a:avLst>
              <a:gd name="adj" fmla="val 16667"/>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41" name="Google Shape;1841;p93"/>
          <p:cNvSpPr/>
          <p:nvPr/>
        </p:nvSpPr>
        <p:spPr>
          <a:xfrm>
            <a:off x="5131243" y="4830614"/>
            <a:ext cx="45719" cy="38523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42" name="Google Shape;1842;p93"/>
          <p:cNvSpPr/>
          <p:nvPr/>
        </p:nvSpPr>
        <p:spPr>
          <a:xfrm>
            <a:off x="11294063" y="1156175"/>
            <a:ext cx="45719" cy="44001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43" name="Google Shape;1843;p93"/>
          <p:cNvSpPr/>
          <p:nvPr/>
        </p:nvSpPr>
        <p:spPr>
          <a:xfrm>
            <a:off x="6567472" y="-12700"/>
            <a:ext cx="45719" cy="507999"/>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44" name="Google Shape;1844;p93"/>
          <p:cNvSpPr/>
          <p:nvPr/>
        </p:nvSpPr>
        <p:spPr>
          <a:xfrm>
            <a:off x="1316637" y="6511401"/>
            <a:ext cx="45719" cy="62653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845" name="Google Shape;1845;p93" descr="Logo&#10;&#10;Description automatically generated"/>
          <p:cNvPicPr preferRelativeResize="0"/>
          <p:nvPr/>
        </p:nvPicPr>
        <p:blipFill rotWithShape="1">
          <a:blip r:embed="rId4">
            <a:alphaModFix/>
          </a:blip>
          <a:srcRect/>
          <a:stretch/>
        </p:blipFill>
        <p:spPr>
          <a:xfrm>
            <a:off x="784040" y="865127"/>
            <a:ext cx="4016533" cy="2659765"/>
          </a:xfrm>
          <a:prstGeom prst="rect">
            <a:avLst/>
          </a:prstGeom>
          <a:noFill/>
          <a:ln>
            <a:noFill/>
          </a:ln>
        </p:spPr>
      </p:pic>
      <p:pic>
        <p:nvPicPr>
          <p:cNvPr id="1846" name="Google Shape;1846;p93"/>
          <p:cNvPicPr preferRelativeResize="0"/>
          <p:nvPr/>
        </p:nvPicPr>
        <p:blipFill rotWithShape="1">
          <a:blip r:embed="rId5">
            <a:alphaModFix/>
          </a:blip>
          <a:srcRect/>
          <a:stretch/>
        </p:blipFill>
        <p:spPr>
          <a:xfrm>
            <a:off x="910738" y="4084760"/>
            <a:ext cx="2750875" cy="768742"/>
          </a:xfrm>
          <a:prstGeom prst="rect">
            <a:avLst/>
          </a:prstGeom>
          <a:noFill/>
          <a:ln>
            <a:noFill/>
          </a:ln>
        </p:spPr>
      </p:pic>
      <p:sp>
        <p:nvSpPr>
          <p:cNvPr id="1847" name="Google Shape;1847;p93"/>
          <p:cNvSpPr/>
          <p:nvPr/>
        </p:nvSpPr>
        <p:spPr>
          <a:xfrm rot="4500000">
            <a:off x="11023652" y="5678688"/>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48" name="Google Shape;1848;p93"/>
          <p:cNvSpPr/>
          <p:nvPr/>
        </p:nvSpPr>
        <p:spPr>
          <a:xfrm rot="2700000">
            <a:off x="11002263" y="69930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49" name="Google Shape;1849;p93"/>
          <p:cNvSpPr/>
          <p:nvPr/>
        </p:nvSpPr>
        <p:spPr>
          <a:xfrm rot="-3507348">
            <a:off x="11431258" y="488041"/>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50" name="Google Shape;1850;p93"/>
          <p:cNvSpPr txBox="1"/>
          <p:nvPr/>
        </p:nvSpPr>
        <p:spPr>
          <a:xfrm>
            <a:off x="7316678" y="3194739"/>
            <a:ext cx="4234323"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CA" sz="2800">
                <a:solidFill>
                  <a:srgbClr val="595959"/>
                </a:solidFill>
                <a:latin typeface="Calibri"/>
                <a:ea typeface="Calibri"/>
                <a:cs typeface="Calibri"/>
                <a:sym typeface="Calibri"/>
              </a:rPr>
              <a:t>FASD Networks in Alberta</a:t>
            </a:r>
            <a:endParaRPr/>
          </a:p>
          <a:p>
            <a:pPr marL="0" marR="0" lvl="0" indent="0" algn="l" rtl="0">
              <a:lnSpc>
                <a:spcPct val="100000"/>
              </a:lnSpc>
              <a:spcBef>
                <a:spcPts val="0"/>
              </a:spcBef>
              <a:spcAft>
                <a:spcPts val="0"/>
              </a:spcAft>
              <a:buNone/>
            </a:pPr>
            <a:r>
              <a:rPr lang="en-CA" sz="2800" b="1" u="sng">
                <a:solidFill>
                  <a:srgbClr val="364DA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fasdalberta.ca</a:t>
            </a:r>
            <a:endParaRPr sz="2800" b="1">
              <a:solidFill>
                <a:srgbClr val="364DA1"/>
              </a:solidFill>
              <a:latin typeface="Calibri"/>
              <a:ea typeface="Calibri"/>
              <a:cs typeface="Calibri"/>
              <a:sym typeface="Calibri"/>
            </a:endParaRPr>
          </a:p>
        </p:txBody>
      </p:sp>
      <p:sp>
        <p:nvSpPr>
          <p:cNvPr id="1851" name="Google Shape;1851;p93"/>
          <p:cNvSpPr txBox="1"/>
          <p:nvPr/>
        </p:nvSpPr>
        <p:spPr>
          <a:xfrm>
            <a:off x="7316679" y="4506362"/>
            <a:ext cx="3579616"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CA" sz="2800">
                <a:solidFill>
                  <a:srgbClr val="595959"/>
                </a:solidFill>
                <a:latin typeface="Calibri"/>
                <a:ea typeface="Calibri"/>
                <a:cs typeface="Calibri"/>
                <a:sym typeface="Calibri"/>
              </a:rPr>
              <a:t>CanFASD</a:t>
            </a:r>
            <a:endParaRPr sz="2800">
              <a:solidFill>
                <a:srgbClr val="595959"/>
              </a:solidFill>
              <a:latin typeface="Calibri"/>
              <a:ea typeface="Calibri"/>
              <a:cs typeface="Calibri"/>
              <a:sym typeface="Calibri"/>
            </a:endParaRPr>
          </a:p>
          <a:p>
            <a:pPr marL="0" marR="0" lvl="0" indent="0" algn="l" rtl="0">
              <a:lnSpc>
                <a:spcPct val="100000"/>
              </a:lnSpc>
              <a:spcBef>
                <a:spcPts val="0"/>
              </a:spcBef>
              <a:spcAft>
                <a:spcPts val="0"/>
              </a:spcAft>
              <a:buNone/>
            </a:pPr>
            <a:r>
              <a:rPr lang="en-CA" sz="2800" b="1" u="sng">
                <a:solidFill>
                  <a:srgbClr val="364DA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canfasd.ca</a:t>
            </a:r>
            <a:endParaRPr sz="2800" b="1">
              <a:solidFill>
                <a:srgbClr val="364DA1"/>
              </a:solidFill>
              <a:latin typeface="Calibri"/>
              <a:ea typeface="Calibri"/>
              <a:cs typeface="Calibri"/>
              <a:sym typeface="Calibri"/>
            </a:endParaRPr>
          </a:p>
        </p:txBody>
      </p:sp>
      <p:pic>
        <p:nvPicPr>
          <p:cNvPr id="1852" name="Google Shape;1852;p93" descr="Icon&#10;&#10;Description automatically generated"/>
          <p:cNvPicPr preferRelativeResize="0"/>
          <p:nvPr/>
        </p:nvPicPr>
        <p:blipFill rotWithShape="1">
          <a:blip r:embed="rId8">
            <a:alphaModFix/>
          </a:blip>
          <a:srcRect/>
          <a:stretch/>
        </p:blipFill>
        <p:spPr>
          <a:xfrm>
            <a:off x="803254" y="5331357"/>
            <a:ext cx="2965841" cy="626534"/>
          </a:xfrm>
          <a:prstGeom prst="rect">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1857"/>
        <p:cNvGrpSpPr/>
        <p:nvPr/>
      </p:nvGrpSpPr>
      <p:grpSpPr>
        <a:xfrm>
          <a:off x="0" y="0"/>
          <a:ext cx="0" cy="0"/>
          <a:chOff x="0" y="0"/>
          <a:chExt cx="0" cy="0"/>
        </a:xfrm>
      </p:grpSpPr>
      <p:sp>
        <p:nvSpPr>
          <p:cNvPr id="1858" name="Google Shape;1858;p94"/>
          <p:cNvSpPr txBox="1"/>
          <p:nvPr/>
        </p:nvSpPr>
        <p:spPr>
          <a:xfrm>
            <a:off x="1215301" y="2351783"/>
            <a:ext cx="265329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7200" b="1">
                <a:solidFill>
                  <a:srgbClr val="364DA1"/>
                </a:solidFill>
                <a:latin typeface="EB Garamond"/>
                <a:ea typeface="EB Garamond"/>
                <a:cs typeface="EB Garamond"/>
                <a:sym typeface="EB Garamond"/>
              </a:rPr>
              <a:t>Break </a:t>
            </a:r>
            <a:endParaRPr/>
          </a:p>
          <a:p>
            <a:pPr marL="0" marR="0" lvl="0" indent="0" algn="l" rtl="0">
              <a:spcBef>
                <a:spcPts val="0"/>
              </a:spcBef>
              <a:spcAft>
                <a:spcPts val="0"/>
              </a:spcAft>
              <a:buNone/>
            </a:pPr>
            <a:r>
              <a:rPr lang="en-CA" sz="7200" b="1">
                <a:solidFill>
                  <a:srgbClr val="364DA1"/>
                </a:solidFill>
                <a:latin typeface="EB Garamond"/>
                <a:ea typeface="EB Garamond"/>
                <a:cs typeface="EB Garamond"/>
                <a:sym typeface="EB Garamond"/>
              </a:rPr>
              <a:t>Slide</a:t>
            </a:r>
            <a:endParaRPr/>
          </a:p>
        </p:txBody>
      </p:sp>
      <p:sp>
        <p:nvSpPr>
          <p:cNvPr id="1859" name="Google Shape;1859;p94"/>
          <p:cNvSpPr txBox="1"/>
          <p:nvPr/>
        </p:nvSpPr>
        <p:spPr>
          <a:xfrm>
            <a:off x="1215301" y="4660107"/>
            <a:ext cx="321658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rgbClr val="FE721F"/>
                </a:solidFill>
                <a:latin typeface="Calibri"/>
                <a:ea typeface="Calibri"/>
                <a:cs typeface="Calibri"/>
                <a:sym typeface="Calibri"/>
              </a:rPr>
              <a:t>Take a short break</a:t>
            </a:r>
            <a:endParaRPr/>
          </a:p>
        </p:txBody>
      </p:sp>
      <p:sp>
        <p:nvSpPr>
          <p:cNvPr id="1860" name="Google Shape;1860;p94"/>
          <p:cNvSpPr/>
          <p:nvPr/>
        </p:nvSpPr>
        <p:spPr>
          <a:xfrm>
            <a:off x="5364418" y="1137425"/>
            <a:ext cx="5720575" cy="5720575"/>
          </a:xfrm>
          <a:prstGeom prst="rect">
            <a:avLst/>
          </a:prstGeom>
          <a:gradFill>
            <a:gsLst>
              <a:gs pos="0">
                <a:srgbClr val="C3E9EE"/>
              </a:gs>
              <a:gs pos="100000">
                <a:srgbClr val="D8EDCF"/>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861" name="Google Shape;1861;p94" descr="A person holding a cup of coffee&#10;&#10;Description automatically generated with low confidence"/>
          <p:cNvPicPr preferRelativeResize="0">
            <a:picLocks noGrp="1"/>
          </p:cNvPicPr>
          <p:nvPr>
            <p:ph type="pic" idx="2"/>
          </p:nvPr>
        </p:nvPicPr>
        <p:blipFill rotWithShape="1">
          <a:blip r:embed="rId3">
            <a:alphaModFix/>
          </a:blip>
          <a:srcRect l="26075" r="26074"/>
          <a:stretch/>
        </p:blipFill>
        <p:spPr>
          <a:xfrm>
            <a:off x="6096001" y="0"/>
            <a:ext cx="4270917" cy="5943600"/>
          </a:xfrm>
          <a:prstGeom prst="rect">
            <a:avLst/>
          </a:prstGeom>
          <a:solidFill>
            <a:schemeClr val="lt1"/>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grpSp>
        <p:nvGrpSpPr>
          <p:cNvPr id="292" name="Google Shape;292;p12"/>
          <p:cNvGrpSpPr/>
          <p:nvPr/>
        </p:nvGrpSpPr>
        <p:grpSpPr>
          <a:xfrm>
            <a:off x="6716944" y="748255"/>
            <a:ext cx="356367" cy="356367"/>
            <a:chOff x="644623" y="3313046"/>
            <a:chExt cx="413599" cy="413599"/>
          </a:xfrm>
        </p:grpSpPr>
        <p:sp>
          <p:nvSpPr>
            <p:cNvPr id="293" name="Google Shape;293;p12"/>
            <p:cNvSpPr/>
            <p:nvPr/>
          </p:nvSpPr>
          <p:spPr>
            <a:xfrm>
              <a:off x="733089" y="3401512"/>
              <a:ext cx="236668" cy="236668"/>
            </a:xfrm>
            <a:prstGeom prst="ellipse">
              <a:avLst/>
            </a:prstGeom>
            <a:solidFill>
              <a:srgbClr val="D24F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4" name="Google Shape;294;p12"/>
            <p:cNvSpPr/>
            <p:nvPr/>
          </p:nvSpPr>
          <p:spPr>
            <a:xfrm>
              <a:off x="644623" y="3313046"/>
              <a:ext cx="413599" cy="413599"/>
            </a:xfrm>
            <a:prstGeom prst="ellipse">
              <a:avLst/>
            </a:prstGeom>
            <a:noFill/>
            <a:ln w="28575" cap="flat" cmpd="sng">
              <a:solidFill>
                <a:srgbClr val="D24F0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295" name="Google Shape;295;p12"/>
          <p:cNvGrpSpPr/>
          <p:nvPr/>
        </p:nvGrpSpPr>
        <p:grpSpPr>
          <a:xfrm>
            <a:off x="6716944" y="2137139"/>
            <a:ext cx="356367" cy="356367"/>
            <a:chOff x="644623" y="3313046"/>
            <a:chExt cx="413599" cy="413599"/>
          </a:xfrm>
        </p:grpSpPr>
        <p:sp>
          <p:nvSpPr>
            <p:cNvPr id="296" name="Google Shape;296;p12"/>
            <p:cNvSpPr/>
            <p:nvPr/>
          </p:nvSpPr>
          <p:spPr>
            <a:xfrm>
              <a:off x="733089" y="3401512"/>
              <a:ext cx="236668" cy="236668"/>
            </a:xfrm>
            <a:prstGeom prst="ellipse">
              <a:avLst/>
            </a:prstGeom>
            <a:solidFill>
              <a:srgbClr val="5300A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7" name="Google Shape;297;p12"/>
            <p:cNvSpPr/>
            <p:nvPr/>
          </p:nvSpPr>
          <p:spPr>
            <a:xfrm>
              <a:off x="644623" y="3313046"/>
              <a:ext cx="413599" cy="413599"/>
            </a:xfrm>
            <a:prstGeom prst="ellipse">
              <a:avLst/>
            </a:prstGeom>
            <a:noFill/>
            <a:ln w="28575" cap="flat" cmpd="sng">
              <a:solidFill>
                <a:srgbClr val="5300A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298" name="Google Shape;298;p12"/>
          <p:cNvGrpSpPr/>
          <p:nvPr/>
        </p:nvGrpSpPr>
        <p:grpSpPr>
          <a:xfrm>
            <a:off x="6716944" y="3732595"/>
            <a:ext cx="356367" cy="356367"/>
            <a:chOff x="644623" y="3313046"/>
            <a:chExt cx="413599" cy="413599"/>
          </a:xfrm>
        </p:grpSpPr>
        <p:sp>
          <p:nvSpPr>
            <p:cNvPr id="299" name="Google Shape;299;p12"/>
            <p:cNvSpPr/>
            <p:nvPr/>
          </p:nvSpPr>
          <p:spPr>
            <a:xfrm>
              <a:off x="733089" y="3401512"/>
              <a:ext cx="236668" cy="236668"/>
            </a:xfrm>
            <a:prstGeom prst="ellipse">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0" name="Google Shape;300;p12"/>
            <p:cNvSpPr/>
            <p:nvPr/>
          </p:nvSpPr>
          <p:spPr>
            <a:xfrm>
              <a:off x="644623" y="3313046"/>
              <a:ext cx="413599" cy="413599"/>
            </a:xfrm>
            <a:prstGeom prst="ellipse">
              <a:avLst/>
            </a:prstGeom>
            <a:noFill/>
            <a:ln w="28575" cap="flat" cmpd="sng">
              <a:solidFill>
                <a:srgbClr val="4B984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301" name="Google Shape;301;p12"/>
          <p:cNvSpPr/>
          <p:nvPr/>
        </p:nvSpPr>
        <p:spPr>
          <a:xfrm>
            <a:off x="6872268" y="1361813"/>
            <a:ext cx="45719" cy="518135"/>
          </a:xfrm>
          <a:prstGeom prst="roundRect">
            <a:avLst>
              <a:gd name="adj" fmla="val 50000"/>
            </a:avLst>
          </a:prstGeom>
          <a:solidFill>
            <a:srgbClr val="D5DB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2" name="Google Shape;302;p12"/>
          <p:cNvSpPr/>
          <p:nvPr/>
        </p:nvSpPr>
        <p:spPr>
          <a:xfrm>
            <a:off x="6872268" y="2801057"/>
            <a:ext cx="45719" cy="715624"/>
          </a:xfrm>
          <a:prstGeom prst="roundRect">
            <a:avLst>
              <a:gd name="adj" fmla="val 50000"/>
            </a:avLst>
          </a:prstGeom>
          <a:solidFill>
            <a:srgbClr val="D5DB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3" name="Google Shape;303;p12"/>
          <p:cNvSpPr/>
          <p:nvPr/>
        </p:nvSpPr>
        <p:spPr>
          <a:xfrm rot="2700000">
            <a:off x="11058616" y="62620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4" name="Google Shape;304;p12"/>
          <p:cNvSpPr/>
          <p:nvPr/>
        </p:nvSpPr>
        <p:spPr>
          <a:xfrm rot="1813063">
            <a:off x="6213002" y="6380677"/>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5" name="Google Shape;305;p12"/>
          <p:cNvSpPr/>
          <p:nvPr/>
        </p:nvSpPr>
        <p:spPr>
          <a:xfrm rot="2700000">
            <a:off x="215691" y="3247147"/>
            <a:ext cx="237737" cy="204947"/>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6" name="Google Shape;306;p12"/>
          <p:cNvSpPr/>
          <p:nvPr/>
        </p:nvSpPr>
        <p:spPr>
          <a:xfrm rot="2700000">
            <a:off x="5822787" y="415640"/>
            <a:ext cx="160768" cy="13859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7" name="Google Shape;307;p12" descr="A person holding a drink&#10;&#10;Description automatically generated with low confidence"/>
          <p:cNvPicPr preferRelativeResize="0">
            <a:picLocks noGrp="1"/>
          </p:cNvPicPr>
          <p:nvPr>
            <p:ph type="pic" idx="2"/>
          </p:nvPr>
        </p:nvPicPr>
        <p:blipFill rotWithShape="1">
          <a:blip r:embed="rId3">
            <a:alphaModFix/>
          </a:blip>
          <a:srcRect/>
          <a:stretch/>
        </p:blipFill>
        <p:spPr>
          <a:xfrm>
            <a:off x="3494088" y="3162300"/>
            <a:ext cx="2708275" cy="2708275"/>
          </a:xfrm>
          <a:prstGeom prst="rect">
            <a:avLst/>
          </a:prstGeom>
          <a:solidFill>
            <a:schemeClr val="lt1"/>
          </a:solidFill>
          <a:ln>
            <a:noFill/>
          </a:ln>
        </p:spPr>
      </p:pic>
      <p:pic>
        <p:nvPicPr>
          <p:cNvPr id="308" name="Google Shape;308;p12"/>
          <p:cNvPicPr preferRelativeResize="0">
            <a:picLocks noGrp="1"/>
          </p:cNvPicPr>
          <p:nvPr>
            <p:ph type="pic" idx="3"/>
          </p:nvPr>
        </p:nvPicPr>
        <p:blipFill rotWithShape="1">
          <a:blip r:embed="rId4">
            <a:alphaModFix/>
          </a:blip>
          <a:srcRect/>
          <a:stretch/>
        </p:blipFill>
        <p:spPr>
          <a:xfrm>
            <a:off x="612775" y="3732213"/>
            <a:ext cx="2708275" cy="2708275"/>
          </a:xfrm>
          <a:prstGeom prst="rect">
            <a:avLst/>
          </a:prstGeom>
          <a:solidFill>
            <a:schemeClr val="lt1"/>
          </a:solidFill>
          <a:ln>
            <a:noFill/>
          </a:ln>
        </p:spPr>
      </p:pic>
      <p:sp>
        <p:nvSpPr>
          <p:cNvPr id="309" name="Google Shape;309;p12"/>
          <p:cNvSpPr txBox="1"/>
          <p:nvPr/>
        </p:nvSpPr>
        <p:spPr>
          <a:xfrm>
            <a:off x="762570" y="1259976"/>
            <a:ext cx="5518059"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Levels of</a:t>
            </a:r>
            <a:endParaRPr/>
          </a:p>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FASD Prevention</a:t>
            </a:r>
            <a:endParaRPr/>
          </a:p>
        </p:txBody>
      </p:sp>
      <p:sp>
        <p:nvSpPr>
          <p:cNvPr id="310" name="Google Shape;310;p12"/>
          <p:cNvSpPr txBox="1"/>
          <p:nvPr/>
        </p:nvSpPr>
        <p:spPr>
          <a:xfrm>
            <a:off x="7247308" y="590778"/>
            <a:ext cx="3941088" cy="8925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a:solidFill>
                  <a:srgbClr val="364DA1"/>
                </a:solidFill>
                <a:latin typeface="EB Garamond"/>
                <a:ea typeface="EB Garamond"/>
                <a:cs typeface="EB Garamond"/>
                <a:sym typeface="EB Garamond"/>
              </a:rPr>
              <a:t>Level 1</a:t>
            </a:r>
            <a:endParaRPr/>
          </a:p>
          <a:p>
            <a:pPr marL="0" marR="0" lvl="0" indent="0" algn="l" rtl="0">
              <a:spcBef>
                <a:spcPts val="0"/>
              </a:spcBef>
              <a:spcAft>
                <a:spcPts val="0"/>
              </a:spcAft>
              <a:buNone/>
            </a:pPr>
            <a:r>
              <a:rPr lang="en-CA" sz="2800">
                <a:solidFill>
                  <a:srgbClr val="595959"/>
                </a:solidFill>
                <a:latin typeface="Calibri"/>
                <a:ea typeface="Calibri"/>
                <a:cs typeface="Calibri"/>
                <a:sym typeface="Calibri"/>
              </a:rPr>
              <a:t>Raising public awareness</a:t>
            </a:r>
            <a:endParaRPr/>
          </a:p>
        </p:txBody>
      </p:sp>
      <p:sp>
        <p:nvSpPr>
          <p:cNvPr id="311" name="Google Shape;311;p12"/>
          <p:cNvSpPr txBox="1"/>
          <p:nvPr/>
        </p:nvSpPr>
        <p:spPr>
          <a:xfrm>
            <a:off x="7247307" y="2026181"/>
            <a:ext cx="4309947"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a:solidFill>
                  <a:srgbClr val="364DA1"/>
                </a:solidFill>
                <a:latin typeface="EB Garamond"/>
                <a:ea typeface="EB Garamond"/>
                <a:cs typeface="EB Garamond"/>
                <a:sym typeface="EB Garamond"/>
              </a:rPr>
              <a:t>Level 2</a:t>
            </a:r>
            <a:endParaRPr/>
          </a:p>
          <a:p>
            <a:pPr marL="0" marR="0" lvl="0" indent="0" algn="l" rtl="0">
              <a:spcBef>
                <a:spcPts val="0"/>
              </a:spcBef>
              <a:spcAft>
                <a:spcPts val="0"/>
              </a:spcAft>
              <a:buNone/>
            </a:pPr>
            <a:r>
              <a:rPr lang="en-CA" sz="2800">
                <a:solidFill>
                  <a:srgbClr val="595959"/>
                </a:solidFill>
                <a:latin typeface="Calibri"/>
                <a:ea typeface="Calibri"/>
                <a:cs typeface="Calibri"/>
                <a:sym typeface="Calibri"/>
              </a:rPr>
              <a:t>Opportunity for safe discussions</a:t>
            </a:r>
            <a:endParaRPr/>
          </a:p>
        </p:txBody>
      </p:sp>
      <p:sp>
        <p:nvSpPr>
          <p:cNvPr id="312" name="Google Shape;312;p12"/>
          <p:cNvSpPr txBox="1"/>
          <p:nvPr/>
        </p:nvSpPr>
        <p:spPr>
          <a:xfrm>
            <a:off x="7247308" y="3637989"/>
            <a:ext cx="3941088"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a:solidFill>
                  <a:srgbClr val="364DA1"/>
                </a:solidFill>
                <a:latin typeface="EB Garamond"/>
                <a:ea typeface="EB Garamond"/>
                <a:cs typeface="EB Garamond"/>
                <a:sym typeface="EB Garamond"/>
              </a:rPr>
              <a:t>Level 3</a:t>
            </a:r>
            <a:endParaRPr/>
          </a:p>
          <a:p>
            <a:pPr marL="0" marR="0" lvl="0" indent="0" algn="l" rtl="0">
              <a:spcBef>
                <a:spcPts val="0"/>
              </a:spcBef>
              <a:spcAft>
                <a:spcPts val="0"/>
              </a:spcAft>
              <a:buNone/>
            </a:pPr>
            <a:r>
              <a:rPr lang="en-CA" sz="2800">
                <a:solidFill>
                  <a:srgbClr val="595959"/>
                </a:solidFill>
                <a:latin typeface="Calibri"/>
                <a:ea typeface="Calibri"/>
                <a:cs typeface="Calibri"/>
                <a:sym typeface="Calibri"/>
              </a:rPr>
              <a:t>Provision of supportive services</a:t>
            </a:r>
            <a:endParaRPr/>
          </a:p>
        </p:txBody>
      </p:sp>
      <p:grpSp>
        <p:nvGrpSpPr>
          <p:cNvPr id="313" name="Google Shape;313;p12"/>
          <p:cNvGrpSpPr/>
          <p:nvPr/>
        </p:nvGrpSpPr>
        <p:grpSpPr>
          <a:xfrm>
            <a:off x="6716944" y="5590729"/>
            <a:ext cx="356367" cy="356367"/>
            <a:chOff x="644623" y="3313046"/>
            <a:chExt cx="413599" cy="413599"/>
          </a:xfrm>
        </p:grpSpPr>
        <p:sp>
          <p:nvSpPr>
            <p:cNvPr id="314" name="Google Shape;314;p12"/>
            <p:cNvSpPr/>
            <p:nvPr/>
          </p:nvSpPr>
          <p:spPr>
            <a:xfrm>
              <a:off x="733089" y="3401512"/>
              <a:ext cx="236668" cy="236668"/>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5" name="Google Shape;315;p12"/>
            <p:cNvSpPr/>
            <p:nvPr/>
          </p:nvSpPr>
          <p:spPr>
            <a:xfrm>
              <a:off x="644623" y="3313046"/>
              <a:ext cx="413599" cy="413599"/>
            </a:xfrm>
            <a:prstGeom prst="ellipse">
              <a:avLst/>
            </a:prstGeom>
            <a:noFill/>
            <a:ln w="28575" cap="flat" cmpd="sng">
              <a:solidFill>
                <a:srgbClr val="364DA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316" name="Google Shape;316;p12"/>
          <p:cNvSpPr/>
          <p:nvPr/>
        </p:nvSpPr>
        <p:spPr>
          <a:xfrm>
            <a:off x="6872268" y="4245804"/>
            <a:ext cx="45719" cy="1183446"/>
          </a:xfrm>
          <a:prstGeom prst="roundRect">
            <a:avLst>
              <a:gd name="adj" fmla="val 50000"/>
            </a:avLst>
          </a:prstGeom>
          <a:solidFill>
            <a:srgbClr val="D5DB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7" name="Google Shape;317;p12"/>
          <p:cNvSpPr txBox="1"/>
          <p:nvPr/>
        </p:nvSpPr>
        <p:spPr>
          <a:xfrm>
            <a:off x="7247308" y="5503048"/>
            <a:ext cx="3941088" cy="8925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a:solidFill>
                  <a:srgbClr val="364DA1"/>
                </a:solidFill>
                <a:latin typeface="EB Garamond"/>
                <a:ea typeface="EB Garamond"/>
                <a:cs typeface="EB Garamond"/>
                <a:sym typeface="EB Garamond"/>
              </a:rPr>
              <a:t>Level 4</a:t>
            </a:r>
            <a:endParaRPr/>
          </a:p>
          <a:p>
            <a:pPr marL="0" marR="0" lvl="0" indent="0" algn="l" rtl="0">
              <a:spcBef>
                <a:spcPts val="0"/>
              </a:spcBef>
              <a:spcAft>
                <a:spcPts val="0"/>
              </a:spcAft>
              <a:buNone/>
            </a:pPr>
            <a:r>
              <a:rPr lang="en-CA" sz="2800">
                <a:solidFill>
                  <a:srgbClr val="595959"/>
                </a:solidFill>
                <a:latin typeface="Calibri"/>
                <a:ea typeface="Calibri"/>
                <a:cs typeface="Calibri"/>
                <a:sym typeface="Calibri"/>
              </a:rPr>
              <a:t>Supporting new mothers</a:t>
            </a:r>
            <a:endParaRPr/>
          </a:p>
        </p:txBody>
      </p:sp>
      <p:sp>
        <p:nvSpPr>
          <p:cNvPr id="318" name="Google Shape;318;p12"/>
          <p:cNvSpPr/>
          <p:nvPr/>
        </p:nvSpPr>
        <p:spPr>
          <a:xfrm>
            <a:off x="762570" y="642514"/>
            <a:ext cx="457246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i="1">
                <a:solidFill>
                  <a:srgbClr val="4B9847"/>
                </a:solidFill>
                <a:latin typeface="EB Garamond"/>
                <a:ea typeface="EB Garamond"/>
                <a:cs typeface="EB Garamond"/>
                <a:sym typeface="EB Garamond"/>
              </a:rPr>
              <a:t>Prenatally Exposed to Alcohol</a:t>
            </a:r>
            <a:endParaRPr sz="2800" i="1">
              <a:solidFill>
                <a:srgbClr val="4B9847"/>
              </a:solidFill>
              <a:latin typeface="EB Garamond"/>
              <a:ea typeface="EB Garamond"/>
              <a:cs typeface="EB Garamond"/>
              <a:sym typeface="EB Garamon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3"/>
          <p:cNvSpPr/>
          <p:nvPr/>
        </p:nvSpPr>
        <p:spPr>
          <a:xfrm>
            <a:off x="576147" y="2789499"/>
            <a:ext cx="11039707" cy="4068500"/>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5" name="Google Shape;325;p13"/>
          <p:cNvSpPr txBox="1"/>
          <p:nvPr/>
        </p:nvSpPr>
        <p:spPr>
          <a:xfrm>
            <a:off x="1492409" y="537204"/>
            <a:ext cx="9540026"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FASD is a Lifelong Disability</a:t>
            </a:r>
            <a:endParaRPr/>
          </a:p>
        </p:txBody>
      </p:sp>
      <p:sp>
        <p:nvSpPr>
          <p:cNvPr id="326" name="Google Shape;326;p13"/>
          <p:cNvSpPr/>
          <p:nvPr/>
        </p:nvSpPr>
        <p:spPr>
          <a:xfrm rot="2700000">
            <a:off x="11292793" y="1022660"/>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7" name="Google Shape;327;p13"/>
          <p:cNvSpPr/>
          <p:nvPr/>
        </p:nvSpPr>
        <p:spPr>
          <a:xfrm rot="1813063">
            <a:off x="11267167" y="5718096"/>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8" name="Google Shape;328;p13"/>
          <p:cNvSpPr/>
          <p:nvPr/>
        </p:nvSpPr>
        <p:spPr>
          <a:xfrm rot="2700000">
            <a:off x="348294" y="4264349"/>
            <a:ext cx="237737" cy="204947"/>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9" name="Google Shape;329;p13"/>
          <p:cNvSpPr/>
          <p:nvPr/>
        </p:nvSpPr>
        <p:spPr>
          <a:xfrm rot="2700000">
            <a:off x="336106" y="185865"/>
            <a:ext cx="160768" cy="13859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0" name="Google Shape;330;p13" descr="A screenshot of a video game&#10;&#10;Description automatically generated"/>
          <p:cNvPicPr preferRelativeResize="0">
            <a:picLocks noGrp="1"/>
          </p:cNvPicPr>
          <p:nvPr>
            <p:ph type="pic" idx="3"/>
          </p:nvPr>
        </p:nvPicPr>
        <p:blipFill rotWithShape="1">
          <a:blip r:embed="rId3">
            <a:alphaModFix/>
          </a:blip>
          <a:srcRect t="2683" b="2683"/>
          <a:stretch/>
        </p:blipFill>
        <p:spPr>
          <a:xfrm>
            <a:off x="889172" y="2032300"/>
            <a:ext cx="9637713" cy="45497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14"/>
          <p:cNvSpPr/>
          <p:nvPr/>
        </p:nvSpPr>
        <p:spPr>
          <a:xfrm>
            <a:off x="2372810" y="-1"/>
            <a:ext cx="9819191" cy="6042991"/>
          </a:xfrm>
          <a:prstGeom prst="rect">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7" name="Google Shape;337;p14"/>
          <p:cNvSpPr/>
          <p:nvPr/>
        </p:nvSpPr>
        <p:spPr>
          <a:xfrm>
            <a:off x="-1" y="4246179"/>
            <a:ext cx="4892005" cy="2611821"/>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8" name="Google Shape;338;p14"/>
          <p:cNvSpPr txBox="1"/>
          <p:nvPr/>
        </p:nvSpPr>
        <p:spPr>
          <a:xfrm>
            <a:off x="3432238" y="1841839"/>
            <a:ext cx="2670837"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Learning and Memory</a:t>
            </a:r>
            <a:endParaRPr/>
          </a:p>
        </p:txBody>
      </p:sp>
      <p:sp>
        <p:nvSpPr>
          <p:cNvPr id="339" name="Google Shape;339;p14"/>
          <p:cNvSpPr txBox="1"/>
          <p:nvPr/>
        </p:nvSpPr>
        <p:spPr>
          <a:xfrm>
            <a:off x="468725" y="4599852"/>
            <a:ext cx="4423279" cy="1754326"/>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dirty="0">
                <a:solidFill>
                  <a:schemeClr val="lt1"/>
                </a:solidFill>
                <a:latin typeface="EB Garamond"/>
                <a:ea typeface="EB Garamond"/>
                <a:cs typeface="EB Garamond"/>
                <a:sym typeface="EB Garamond"/>
              </a:rPr>
              <a:t>Areas in Need of Support</a:t>
            </a:r>
            <a:endParaRPr dirty="0"/>
          </a:p>
        </p:txBody>
      </p:sp>
      <p:sp>
        <p:nvSpPr>
          <p:cNvPr id="340" name="Google Shape;340;p14"/>
          <p:cNvSpPr txBox="1"/>
          <p:nvPr/>
        </p:nvSpPr>
        <p:spPr>
          <a:xfrm>
            <a:off x="3432239" y="544755"/>
            <a:ext cx="8136910" cy="646331"/>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3600" b="1" dirty="0">
                <a:solidFill>
                  <a:srgbClr val="364DA1"/>
                </a:solidFill>
                <a:latin typeface="EB Garamond"/>
                <a:ea typeface="EB Garamond"/>
                <a:cs typeface="EB Garamond"/>
                <a:sym typeface="EB Garamond"/>
              </a:rPr>
              <a:t>Support Might be Required For: </a:t>
            </a:r>
            <a:endParaRPr dirty="0"/>
          </a:p>
        </p:txBody>
      </p:sp>
      <p:sp>
        <p:nvSpPr>
          <p:cNvPr id="341" name="Google Shape;341;p14"/>
          <p:cNvSpPr txBox="1"/>
          <p:nvPr/>
        </p:nvSpPr>
        <p:spPr>
          <a:xfrm>
            <a:off x="6371858" y="1676516"/>
            <a:ext cx="2670837"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Following or Participating in Conversations</a:t>
            </a:r>
            <a:endParaRPr/>
          </a:p>
        </p:txBody>
      </p:sp>
      <p:pic>
        <p:nvPicPr>
          <p:cNvPr id="342" name="Google Shape;342;p14" descr="Icon&#10;&#10;Description automatically generated"/>
          <p:cNvPicPr preferRelativeResize="0"/>
          <p:nvPr/>
        </p:nvPicPr>
        <p:blipFill rotWithShape="1">
          <a:blip r:embed="rId3">
            <a:alphaModFix/>
          </a:blip>
          <a:srcRect/>
          <a:stretch/>
        </p:blipFill>
        <p:spPr>
          <a:xfrm>
            <a:off x="2271328" y="1623100"/>
            <a:ext cx="1134912" cy="1134912"/>
          </a:xfrm>
          <a:prstGeom prst="rect">
            <a:avLst/>
          </a:prstGeom>
          <a:noFill/>
          <a:ln>
            <a:noFill/>
          </a:ln>
        </p:spPr>
      </p:pic>
      <p:pic>
        <p:nvPicPr>
          <p:cNvPr id="343" name="Google Shape;343;p14" descr="Icon&#10;&#10;Description automatically generated"/>
          <p:cNvPicPr preferRelativeResize="0"/>
          <p:nvPr/>
        </p:nvPicPr>
        <p:blipFill rotWithShape="1">
          <a:blip r:embed="rId4">
            <a:alphaModFix/>
          </a:blip>
          <a:srcRect/>
          <a:stretch/>
        </p:blipFill>
        <p:spPr>
          <a:xfrm>
            <a:off x="5048689" y="1656773"/>
            <a:ext cx="1315017" cy="1315017"/>
          </a:xfrm>
          <a:prstGeom prst="rect">
            <a:avLst/>
          </a:prstGeom>
          <a:noFill/>
          <a:ln>
            <a:noFill/>
          </a:ln>
        </p:spPr>
      </p:pic>
      <p:sp>
        <p:nvSpPr>
          <p:cNvPr id="344" name="Google Shape;344;p14"/>
          <p:cNvSpPr txBox="1"/>
          <p:nvPr/>
        </p:nvSpPr>
        <p:spPr>
          <a:xfrm>
            <a:off x="6389107" y="3362276"/>
            <a:ext cx="2670837"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Being Impulsive, overwhelmed</a:t>
            </a:r>
            <a:endParaRPr/>
          </a:p>
        </p:txBody>
      </p:sp>
      <p:pic>
        <p:nvPicPr>
          <p:cNvPr id="345" name="Google Shape;345;p14" descr="Icon&#10;&#10;Description automatically generated"/>
          <p:cNvPicPr preferRelativeResize="0"/>
          <p:nvPr/>
        </p:nvPicPr>
        <p:blipFill rotWithShape="1">
          <a:blip r:embed="rId5">
            <a:alphaModFix/>
          </a:blip>
          <a:srcRect/>
          <a:stretch/>
        </p:blipFill>
        <p:spPr>
          <a:xfrm>
            <a:off x="5026889" y="3012507"/>
            <a:ext cx="1259734" cy="1259734"/>
          </a:xfrm>
          <a:prstGeom prst="rect">
            <a:avLst/>
          </a:prstGeom>
          <a:noFill/>
          <a:ln>
            <a:noFill/>
          </a:ln>
        </p:spPr>
      </p:pic>
      <p:sp>
        <p:nvSpPr>
          <p:cNvPr id="346" name="Google Shape;346;p14"/>
          <p:cNvSpPr txBox="1"/>
          <p:nvPr/>
        </p:nvSpPr>
        <p:spPr>
          <a:xfrm>
            <a:off x="9946873" y="3362276"/>
            <a:ext cx="1888957"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Making Friends</a:t>
            </a:r>
            <a:endParaRPr/>
          </a:p>
        </p:txBody>
      </p:sp>
      <p:pic>
        <p:nvPicPr>
          <p:cNvPr id="347" name="Google Shape;347;p14" descr="Shape&#10;&#10;Description automatically generated"/>
          <p:cNvPicPr preferRelativeResize="0"/>
          <p:nvPr/>
        </p:nvPicPr>
        <p:blipFill rotWithShape="1">
          <a:blip r:embed="rId6">
            <a:alphaModFix/>
          </a:blip>
          <a:srcRect/>
          <a:stretch/>
        </p:blipFill>
        <p:spPr>
          <a:xfrm>
            <a:off x="8549293" y="2936803"/>
            <a:ext cx="1411141" cy="1411141"/>
          </a:xfrm>
          <a:prstGeom prst="rect">
            <a:avLst/>
          </a:prstGeom>
          <a:noFill/>
          <a:ln>
            <a:noFill/>
          </a:ln>
        </p:spPr>
      </p:pic>
      <p:sp>
        <p:nvSpPr>
          <p:cNvPr id="348" name="Google Shape;348;p14"/>
          <p:cNvSpPr txBox="1"/>
          <p:nvPr/>
        </p:nvSpPr>
        <p:spPr>
          <a:xfrm>
            <a:off x="6389108" y="4785651"/>
            <a:ext cx="2151886"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Being Sensitive to Stimuli</a:t>
            </a:r>
            <a:endParaRPr/>
          </a:p>
        </p:txBody>
      </p:sp>
      <p:sp>
        <p:nvSpPr>
          <p:cNvPr id="349" name="Google Shape;349;p14"/>
          <p:cNvSpPr txBox="1"/>
          <p:nvPr/>
        </p:nvSpPr>
        <p:spPr>
          <a:xfrm>
            <a:off x="10026388" y="4693861"/>
            <a:ext cx="2114246"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Understanding Abstract Concepts</a:t>
            </a:r>
            <a:endParaRPr/>
          </a:p>
        </p:txBody>
      </p:sp>
      <p:pic>
        <p:nvPicPr>
          <p:cNvPr id="350" name="Google Shape;350;p14" descr="Icon&#10;&#10;Description automatically generated with medium confidence"/>
          <p:cNvPicPr preferRelativeResize="0"/>
          <p:nvPr/>
        </p:nvPicPr>
        <p:blipFill rotWithShape="1">
          <a:blip r:embed="rId7">
            <a:alphaModFix/>
          </a:blip>
          <a:srcRect/>
          <a:stretch/>
        </p:blipFill>
        <p:spPr>
          <a:xfrm>
            <a:off x="5038785" y="4513564"/>
            <a:ext cx="1339478" cy="1339478"/>
          </a:xfrm>
          <a:prstGeom prst="rect">
            <a:avLst/>
          </a:prstGeom>
          <a:noFill/>
          <a:ln>
            <a:noFill/>
          </a:ln>
        </p:spPr>
      </p:pic>
      <p:sp>
        <p:nvSpPr>
          <p:cNvPr id="351" name="Google Shape;351;p14"/>
          <p:cNvSpPr txBox="1"/>
          <p:nvPr/>
        </p:nvSpPr>
        <p:spPr>
          <a:xfrm>
            <a:off x="10076221" y="1676516"/>
            <a:ext cx="2216557"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Reading or Writing for Meaning</a:t>
            </a:r>
            <a:endParaRPr/>
          </a:p>
        </p:txBody>
      </p:sp>
      <p:pic>
        <p:nvPicPr>
          <p:cNvPr id="352" name="Google Shape;352;p14" descr="Icon&#10;&#10;Description automatically generated"/>
          <p:cNvPicPr preferRelativeResize="0"/>
          <p:nvPr/>
        </p:nvPicPr>
        <p:blipFill rotWithShape="1">
          <a:blip r:embed="rId8">
            <a:alphaModFix/>
          </a:blip>
          <a:srcRect/>
          <a:stretch/>
        </p:blipFill>
        <p:spPr>
          <a:xfrm>
            <a:off x="8794084" y="1676516"/>
            <a:ext cx="1301235" cy="1301235"/>
          </a:xfrm>
          <a:prstGeom prst="rect">
            <a:avLst/>
          </a:prstGeom>
          <a:noFill/>
          <a:ln>
            <a:noFill/>
          </a:ln>
        </p:spPr>
      </p:pic>
      <p:pic>
        <p:nvPicPr>
          <p:cNvPr id="353" name="Google Shape;353;p14" descr="Icon&#10;&#10;Description automatically generated"/>
          <p:cNvPicPr preferRelativeResize="0"/>
          <p:nvPr/>
        </p:nvPicPr>
        <p:blipFill rotWithShape="1">
          <a:blip r:embed="rId9">
            <a:alphaModFix/>
          </a:blip>
          <a:srcRect/>
          <a:stretch/>
        </p:blipFill>
        <p:spPr>
          <a:xfrm>
            <a:off x="8482855" y="4625586"/>
            <a:ext cx="1411141" cy="141114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42"/>
                                        </p:tgtEl>
                                        <p:attrNameLst>
                                          <p:attrName>style.visibility</p:attrName>
                                        </p:attrNameLst>
                                      </p:cBhvr>
                                      <p:to>
                                        <p:strVal val="visible"/>
                                      </p:to>
                                    </p:set>
                                    <p:animEffect transition="in" filter="fade">
                                      <p:cBhvr>
                                        <p:cTn id="7" dur="1000"/>
                                        <p:tgtEl>
                                          <p:spTgt spid="342"/>
                                        </p:tgtEl>
                                      </p:cBhvr>
                                    </p:animEffect>
                                  </p:childTnLst>
                                </p:cTn>
                              </p:par>
                              <p:par>
                                <p:cTn id="8" presetID="10" presetClass="entr" presetSubtype="0" fill="hold" nodeType="withEffect">
                                  <p:stCondLst>
                                    <p:cond delay="0"/>
                                  </p:stCondLst>
                                  <p:childTnLst>
                                    <p:set>
                                      <p:cBhvr>
                                        <p:cTn id="9" dur="1" fill="hold">
                                          <p:stCondLst>
                                            <p:cond delay="0"/>
                                          </p:stCondLst>
                                        </p:cTn>
                                        <p:tgtEl>
                                          <p:spTgt spid="338"/>
                                        </p:tgtEl>
                                        <p:attrNameLst>
                                          <p:attrName>style.visibility</p:attrName>
                                        </p:attrNameLst>
                                      </p:cBhvr>
                                      <p:to>
                                        <p:strVal val="visible"/>
                                      </p:to>
                                    </p:set>
                                    <p:animEffect transition="in" filter="fade">
                                      <p:cBhvr>
                                        <p:cTn id="10" dur="1000"/>
                                        <p:tgtEl>
                                          <p:spTgt spid="338"/>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343"/>
                                        </p:tgtEl>
                                        <p:attrNameLst>
                                          <p:attrName>style.visibility</p:attrName>
                                        </p:attrNameLst>
                                      </p:cBhvr>
                                      <p:to>
                                        <p:strVal val="visible"/>
                                      </p:to>
                                    </p:set>
                                    <p:animEffect transition="in" filter="fade">
                                      <p:cBhvr>
                                        <p:cTn id="14" dur="500"/>
                                        <p:tgtEl>
                                          <p:spTgt spid="343"/>
                                        </p:tgtEl>
                                      </p:cBhvr>
                                    </p:animEffect>
                                  </p:childTnLst>
                                </p:cTn>
                              </p:par>
                              <p:par>
                                <p:cTn id="15" presetID="10" presetClass="entr" presetSubtype="0" fill="hold" nodeType="withEffect">
                                  <p:stCondLst>
                                    <p:cond delay="0"/>
                                  </p:stCondLst>
                                  <p:childTnLst>
                                    <p:set>
                                      <p:cBhvr>
                                        <p:cTn id="16" dur="1" fill="hold">
                                          <p:stCondLst>
                                            <p:cond delay="0"/>
                                          </p:stCondLst>
                                        </p:cTn>
                                        <p:tgtEl>
                                          <p:spTgt spid="341"/>
                                        </p:tgtEl>
                                        <p:attrNameLst>
                                          <p:attrName>style.visibility</p:attrName>
                                        </p:attrNameLst>
                                      </p:cBhvr>
                                      <p:to>
                                        <p:strVal val="visible"/>
                                      </p:to>
                                    </p:set>
                                    <p:animEffect transition="in" filter="fade">
                                      <p:cBhvr>
                                        <p:cTn id="17" dur="1000"/>
                                        <p:tgtEl>
                                          <p:spTgt spid="341"/>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352"/>
                                        </p:tgtEl>
                                        <p:attrNameLst>
                                          <p:attrName>style.visibility</p:attrName>
                                        </p:attrNameLst>
                                      </p:cBhvr>
                                      <p:to>
                                        <p:strVal val="visible"/>
                                      </p:to>
                                    </p:set>
                                    <p:animEffect transition="in" filter="fade">
                                      <p:cBhvr>
                                        <p:cTn id="21" dur="500"/>
                                        <p:tgtEl>
                                          <p:spTgt spid="352"/>
                                        </p:tgtEl>
                                      </p:cBhvr>
                                    </p:animEffect>
                                  </p:childTnLst>
                                </p:cTn>
                              </p:par>
                              <p:par>
                                <p:cTn id="22" presetID="10" presetClass="entr" presetSubtype="0" fill="hold" nodeType="withEffect">
                                  <p:stCondLst>
                                    <p:cond delay="0"/>
                                  </p:stCondLst>
                                  <p:childTnLst>
                                    <p:set>
                                      <p:cBhvr>
                                        <p:cTn id="23" dur="1" fill="hold">
                                          <p:stCondLst>
                                            <p:cond delay="0"/>
                                          </p:stCondLst>
                                        </p:cTn>
                                        <p:tgtEl>
                                          <p:spTgt spid="351"/>
                                        </p:tgtEl>
                                        <p:attrNameLst>
                                          <p:attrName>style.visibility</p:attrName>
                                        </p:attrNameLst>
                                      </p:cBhvr>
                                      <p:to>
                                        <p:strVal val="visible"/>
                                      </p:to>
                                    </p:set>
                                    <p:animEffect transition="in" filter="fade">
                                      <p:cBhvr>
                                        <p:cTn id="24" dur="1000"/>
                                        <p:tgtEl>
                                          <p:spTgt spid="351"/>
                                        </p:tgtEl>
                                      </p:cBhvr>
                                    </p:animEffec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345"/>
                                        </p:tgtEl>
                                        <p:attrNameLst>
                                          <p:attrName>style.visibility</p:attrName>
                                        </p:attrNameLst>
                                      </p:cBhvr>
                                      <p:to>
                                        <p:strVal val="visible"/>
                                      </p:to>
                                    </p:set>
                                    <p:animEffect transition="in" filter="fade">
                                      <p:cBhvr>
                                        <p:cTn id="28" dur="1000"/>
                                        <p:tgtEl>
                                          <p:spTgt spid="345"/>
                                        </p:tgtEl>
                                      </p:cBhvr>
                                    </p:animEffect>
                                  </p:childTnLst>
                                </p:cTn>
                              </p:par>
                              <p:par>
                                <p:cTn id="29" presetID="10" presetClass="entr" presetSubtype="0" fill="hold" nodeType="withEffect">
                                  <p:stCondLst>
                                    <p:cond delay="0"/>
                                  </p:stCondLst>
                                  <p:childTnLst>
                                    <p:set>
                                      <p:cBhvr>
                                        <p:cTn id="30" dur="1" fill="hold">
                                          <p:stCondLst>
                                            <p:cond delay="0"/>
                                          </p:stCondLst>
                                        </p:cTn>
                                        <p:tgtEl>
                                          <p:spTgt spid="344"/>
                                        </p:tgtEl>
                                        <p:attrNameLst>
                                          <p:attrName>style.visibility</p:attrName>
                                        </p:attrNameLst>
                                      </p:cBhvr>
                                      <p:to>
                                        <p:strVal val="visible"/>
                                      </p:to>
                                    </p:set>
                                    <p:animEffect transition="in" filter="fade">
                                      <p:cBhvr>
                                        <p:cTn id="31" dur="1000"/>
                                        <p:tgtEl>
                                          <p:spTgt spid="344"/>
                                        </p:tgtEl>
                                      </p:cBhvr>
                                    </p:animEffect>
                                  </p:childTnLst>
                                </p:cTn>
                              </p:par>
                            </p:childTnLst>
                          </p:cTn>
                        </p:par>
                        <p:par>
                          <p:cTn id="32" fill="hold">
                            <p:stCondLst>
                              <p:cond delay="4000"/>
                            </p:stCondLst>
                            <p:childTnLst>
                              <p:par>
                                <p:cTn id="33" presetID="10" presetClass="entr" presetSubtype="0" fill="hold" nodeType="afterEffect">
                                  <p:stCondLst>
                                    <p:cond delay="0"/>
                                  </p:stCondLst>
                                  <p:childTnLst>
                                    <p:set>
                                      <p:cBhvr>
                                        <p:cTn id="34" dur="1" fill="hold">
                                          <p:stCondLst>
                                            <p:cond delay="0"/>
                                          </p:stCondLst>
                                        </p:cTn>
                                        <p:tgtEl>
                                          <p:spTgt spid="347"/>
                                        </p:tgtEl>
                                        <p:attrNameLst>
                                          <p:attrName>style.visibility</p:attrName>
                                        </p:attrNameLst>
                                      </p:cBhvr>
                                      <p:to>
                                        <p:strVal val="visible"/>
                                      </p:to>
                                    </p:set>
                                    <p:animEffect transition="in" filter="fade">
                                      <p:cBhvr>
                                        <p:cTn id="35" dur="1000"/>
                                        <p:tgtEl>
                                          <p:spTgt spid="347"/>
                                        </p:tgtEl>
                                      </p:cBhvr>
                                    </p:animEffect>
                                  </p:childTnLst>
                                </p:cTn>
                              </p:par>
                              <p:par>
                                <p:cTn id="36" presetID="10" presetClass="entr" presetSubtype="0" fill="hold" nodeType="withEffect">
                                  <p:stCondLst>
                                    <p:cond delay="0"/>
                                  </p:stCondLst>
                                  <p:childTnLst>
                                    <p:set>
                                      <p:cBhvr>
                                        <p:cTn id="37" dur="1" fill="hold">
                                          <p:stCondLst>
                                            <p:cond delay="0"/>
                                          </p:stCondLst>
                                        </p:cTn>
                                        <p:tgtEl>
                                          <p:spTgt spid="346"/>
                                        </p:tgtEl>
                                        <p:attrNameLst>
                                          <p:attrName>style.visibility</p:attrName>
                                        </p:attrNameLst>
                                      </p:cBhvr>
                                      <p:to>
                                        <p:strVal val="visible"/>
                                      </p:to>
                                    </p:set>
                                    <p:animEffect transition="in" filter="fade">
                                      <p:cBhvr>
                                        <p:cTn id="38" dur="1000"/>
                                        <p:tgtEl>
                                          <p:spTgt spid="346"/>
                                        </p:tgtEl>
                                      </p:cBhvr>
                                    </p:animEffect>
                                  </p:childTnLst>
                                </p:cTn>
                              </p:par>
                            </p:childTnLst>
                          </p:cTn>
                        </p:par>
                        <p:par>
                          <p:cTn id="39" fill="hold">
                            <p:stCondLst>
                              <p:cond delay="5000"/>
                            </p:stCondLst>
                            <p:childTnLst>
                              <p:par>
                                <p:cTn id="40" presetID="10" presetClass="entr" presetSubtype="0" fill="hold" nodeType="afterEffect">
                                  <p:stCondLst>
                                    <p:cond delay="0"/>
                                  </p:stCondLst>
                                  <p:childTnLst>
                                    <p:set>
                                      <p:cBhvr>
                                        <p:cTn id="41" dur="1" fill="hold">
                                          <p:stCondLst>
                                            <p:cond delay="0"/>
                                          </p:stCondLst>
                                        </p:cTn>
                                        <p:tgtEl>
                                          <p:spTgt spid="350"/>
                                        </p:tgtEl>
                                        <p:attrNameLst>
                                          <p:attrName>style.visibility</p:attrName>
                                        </p:attrNameLst>
                                      </p:cBhvr>
                                      <p:to>
                                        <p:strVal val="visible"/>
                                      </p:to>
                                    </p:set>
                                    <p:animEffect transition="in" filter="fade">
                                      <p:cBhvr>
                                        <p:cTn id="42" dur="1000"/>
                                        <p:tgtEl>
                                          <p:spTgt spid="350"/>
                                        </p:tgtEl>
                                      </p:cBhvr>
                                    </p:animEffect>
                                  </p:childTnLst>
                                </p:cTn>
                              </p:par>
                              <p:par>
                                <p:cTn id="43" presetID="10" presetClass="entr" presetSubtype="0" fill="hold" nodeType="withEffect">
                                  <p:stCondLst>
                                    <p:cond delay="0"/>
                                  </p:stCondLst>
                                  <p:childTnLst>
                                    <p:set>
                                      <p:cBhvr>
                                        <p:cTn id="44" dur="1" fill="hold">
                                          <p:stCondLst>
                                            <p:cond delay="0"/>
                                          </p:stCondLst>
                                        </p:cTn>
                                        <p:tgtEl>
                                          <p:spTgt spid="348"/>
                                        </p:tgtEl>
                                        <p:attrNameLst>
                                          <p:attrName>style.visibility</p:attrName>
                                        </p:attrNameLst>
                                      </p:cBhvr>
                                      <p:to>
                                        <p:strVal val="visible"/>
                                      </p:to>
                                    </p:set>
                                    <p:animEffect transition="in" filter="fade">
                                      <p:cBhvr>
                                        <p:cTn id="45" dur="1000"/>
                                        <p:tgtEl>
                                          <p:spTgt spid="348"/>
                                        </p:tgtEl>
                                      </p:cBhvr>
                                    </p:animEffect>
                                  </p:childTnLst>
                                </p:cTn>
                              </p:par>
                            </p:childTnLst>
                          </p:cTn>
                        </p:par>
                        <p:par>
                          <p:cTn id="46" fill="hold">
                            <p:stCondLst>
                              <p:cond delay="6000"/>
                            </p:stCondLst>
                            <p:childTnLst>
                              <p:par>
                                <p:cTn id="47" presetID="10" presetClass="entr" presetSubtype="0" fill="hold" nodeType="afterEffect">
                                  <p:stCondLst>
                                    <p:cond delay="0"/>
                                  </p:stCondLst>
                                  <p:childTnLst>
                                    <p:set>
                                      <p:cBhvr>
                                        <p:cTn id="48" dur="1" fill="hold">
                                          <p:stCondLst>
                                            <p:cond delay="0"/>
                                          </p:stCondLst>
                                        </p:cTn>
                                        <p:tgtEl>
                                          <p:spTgt spid="353"/>
                                        </p:tgtEl>
                                        <p:attrNameLst>
                                          <p:attrName>style.visibility</p:attrName>
                                        </p:attrNameLst>
                                      </p:cBhvr>
                                      <p:to>
                                        <p:strVal val="visible"/>
                                      </p:to>
                                    </p:set>
                                    <p:animEffect transition="in" filter="fade">
                                      <p:cBhvr>
                                        <p:cTn id="49" dur="1000"/>
                                        <p:tgtEl>
                                          <p:spTgt spid="353"/>
                                        </p:tgtEl>
                                      </p:cBhvr>
                                    </p:animEffect>
                                  </p:childTnLst>
                                </p:cTn>
                              </p:par>
                              <p:par>
                                <p:cTn id="50" presetID="10" presetClass="entr" presetSubtype="0" fill="hold" nodeType="withEffect">
                                  <p:stCondLst>
                                    <p:cond delay="0"/>
                                  </p:stCondLst>
                                  <p:childTnLst>
                                    <p:set>
                                      <p:cBhvr>
                                        <p:cTn id="51" dur="1" fill="hold">
                                          <p:stCondLst>
                                            <p:cond delay="0"/>
                                          </p:stCondLst>
                                        </p:cTn>
                                        <p:tgtEl>
                                          <p:spTgt spid="349"/>
                                        </p:tgtEl>
                                        <p:attrNameLst>
                                          <p:attrName>style.visibility</p:attrName>
                                        </p:attrNameLst>
                                      </p:cBhvr>
                                      <p:to>
                                        <p:strVal val="visible"/>
                                      </p:to>
                                    </p:set>
                                    <p:animEffect transition="in" filter="fade">
                                      <p:cBhvr>
                                        <p:cTn id="52" dur="1000"/>
                                        <p:tgtEl>
                                          <p:spTgt spid="3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15"/>
          <p:cNvSpPr/>
          <p:nvPr/>
        </p:nvSpPr>
        <p:spPr>
          <a:xfrm>
            <a:off x="1701063" y="2939863"/>
            <a:ext cx="4519451" cy="3311659"/>
          </a:xfrm>
          <a:prstGeom prst="roundRect">
            <a:avLst>
              <a:gd name="adj" fmla="val 3386"/>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0" name="Google Shape;360;p15"/>
          <p:cNvSpPr/>
          <p:nvPr/>
        </p:nvSpPr>
        <p:spPr>
          <a:xfrm>
            <a:off x="6779030" y="2438400"/>
            <a:ext cx="4345644" cy="4106333"/>
          </a:xfrm>
          <a:prstGeom prst="roundRect">
            <a:avLst>
              <a:gd name="adj" fmla="val 3386"/>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1" name="Google Shape;361;p15"/>
          <p:cNvSpPr/>
          <p:nvPr/>
        </p:nvSpPr>
        <p:spPr>
          <a:xfrm>
            <a:off x="9540978" y="0"/>
            <a:ext cx="45719" cy="507999"/>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2" name="Google Shape;362;p15"/>
          <p:cNvSpPr/>
          <p:nvPr/>
        </p:nvSpPr>
        <p:spPr>
          <a:xfrm>
            <a:off x="4188122" y="6544733"/>
            <a:ext cx="45719" cy="62653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3" name="Google Shape;363;p15"/>
          <p:cNvSpPr/>
          <p:nvPr/>
        </p:nvSpPr>
        <p:spPr>
          <a:xfrm>
            <a:off x="11760198" y="3327492"/>
            <a:ext cx="45719" cy="626533"/>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4" name="Google Shape;364;p15"/>
          <p:cNvSpPr txBox="1"/>
          <p:nvPr/>
        </p:nvSpPr>
        <p:spPr>
          <a:xfrm>
            <a:off x="1776785" y="632981"/>
            <a:ext cx="7137712" cy="1754326"/>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Each Individual with FASD is Unique</a:t>
            </a:r>
            <a:endParaRPr/>
          </a:p>
        </p:txBody>
      </p:sp>
      <p:sp>
        <p:nvSpPr>
          <p:cNvPr id="365" name="Google Shape;365;p15"/>
          <p:cNvSpPr/>
          <p:nvPr/>
        </p:nvSpPr>
        <p:spPr>
          <a:xfrm rot="4500000">
            <a:off x="849229" y="2546850"/>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6" name="Google Shape;366;p15"/>
          <p:cNvSpPr/>
          <p:nvPr/>
        </p:nvSpPr>
        <p:spPr>
          <a:xfrm rot="1813063">
            <a:off x="891541" y="4921141"/>
            <a:ext cx="135254" cy="116599"/>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B9847"/>
              </a:solidFill>
              <a:latin typeface="Calibri"/>
              <a:ea typeface="Calibri"/>
              <a:cs typeface="Calibri"/>
              <a:sym typeface="Calibri"/>
            </a:endParaRPr>
          </a:p>
        </p:txBody>
      </p:sp>
      <p:sp>
        <p:nvSpPr>
          <p:cNvPr id="367" name="Google Shape;367;p15"/>
          <p:cNvSpPr/>
          <p:nvPr/>
        </p:nvSpPr>
        <p:spPr>
          <a:xfrm rot="-3507348">
            <a:off x="8749033" y="444823"/>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8" name="Google Shape;368;p15"/>
          <p:cNvSpPr/>
          <p:nvPr/>
        </p:nvSpPr>
        <p:spPr>
          <a:xfrm rot="-3507348">
            <a:off x="11382562" y="903520"/>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69" name="Google Shape;369;p15" descr="Icon&#10;&#10;Description automatically generated"/>
          <p:cNvPicPr preferRelativeResize="0"/>
          <p:nvPr/>
        </p:nvPicPr>
        <p:blipFill rotWithShape="1">
          <a:blip r:embed="rId3">
            <a:alphaModFix/>
          </a:blip>
          <a:srcRect/>
          <a:stretch/>
        </p:blipFill>
        <p:spPr>
          <a:xfrm>
            <a:off x="7633424" y="2636657"/>
            <a:ext cx="3168537" cy="3168537"/>
          </a:xfrm>
          <a:prstGeom prst="rect">
            <a:avLst/>
          </a:prstGeom>
          <a:noFill/>
          <a:ln>
            <a:noFill/>
          </a:ln>
        </p:spPr>
      </p:pic>
      <p:pic>
        <p:nvPicPr>
          <p:cNvPr id="370" name="Google Shape;370;p15" descr="Icon&#10;&#10;Description automatically generated"/>
          <p:cNvPicPr preferRelativeResize="0"/>
          <p:nvPr/>
        </p:nvPicPr>
        <p:blipFill rotWithShape="1">
          <a:blip r:embed="rId4">
            <a:alphaModFix/>
          </a:blip>
          <a:srcRect/>
          <a:stretch/>
        </p:blipFill>
        <p:spPr>
          <a:xfrm>
            <a:off x="2156754" y="2753179"/>
            <a:ext cx="3272482" cy="3272482"/>
          </a:xfrm>
          <a:prstGeom prst="rect">
            <a:avLst/>
          </a:prstGeom>
          <a:noFill/>
          <a:ln>
            <a:noFill/>
          </a:ln>
        </p:spPr>
      </p:pic>
      <p:pic>
        <p:nvPicPr>
          <p:cNvPr id="371" name="Google Shape;371;p15" descr="Whole pizza with solid fill"/>
          <p:cNvPicPr preferRelativeResize="0"/>
          <p:nvPr/>
        </p:nvPicPr>
        <p:blipFill rotWithShape="1">
          <a:blip r:embed="rId5">
            <a:alphaModFix/>
          </a:blip>
          <a:srcRect/>
          <a:stretch/>
        </p:blipFill>
        <p:spPr>
          <a:xfrm>
            <a:off x="4986641" y="3232068"/>
            <a:ext cx="738070" cy="750665"/>
          </a:xfrm>
          <a:prstGeom prst="rect">
            <a:avLst/>
          </a:prstGeom>
          <a:noFill/>
          <a:ln>
            <a:noFill/>
          </a:ln>
        </p:spPr>
      </p:pic>
      <p:pic>
        <p:nvPicPr>
          <p:cNvPr id="372" name="Google Shape;372;p15" descr="Airplane with solid fill"/>
          <p:cNvPicPr preferRelativeResize="0"/>
          <p:nvPr/>
        </p:nvPicPr>
        <p:blipFill rotWithShape="1">
          <a:blip r:embed="rId6">
            <a:alphaModFix/>
          </a:blip>
          <a:srcRect/>
          <a:stretch/>
        </p:blipFill>
        <p:spPr>
          <a:xfrm rot="-3000000">
            <a:off x="4926247" y="4335410"/>
            <a:ext cx="933293" cy="939590"/>
          </a:xfrm>
          <a:prstGeom prst="rect">
            <a:avLst/>
          </a:prstGeom>
          <a:noFill/>
          <a:ln>
            <a:noFill/>
          </a:ln>
        </p:spPr>
      </p:pic>
      <p:pic>
        <p:nvPicPr>
          <p:cNvPr id="373" name="Google Shape;373;p15" descr="Tricycle with solid fill"/>
          <p:cNvPicPr preferRelativeResize="0"/>
          <p:nvPr/>
        </p:nvPicPr>
        <p:blipFill rotWithShape="1">
          <a:blip r:embed="rId7">
            <a:alphaModFix/>
          </a:blip>
          <a:srcRect/>
          <a:stretch/>
        </p:blipFill>
        <p:spPr>
          <a:xfrm>
            <a:off x="3708244" y="2482663"/>
            <a:ext cx="914400" cy="914400"/>
          </a:xfrm>
          <a:prstGeom prst="rect">
            <a:avLst/>
          </a:prstGeom>
          <a:noFill/>
          <a:ln>
            <a:noFill/>
          </a:ln>
        </p:spPr>
      </p:pic>
      <p:pic>
        <p:nvPicPr>
          <p:cNvPr id="374" name="Google Shape;374;p15" descr="Puppy 2 with solid fill"/>
          <p:cNvPicPr preferRelativeResize="0"/>
          <p:nvPr/>
        </p:nvPicPr>
        <p:blipFill rotWithShape="1">
          <a:blip r:embed="rId8">
            <a:alphaModFix/>
          </a:blip>
          <a:srcRect/>
          <a:stretch/>
        </p:blipFill>
        <p:spPr>
          <a:xfrm>
            <a:off x="4167963" y="5587341"/>
            <a:ext cx="914400" cy="914400"/>
          </a:xfrm>
          <a:prstGeom prst="rect">
            <a:avLst/>
          </a:prstGeom>
          <a:noFill/>
          <a:ln>
            <a:noFill/>
          </a:ln>
        </p:spPr>
      </p:pic>
      <p:pic>
        <p:nvPicPr>
          <p:cNvPr id="375" name="Google Shape;375;p15" descr="Books with solid fill"/>
          <p:cNvPicPr preferRelativeResize="0"/>
          <p:nvPr/>
        </p:nvPicPr>
        <p:blipFill rotWithShape="1">
          <a:blip r:embed="rId9">
            <a:alphaModFix/>
          </a:blip>
          <a:srcRect/>
          <a:stretch/>
        </p:blipFill>
        <p:spPr>
          <a:xfrm>
            <a:off x="2227837" y="5503381"/>
            <a:ext cx="738070" cy="738070"/>
          </a:xfrm>
          <a:prstGeom prst="rect">
            <a:avLst/>
          </a:prstGeom>
          <a:noFill/>
          <a:ln>
            <a:noFill/>
          </a:ln>
        </p:spPr>
      </p:pic>
      <p:pic>
        <p:nvPicPr>
          <p:cNvPr id="376" name="Google Shape;376;p15" descr="Saxophone with solid fill"/>
          <p:cNvPicPr preferRelativeResize="0"/>
          <p:nvPr/>
        </p:nvPicPr>
        <p:blipFill rotWithShape="1">
          <a:blip r:embed="rId10">
            <a:alphaModFix/>
          </a:blip>
          <a:srcRect/>
          <a:stretch/>
        </p:blipFill>
        <p:spPr>
          <a:xfrm rot="1800000">
            <a:off x="2222029" y="2772349"/>
            <a:ext cx="914400" cy="914400"/>
          </a:xfrm>
          <a:prstGeom prst="rect">
            <a:avLst/>
          </a:prstGeom>
          <a:noFill/>
          <a:ln>
            <a:noFill/>
          </a:ln>
        </p:spPr>
      </p:pic>
      <p:pic>
        <p:nvPicPr>
          <p:cNvPr id="377" name="Google Shape;377;p15" descr="Puzzle with solid fill"/>
          <p:cNvPicPr preferRelativeResize="0"/>
          <p:nvPr/>
        </p:nvPicPr>
        <p:blipFill rotWithShape="1">
          <a:blip r:embed="rId11">
            <a:alphaModFix/>
          </a:blip>
          <a:srcRect/>
          <a:stretch/>
        </p:blipFill>
        <p:spPr>
          <a:xfrm>
            <a:off x="10260654" y="4421210"/>
            <a:ext cx="864020" cy="876615"/>
          </a:xfrm>
          <a:prstGeom prst="rect">
            <a:avLst/>
          </a:prstGeom>
          <a:noFill/>
          <a:ln>
            <a:noFill/>
          </a:ln>
        </p:spPr>
      </p:pic>
      <p:pic>
        <p:nvPicPr>
          <p:cNvPr id="378" name="Google Shape;378;p15" descr="Soccer Goal with solid fill"/>
          <p:cNvPicPr preferRelativeResize="0"/>
          <p:nvPr/>
        </p:nvPicPr>
        <p:blipFill rotWithShape="1">
          <a:blip r:embed="rId12">
            <a:alphaModFix/>
          </a:blip>
          <a:srcRect/>
          <a:stretch/>
        </p:blipFill>
        <p:spPr>
          <a:xfrm>
            <a:off x="9623771" y="5530973"/>
            <a:ext cx="914400" cy="914400"/>
          </a:xfrm>
          <a:prstGeom prst="rect">
            <a:avLst/>
          </a:prstGeom>
          <a:noFill/>
          <a:ln>
            <a:noFill/>
          </a:ln>
        </p:spPr>
      </p:pic>
      <p:pic>
        <p:nvPicPr>
          <p:cNvPr id="379" name="Google Shape;379;p15" descr="Camera with solid fill"/>
          <p:cNvPicPr preferRelativeResize="0"/>
          <p:nvPr/>
        </p:nvPicPr>
        <p:blipFill rotWithShape="1">
          <a:blip r:embed="rId13">
            <a:alphaModFix/>
          </a:blip>
          <a:srcRect/>
          <a:stretch/>
        </p:blipFill>
        <p:spPr>
          <a:xfrm>
            <a:off x="7784304" y="5513451"/>
            <a:ext cx="725475" cy="738071"/>
          </a:xfrm>
          <a:prstGeom prst="rect">
            <a:avLst/>
          </a:prstGeom>
          <a:noFill/>
          <a:ln>
            <a:noFill/>
          </a:ln>
        </p:spPr>
      </p:pic>
      <p:pic>
        <p:nvPicPr>
          <p:cNvPr id="380" name="Google Shape;380;p15" descr="Road with solid fill"/>
          <p:cNvPicPr preferRelativeResize="0"/>
          <p:nvPr/>
        </p:nvPicPr>
        <p:blipFill rotWithShape="1">
          <a:blip r:embed="rId14">
            <a:alphaModFix/>
          </a:blip>
          <a:srcRect/>
          <a:stretch/>
        </p:blipFill>
        <p:spPr>
          <a:xfrm>
            <a:off x="1682472" y="4133457"/>
            <a:ext cx="914400" cy="914400"/>
          </a:xfrm>
          <a:prstGeom prst="rect">
            <a:avLst/>
          </a:prstGeom>
          <a:noFill/>
          <a:ln>
            <a:noFill/>
          </a:ln>
        </p:spPr>
      </p:pic>
      <p:pic>
        <p:nvPicPr>
          <p:cNvPr id="381" name="Google Shape;381;p15" descr="Fishing with solid fill"/>
          <p:cNvPicPr preferRelativeResize="0"/>
          <p:nvPr/>
        </p:nvPicPr>
        <p:blipFill rotWithShape="1">
          <a:blip r:embed="rId15">
            <a:alphaModFix/>
          </a:blip>
          <a:srcRect/>
          <a:stretch/>
        </p:blipFill>
        <p:spPr>
          <a:xfrm>
            <a:off x="8272937" y="2232513"/>
            <a:ext cx="914400" cy="914400"/>
          </a:xfrm>
          <a:prstGeom prst="rect">
            <a:avLst/>
          </a:prstGeom>
          <a:noFill/>
          <a:ln>
            <a:noFill/>
          </a:ln>
        </p:spPr>
      </p:pic>
      <p:pic>
        <p:nvPicPr>
          <p:cNvPr id="382" name="Google Shape;382;p15" descr="Canoe with solid fill"/>
          <p:cNvPicPr preferRelativeResize="0"/>
          <p:nvPr/>
        </p:nvPicPr>
        <p:blipFill rotWithShape="1">
          <a:blip r:embed="rId16">
            <a:alphaModFix/>
          </a:blip>
          <a:srcRect/>
          <a:stretch/>
        </p:blipFill>
        <p:spPr>
          <a:xfrm>
            <a:off x="7095261" y="2942678"/>
            <a:ext cx="914400" cy="914400"/>
          </a:xfrm>
          <a:prstGeom prst="rect">
            <a:avLst/>
          </a:prstGeom>
          <a:noFill/>
          <a:ln>
            <a:noFill/>
          </a:ln>
        </p:spPr>
      </p:pic>
      <p:pic>
        <p:nvPicPr>
          <p:cNvPr id="383" name="Google Shape;383;p15" descr="Kitten with solid fill"/>
          <p:cNvPicPr preferRelativeResize="0"/>
          <p:nvPr/>
        </p:nvPicPr>
        <p:blipFill rotWithShape="1">
          <a:blip r:embed="rId17">
            <a:alphaModFix/>
          </a:blip>
          <a:srcRect/>
          <a:stretch/>
        </p:blipFill>
        <p:spPr>
          <a:xfrm>
            <a:off x="6906336" y="4296645"/>
            <a:ext cx="914400" cy="914400"/>
          </a:xfrm>
          <a:prstGeom prst="rect">
            <a:avLst/>
          </a:prstGeom>
          <a:noFill/>
          <a:ln>
            <a:noFill/>
          </a:ln>
        </p:spPr>
      </p:pic>
      <p:pic>
        <p:nvPicPr>
          <p:cNvPr id="384" name="Google Shape;384;p15" descr="Game controller with solid fill"/>
          <p:cNvPicPr preferRelativeResize="0"/>
          <p:nvPr/>
        </p:nvPicPr>
        <p:blipFill rotWithShape="1">
          <a:blip r:embed="rId18">
            <a:alphaModFix/>
          </a:blip>
          <a:srcRect/>
          <a:stretch/>
        </p:blipFill>
        <p:spPr>
          <a:xfrm>
            <a:off x="10035730" y="2899553"/>
            <a:ext cx="914400" cy="9144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16"/>
          <p:cNvSpPr/>
          <p:nvPr/>
        </p:nvSpPr>
        <p:spPr>
          <a:xfrm rot="2700000">
            <a:off x="11058616" y="62620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0" name="Google Shape;400;p16"/>
          <p:cNvSpPr/>
          <p:nvPr/>
        </p:nvSpPr>
        <p:spPr>
          <a:xfrm rot="2700000">
            <a:off x="539701" y="3383513"/>
            <a:ext cx="237737" cy="204947"/>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1" name="Google Shape;401;p16"/>
          <p:cNvSpPr/>
          <p:nvPr/>
        </p:nvSpPr>
        <p:spPr>
          <a:xfrm rot="2700000">
            <a:off x="324663" y="379496"/>
            <a:ext cx="160768" cy="13859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2" name="Google Shape;402;p16"/>
          <p:cNvSpPr txBox="1"/>
          <p:nvPr/>
        </p:nvSpPr>
        <p:spPr>
          <a:xfrm>
            <a:off x="1700548" y="554625"/>
            <a:ext cx="7606800" cy="923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Our Language Matters</a:t>
            </a:r>
            <a:endParaRPr/>
          </a:p>
        </p:txBody>
      </p:sp>
      <p:sp>
        <p:nvSpPr>
          <p:cNvPr id="403" name="Google Shape;403;p16"/>
          <p:cNvSpPr txBox="1"/>
          <p:nvPr/>
        </p:nvSpPr>
        <p:spPr>
          <a:xfrm>
            <a:off x="1700554" y="2109236"/>
            <a:ext cx="3844462"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Suffering with, Damaged by, Living with</a:t>
            </a:r>
            <a:endParaRPr/>
          </a:p>
        </p:txBody>
      </p:sp>
      <p:sp>
        <p:nvSpPr>
          <p:cNvPr id="404" name="Google Shape;404;p16"/>
          <p:cNvSpPr/>
          <p:nvPr/>
        </p:nvSpPr>
        <p:spPr>
          <a:xfrm>
            <a:off x="1700554" y="1477964"/>
            <a:ext cx="457246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i="1">
                <a:solidFill>
                  <a:srgbClr val="4B9847"/>
                </a:solidFill>
                <a:latin typeface="EB Garamond"/>
                <a:ea typeface="EB Garamond"/>
                <a:cs typeface="EB Garamond"/>
                <a:sym typeface="EB Garamond"/>
              </a:rPr>
              <a:t>Instead of…</a:t>
            </a:r>
            <a:endParaRPr sz="2800" i="1">
              <a:solidFill>
                <a:srgbClr val="4B9847"/>
              </a:solidFill>
              <a:latin typeface="EB Garamond"/>
              <a:ea typeface="EB Garamond"/>
              <a:cs typeface="EB Garamond"/>
              <a:sym typeface="EB Garamond"/>
            </a:endParaRPr>
          </a:p>
        </p:txBody>
      </p:sp>
      <p:pic>
        <p:nvPicPr>
          <p:cNvPr id="405" name="Google Shape;405;p16"/>
          <p:cNvPicPr preferRelativeResize="0"/>
          <p:nvPr/>
        </p:nvPicPr>
        <p:blipFill rotWithShape="1">
          <a:blip r:embed="rId3">
            <a:alphaModFix/>
          </a:blip>
          <a:srcRect/>
          <a:stretch/>
        </p:blipFill>
        <p:spPr>
          <a:xfrm>
            <a:off x="7037995" y="2146776"/>
            <a:ext cx="534197" cy="509036"/>
          </a:xfrm>
          <a:prstGeom prst="rect">
            <a:avLst/>
          </a:prstGeom>
          <a:noFill/>
          <a:ln>
            <a:noFill/>
          </a:ln>
        </p:spPr>
      </p:pic>
      <p:sp>
        <p:nvSpPr>
          <p:cNvPr id="406" name="Google Shape;406;p16"/>
          <p:cNvSpPr txBox="1"/>
          <p:nvPr/>
        </p:nvSpPr>
        <p:spPr>
          <a:xfrm>
            <a:off x="7697719" y="2109236"/>
            <a:ext cx="409569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FE721F"/>
                </a:solidFill>
                <a:latin typeface="Calibri"/>
                <a:ea typeface="Calibri"/>
                <a:cs typeface="Calibri"/>
                <a:sym typeface="Calibri"/>
              </a:rPr>
              <a:t>Person or Individual with FASD</a:t>
            </a:r>
            <a:endParaRPr/>
          </a:p>
        </p:txBody>
      </p:sp>
      <p:sp>
        <p:nvSpPr>
          <p:cNvPr id="407" name="Google Shape;407;p16"/>
          <p:cNvSpPr/>
          <p:nvPr/>
        </p:nvSpPr>
        <p:spPr>
          <a:xfrm>
            <a:off x="7034554" y="1477964"/>
            <a:ext cx="457246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i="1">
                <a:solidFill>
                  <a:srgbClr val="4B9847"/>
                </a:solidFill>
                <a:latin typeface="EB Garamond"/>
                <a:ea typeface="EB Garamond"/>
                <a:cs typeface="EB Garamond"/>
                <a:sym typeface="EB Garamond"/>
              </a:rPr>
              <a:t>Use…</a:t>
            </a:r>
            <a:endParaRPr sz="2800" i="1">
              <a:solidFill>
                <a:srgbClr val="4B9847"/>
              </a:solidFill>
              <a:latin typeface="EB Garamond"/>
              <a:ea typeface="EB Garamond"/>
              <a:cs typeface="EB Garamond"/>
              <a:sym typeface="EB Garamond"/>
            </a:endParaRPr>
          </a:p>
        </p:txBody>
      </p:sp>
      <p:sp>
        <p:nvSpPr>
          <p:cNvPr id="408" name="Google Shape;408;p16"/>
          <p:cNvSpPr txBox="1"/>
          <p:nvPr/>
        </p:nvSpPr>
        <p:spPr>
          <a:xfrm>
            <a:off x="1700554" y="3129916"/>
            <a:ext cx="384446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Mentally Disabled</a:t>
            </a:r>
            <a:endParaRPr/>
          </a:p>
        </p:txBody>
      </p:sp>
      <p:pic>
        <p:nvPicPr>
          <p:cNvPr id="409" name="Google Shape;409;p16"/>
          <p:cNvPicPr preferRelativeResize="0"/>
          <p:nvPr/>
        </p:nvPicPr>
        <p:blipFill rotWithShape="1">
          <a:blip r:embed="rId3">
            <a:alphaModFix/>
          </a:blip>
          <a:srcRect/>
          <a:stretch/>
        </p:blipFill>
        <p:spPr>
          <a:xfrm>
            <a:off x="7037995" y="3167456"/>
            <a:ext cx="534197" cy="509036"/>
          </a:xfrm>
          <a:prstGeom prst="rect">
            <a:avLst/>
          </a:prstGeom>
          <a:noFill/>
          <a:ln>
            <a:noFill/>
          </a:ln>
        </p:spPr>
      </p:pic>
      <p:sp>
        <p:nvSpPr>
          <p:cNvPr id="410" name="Google Shape;410;p16"/>
          <p:cNvSpPr txBox="1"/>
          <p:nvPr/>
        </p:nvSpPr>
        <p:spPr>
          <a:xfrm>
            <a:off x="7697719" y="3006475"/>
            <a:ext cx="4095695"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FE721F"/>
                </a:solidFill>
                <a:latin typeface="Calibri"/>
                <a:ea typeface="Calibri"/>
                <a:cs typeface="Calibri"/>
                <a:sym typeface="Calibri"/>
              </a:rPr>
              <a:t>Cognitive or Neurodevelopmental Disability</a:t>
            </a:r>
            <a:endParaRPr/>
          </a:p>
        </p:txBody>
      </p:sp>
      <p:sp>
        <p:nvSpPr>
          <p:cNvPr id="411" name="Google Shape;411;p16"/>
          <p:cNvSpPr txBox="1"/>
          <p:nvPr/>
        </p:nvSpPr>
        <p:spPr>
          <a:xfrm>
            <a:off x="1700554" y="4021178"/>
            <a:ext cx="384446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FASD Student</a:t>
            </a:r>
            <a:endParaRPr/>
          </a:p>
        </p:txBody>
      </p:sp>
      <p:pic>
        <p:nvPicPr>
          <p:cNvPr id="412" name="Google Shape;412;p16"/>
          <p:cNvPicPr preferRelativeResize="0"/>
          <p:nvPr/>
        </p:nvPicPr>
        <p:blipFill rotWithShape="1">
          <a:blip r:embed="rId3">
            <a:alphaModFix/>
          </a:blip>
          <a:srcRect/>
          <a:stretch/>
        </p:blipFill>
        <p:spPr>
          <a:xfrm>
            <a:off x="7037995" y="4058718"/>
            <a:ext cx="534197" cy="509036"/>
          </a:xfrm>
          <a:prstGeom prst="rect">
            <a:avLst/>
          </a:prstGeom>
          <a:noFill/>
          <a:ln>
            <a:noFill/>
          </a:ln>
        </p:spPr>
      </p:pic>
      <p:sp>
        <p:nvSpPr>
          <p:cNvPr id="413" name="Google Shape;413;p16"/>
          <p:cNvSpPr txBox="1"/>
          <p:nvPr/>
        </p:nvSpPr>
        <p:spPr>
          <a:xfrm>
            <a:off x="7697719" y="4021178"/>
            <a:ext cx="409569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FE721F"/>
                </a:solidFill>
                <a:latin typeface="Calibri"/>
                <a:ea typeface="Calibri"/>
                <a:cs typeface="Calibri"/>
                <a:sym typeface="Calibri"/>
              </a:rPr>
              <a:t>Student with FASD</a:t>
            </a:r>
            <a:endParaRPr/>
          </a:p>
        </p:txBody>
      </p:sp>
      <p:sp>
        <p:nvSpPr>
          <p:cNvPr id="414" name="Google Shape;414;p16"/>
          <p:cNvSpPr txBox="1"/>
          <p:nvPr/>
        </p:nvSpPr>
        <p:spPr>
          <a:xfrm>
            <a:off x="1700554" y="4779139"/>
            <a:ext cx="38445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Alcoholics, Addicts, and Alcoholic mother</a:t>
            </a:r>
            <a:endParaRPr/>
          </a:p>
        </p:txBody>
      </p:sp>
      <p:pic>
        <p:nvPicPr>
          <p:cNvPr id="415" name="Google Shape;415;p16"/>
          <p:cNvPicPr preferRelativeResize="0"/>
          <p:nvPr/>
        </p:nvPicPr>
        <p:blipFill rotWithShape="1">
          <a:blip r:embed="rId3">
            <a:alphaModFix/>
          </a:blip>
          <a:srcRect/>
          <a:stretch/>
        </p:blipFill>
        <p:spPr>
          <a:xfrm>
            <a:off x="7037995" y="4856211"/>
            <a:ext cx="534197" cy="509036"/>
          </a:xfrm>
          <a:prstGeom prst="rect">
            <a:avLst/>
          </a:prstGeom>
          <a:noFill/>
          <a:ln>
            <a:noFill/>
          </a:ln>
        </p:spPr>
      </p:pic>
      <p:sp>
        <p:nvSpPr>
          <p:cNvPr id="416" name="Google Shape;416;p16"/>
          <p:cNvSpPr txBox="1"/>
          <p:nvPr/>
        </p:nvSpPr>
        <p:spPr>
          <a:xfrm>
            <a:off x="7697727" y="4695225"/>
            <a:ext cx="48486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FE721F"/>
                </a:solidFill>
                <a:latin typeface="Calibri"/>
                <a:ea typeface="Calibri"/>
                <a:cs typeface="Calibri"/>
                <a:sym typeface="Calibri"/>
              </a:rPr>
              <a:t>Birth mother, or parent who use(d) substances during pregnancy</a:t>
            </a:r>
            <a:endParaRPr/>
          </a:p>
        </p:txBody>
      </p:sp>
      <p:sp>
        <p:nvSpPr>
          <p:cNvPr id="417" name="Google Shape;417;p16"/>
          <p:cNvSpPr txBox="1"/>
          <p:nvPr/>
        </p:nvSpPr>
        <p:spPr>
          <a:xfrm>
            <a:off x="1700554" y="5736058"/>
            <a:ext cx="3453452"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Admitted to Alcohol Use or Denied Alcohol Use</a:t>
            </a:r>
            <a:endParaRPr/>
          </a:p>
        </p:txBody>
      </p:sp>
      <p:pic>
        <p:nvPicPr>
          <p:cNvPr id="418" name="Google Shape;418;p16"/>
          <p:cNvPicPr preferRelativeResize="0"/>
          <p:nvPr/>
        </p:nvPicPr>
        <p:blipFill rotWithShape="1">
          <a:blip r:embed="rId3">
            <a:alphaModFix/>
          </a:blip>
          <a:srcRect/>
          <a:stretch/>
        </p:blipFill>
        <p:spPr>
          <a:xfrm>
            <a:off x="7037995" y="5847268"/>
            <a:ext cx="534197" cy="509036"/>
          </a:xfrm>
          <a:prstGeom prst="rect">
            <a:avLst/>
          </a:prstGeom>
          <a:noFill/>
          <a:ln>
            <a:noFill/>
          </a:ln>
        </p:spPr>
      </p:pic>
      <p:sp>
        <p:nvSpPr>
          <p:cNvPr id="419" name="Google Shape;419;p16"/>
          <p:cNvSpPr txBox="1"/>
          <p:nvPr/>
        </p:nvSpPr>
        <p:spPr>
          <a:xfrm>
            <a:off x="7697719" y="5686287"/>
            <a:ext cx="4095695"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FE721F"/>
                </a:solidFill>
                <a:latin typeface="Calibri"/>
                <a:ea typeface="Calibri"/>
                <a:cs typeface="Calibri"/>
                <a:sym typeface="Calibri"/>
              </a:rPr>
              <a:t>Reported Drinking Alcohol or Confirmed Alcohol Use</a:t>
            </a:r>
            <a:endParaRPr/>
          </a:p>
        </p:txBody>
      </p:sp>
      <p:sp>
        <p:nvSpPr>
          <p:cNvPr id="420" name="Google Shape;420;p16"/>
          <p:cNvSpPr/>
          <p:nvPr/>
        </p:nvSpPr>
        <p:spPr>
          <a:xfrm rot="2700000">
            <a:off x="11750277" y="860663"/>
            <a:ext cx="112039" cy="96586"/>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421" name="Google Shape;421;p16"/>
          <p:cNvCxnSpPr/>
          <p:nvPr/>
        </p:nvCxnSpPr>
        <p:spPr>
          <a:xfrm rot="10800000" flipH="1">
            <a:off x="5455708" y="2396231"/>
            <a:ext cx="1457933" cy="820"/>
          </a:xfrm>
          <a:prstGeom prst="straightConnector1">
            <a:avLst/>
          </a:prstGeom>
          <a:noFill/>
          <a:ln w="34925" cap="flat" cmpd="sng">
            <a:solidFill>
              <a:srgbClr val="BADEE8"/>
            </a:solidFill>
            <a:prstDash val="solid"/>
            <a:bevel/>
            <a:headEnd type="none" w="sm" len="sm"/>
            <a:tailEnd type="stealth" w="med" len="med"/>
          </a:ln>
        </p:spPr>
      </p:cxnSp>
      <p:cxnSp>
        <p:nvCxnSpPr>
          <p:cNvPr id="422" name="Google Shape;422;p16"/>
          <p:cNvCxnSpPr/>
          <p:nvPr/>
        </p:nvCxnSpPr>
        <p:spPr>
          <a:xfrm>
            <a:off x="4138246" y="3392693"/>
            <a:ext cx="2775395" cy="0"/>
          </a:xfrm>
          <a:prstGeom prst="straightConnector1">
            <a:avLst/>
          </a:prstGeom>
          <a:noFill/>
          <a:ln w="34925" cap="flat" cmpd="sng">
            <a:solidFill>
              <a:srgbClr val="BADEE8"/>
            </a:solidFill>
            <a:prstDash val="solid"/>
            <a:bevel/>
            <a:headEnd type="none" w="sm" len="sm"/>
            <a:tailEnd type="stealth" w="med" len="med"/>
          </a:ln>
        </p:spPr>
      </p:cxnSp>
      <p:cxnSp>
        <p:nvCxnSpPr>
          <p:cNvPr id="423" name="Google Shape;423;p16"/>
          <p:cNvCxnSpPr/>
          <p:nvPr/>
        </p:nvCxnSpPr>
        <p:spPr>
          <a:xfrm rot="10800000" flipH="1">
            <a:off x="3622785" y="4307093"/>
            <a:ext cx="3290856" cy="6143"/>
          </a:xfrm>
          <a:prstGeom prst="straightConnector1">
            <a:avLst/>
          </a:prstGeom>
          <a:noFill/>
          <a:ln w="34925" cap="flat" cmpd="sng">
            <a:solidFill>
              <a:srgbClr val="BADEE8"/>
            </a:solidFill>
            <a:prstDash val="solid"/>
            <a:bevel/>
            <a:headEnd type="none" w="sm" len="sm"/>
            <a:tailEnd type="stealth" w="med" len="med"/>
          </a:ln>
        </p:spPr>
      </p:cxnSp>
      <p:cxnSp>
        <p:nvCxnSpPr>
          <p:cNvPr id="424" name="Google Shape;424;p16"/>
          <p:cNvCxnSpPr/>
          <p:nvPr/>
        </p:nvCxnSpPr>
        <p:spPr>
          <a:xfrm>
            <a:off x="5329804" y="5092540"/>
            <a:ext cx="1583837" cy="1"/>
          </a:xfrm>
          <a:prstGeom prst="straightConnector1">
            <a:avLst/>
          </a:prstGeom>
          <a:noFill/>
          <a:ln w="34925" cap="flat" cmpd="sng">
            <a:solidFill>
              <a:srgbClr val="BADEE8"/>
            </a:solidFill>
            <a:prstDash val="solid"/>
            <a:bevel/>
            <a:headEnd type="none" w="sm" len="sm"/>
            <a:tailEnd type="stealth" w="med" len="med"/>
          </a:ln>
        </p:spPr>
      </p:cxnSp>
      <p:cxnSp>
        <p:nvCxnSpPr>
          <p:cNvPr id="425" name="Google Shape;425;p16"/>
          <p:cNvCxnSpPr/>
          <p:nvPr/>
        </p:nvCxnSpPr>
        <p:spPr>
          <a:xfrm>
            <a:off x="5052646" y="6030387"/>
            <a:ext cx="1860995" cy="0"/>
          </a:xfrm>
          <a:prstGeom prst="straightConnector1">
            <a:avLst/>
          </a:prstGeom>
          <a:noFill/>
          <a:ln w="34925" cap="flat" cmpd="sng">
            <a:solidFill>
              <a:srgbClr val="BADEE8"/>
            </a:solidFill>
            <a:prstDash val="solid"/>
            <a:bevel/>
            <a:headEnd type="none" w="sm" len="sm"/>
            <a:tailEnd type="stealth" w="med" len="med"/>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a:extLst>
              <a:ext uri="{FF2B5EF4-FFF2-40B4-BE49-F238E27FC236}">
                <a16:creationId xmlns:a16="http://schemas.microsoft.com/office/drawing/2014/main" id="{C55185E3-D2AC-2346-AFA4-D9D6A408036D}"/>
              </a:ext>
            </a:extLst>
          </p:cNvPr>
          <p:cNvSpPr/>
          <p:nvPr/>
        </p:nvSpPr>
        <p:spPr>
          <a:xfrm>
            <a:off x="769426" y="2219092"/>
            <a:ext cx="10846428" cy="4638907"/>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vv</a:t>
            </a:r>
          </a:p>
        </p:txBody>
      </p:sp>
      <p:sp>
        <p:nvSpPr>
          <p:cNvPr id="14" name="TextBox 13">
            <a:extLst>
              <a:ext uri="{FF2B5EF4-FFF2-40B4-BE49-F238E27FC236}">
                <a16:creationId xmlns:a16="http://schemas.microsoft.com/office/drawing/2014/main" id="{91566172-D6EA-114C-9F2F-3B6B0F3CC1E7}"/>
              </a:ext>
            </a:extLst>
          </p:cNvPr>
          <p:cNvSpPr txBox="1"/>
          <p:nvPr/>
        </p:nvSpPr>
        <p:spPr>
          <a:xfrm>
            <a:off x="1276588" y="537204"/>
            <a:ext cx="7568097" cy="923330"/>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64DA1"/>
                </a:solidFill>
                <a:latin typeface="Minion Pro" panose="02040503050201020203" pitchFamily="18" charset="0"/>
              </a:rPr>
              <a:t>Areas in Need of Support</a:t>
            </a:r>
          </a:p>
        </p:txBody>
      </p:sp>
      <p:sp>
        <p:nvSpPr>
          <p:cNvPr id="16" name="TextBox 15">
            <a:extLst>
              <a:ext uri="{FF2B5EF4-FFF2-40B4-BE49-F238E27FC236}">
                <a16:creationId xmlns:a16="http://schemas.microsoft.com/office/drawing/2014/main" id="{09641E6F-E8B8-5941-B09A-4B51C330850C}"/>
              </a:ext>
            </a:extLst>
          </p:cNvPr>
          <p:cNvSpPr txBox="1"/>
          <p:nvPr/>
        </p:nvSpPr>
        <p:spPr>
          <a:xfrm>
            <a:off x="822345" y="5082698"/>
            <a:ext cx="1833658" cy="461665"/>
          </a:xfrm>
          <a:prstGeom prst="rect">
            <a:avLst/>
          </a:prstGeom>
          <a:noFill/>
        </p:spPr>
        <p:txBody>
          <a:bodyPr wrap="square" rtlCol="0">
            <a:spAutoFit/>
          </a:bodyPr>
          <a:lstStyle/>
          <a:p>
            <a:pPr algn="ctr"/>
            <a:r>
              <a:rPr lang="en-US" sz="2400" b="1" dirty="0">
                <a:latin typeface="Minion Pro" panose="02040503050201020203" pitchFamily="18" charset="0"/>
                <a:cs typeface="Calibri" panose="020F0502020204030204" pitchFamily="34" charset="0"/>
              </a:rPr>
              <a:t>Adaptation</a:t>
            </a:r>
          </a:p>
        </p:txBody>
      </p:sp>
      <p:sp>
        <p:nvSpPr>
          <p:cNvPr id="33" name="Triangle 32">
            <a:extLst>
              <a:ext uri="{FF2B5EF4-FFF2-40B4-BE49-F238E27FC236}">
                <a16:creationId xmlns:a16="http://schemas.microsoft.com/office/drawing/2014/main" id="{C9319299-9557-9B46-BBF0-878D631EF6AA}"/>
              </a:ext>
            </a:extLst>
          </p:cNvPr>
          <p:cNvSpPr/>
          <p:nvPr/>
        </p:nvSpPr>
        <p:spPr>
          <a:xfrm rot="2700000">
            <a:off x="11292793" y="1022660"/>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riangle 33">
            <a:extLst>
              <a:ext uri="{FF2B5EF4-FFF2-40B4-BE49-F238E27FC236}">
                <a16:creationId xmlns:a16="http://schemas.microsoft.com/office/drawing/2014/main" id="{C28A1884-45B5-9944-8EC8-4EA85317612E}"/>
              </a:ext>
            </a:extLst>
          </p:cNvPr>
          <p:cNvSpPr/>
          <p:nvPr/>
        </p:nvSpPr>
        <p:spPr>
          <a:xfrm rot="1813063">
            <a:off x="324375" y="1567736"/>
            <a:ext cx="135254" cy="116599"/>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riangle 34">
            <a:extLst>
              <a:ext uri="{FF2B5EF4-FFF2-40B4-BE49-F238E27FC236}">
                <a16:creationId xmlns:a16="http://schemas.microsoft.com/office/drawing/2014/main" id="{D104DB80-8A83-9D41-98F8-5EFD3DCEC18B}"/>
              </a:ext>
            </a:extLst>
          </p:cNvPr>
          <p:cNvSpPr/>
          <p:nvPr/>
        </p:nvSpPr>
        <p:spPr>
          <a:xfrm rot="2700000">
            <a:off x="273134" y="232320"/>
            <a:ext cx="237737" cy="204947"/>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riangle 35">
            <a:extLst>
              <a:ext uri="{FF2B5EF4-FFF2-40B4-BE49-F238E27FC236}">
                <a16:creationId xmlns:a16="http://schemas.microsoft.com/office/drawing/2014/main" id="{115D0F0B-FC7D-1742-9E47-6F16762000AD}"/>
              </a:ext>
            </a:extLst>
          </p:cNvPr>
          <p:cNvSpPr/>
          <p:nvPr/>
        </p:nvSpPr>
        <p:spPr>
          <a:xfrm rot="2700000">
            <a:off x="10046172" y="159655"/>
            <a:ext cx="160768" cy="138594"/>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76D93631-7A63-214A-A989-D8FA1623BCB9}"/>
              </a:ext>
            </a:extLst>
          </p:cNvPr>
          <p:cNvSpPr/>
          <p:nvPr/>
        </p:nvSpPr>
        <p:spPr>
          <a:xfrm>
            <a:off x="928803" y="2005137"/>
            <a:ext cx="1536700" cy="2223964"/>
          </a:xfrm>
          <a:prstGeom prst="roundRect">
            <a:avLst/>
          </a:prstGeom>
          <a:pattFill prst="pct90">
            <a:fgClr>
              <a:srgbClr val="364DA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6" name="TextBox 25">
            <a:extLst>
              <a:ext uri="{FF2B5EF4-FFF2-40B4-BE49-F238E27FC236}">
                <a16:creationId xmlns:a16="http://schemas.microsoft.com/office/drawing/2014/main" id="{632FA250-7168-DE43-867B-B651DA508430}"/>
              </a:ext>
            </a:extLst>
          </p:cNvPr>
          <p:cNvSpPr txBox="1"/>
          <p:nvPr/>
        </p:nvSpPr>
        <p:spPr>
          <a:xfrm>
            <a:off x="1293837" y="2445623"/>
            <a:ext cx="806631" cy="1323439"/>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8000" dirty="0">
                <a:solidFill>
                  <a:schemeClr val="bg1"/>
                </a:solidFill>
                <a:latin typeface="Calibri" panose="020F0502020204030204" pitchFamily="34" charset="0"/>
                <a:cs typeface="Calibri" panose="020F0502020204030204" pitchFamily="34" charset="0"/>
              </a:rPr>
              <a:t>A</a:t>
            </a:r>
          </a:p>
        </p:txBody>
      </p:sp>
      <p:sp>
        <p:nvSpPr>
          <p:cNvPr id="40" name="Rounded Rectangle 39">
            <a:extLst>
              <a:ext uri="{FF2B5EF4-FFF2-40B4-BE49-F238E27FC236}">
                <a16:creationId xmlns:a16="http://schemas.microsoft.com/office/drawing/2014/main" id="{9A9AD082-A51F-E447-B7B4-53F3C0B305C2}"/>
              </a:ext>
            </a:extLst>
          </p:cNvPr>
          <p:cNvSpPr/>
          <p:nvPr/>
        </p:nvSpPr>
        <p:spPr>
          <a:xfrm>
            <a:off x="2656003" y="2005137"/>
            <a:ext cx="1536700" cy="2223964"/>
          </a:xfrm>
          <a:prstGeom prst="roundRect">
            <a:avLst/>
          </a:prstGeom>
          <a:pattFill prst="pct90">
            <a:fgClr>
              <a:srgbClr val="364DA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TextBox 40">
            <a:extLst>
              <a:ext uri="{FF2B5EF4-FFF2-40B4-BE49-F238E27FC236}">
                <a16:creationId xmlns:a16="http://schemas.microsoft.com/office/drawing/2014/main" id="{29385EA7-3B5A-884F-89B3-4BD6D1A07BC0}"/>
              </a:ext>
            </a:extLst>
          </p:cNvPr>
          <p:cNvSpPr txBox="1"/>
          <p:nvPr/>
        </p:nvSpPr>
        <p:spPr>
          <a:xfrm>
            <a:off x="3021037" y="2445623"/>
            <a:ext cx="619080" cy="1323439"/>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8000" dirty="0">
                <a:solidFill>
                  <a:schemeClr val="bg1"/>
                </a:solidFill>
                <a:latin typeface="Calibri" panose="020F0502020204030204" pitchFamily="34" charset="0"/>
                <a:cs typeface="Calibri" panose="020F0502020204030204" pitchFamily="34" charset="0"/>
              </a:rPr>
              <a:t>L</a:t>
            </a:r>
          </a:p>
        </p:txBody>
      </p:sp>
      <p:sp>
        <p:nvSpPr>
          <p:cNvPr id="42" name="Rounded Rectangle 41">
            <a:extLst>
              <a:ext uri="{FF2B5EF4-FFF2-40B4-BE49-F238E27FC236}">
                <a16:creationId xmlns:a16="http://schemas.microsoft.com/office/drawing/2014/main" id="{8595C752-A8AB-1C4C-B58A-4FDBCF7EF49F}"/>
              </a:ext>
            </a:extLst>
          </p:cNvPr>
          <p:cNvSpPr/>
          <p:nvPr/>
        </p:nvSpPr>
        <p:spPr>
          <a:xfrm>
            <a:off x="4395903" y="2005137"/>
            <a:ext cx="1536700" cy="2223964"/>
          </a:xfrm>
          <a:prstGeom prst="roundRect">
            <a:avLst/>
          </a:prstGeom>
          <a:pattFill prst="pct90">
            <a:fgClr>
              <a:srgbClr val="364DA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3" name="TextBox 42">
            <a:extLst>
              <a:ext uri="{FF2B5EF4-FFF2-40B4-BE49-F238E27FC236}">
                <a16:creationId xmlns:a16="http://schemas.microsoft.com/office/drawing/2014/main" id="{22A1E20A-AAF3-E745-8265-BAAE937DFEE6}"/>
              </a:ext>
            </a:extLst>
          </p:cNvPr>
          <p:cNvSpPr txBox="1"/>
          <p:nvPr/>
        </p:nvSpPr>
        <p:spPr>
          <a:xfrm>
            <a:off x="4760937" y="2445623"/>
            <a:ext cx="806631" cy="1323439"/>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8000" dirty="0">
                <a:solidFill>
                  <a:schemeClr val="bg1"/>
                </a:solidFill>
                <a:latin typeface="Calibri" panose="020F0502020204030204" pitchFamily="34" charset="0"/>
                <a:cs typeface="Calibri" panose="020F0502020204030204" pitchFamily="34" charset="0"/>
              </a:rPr>
              <a:t>A</a:t>
            </a:r>
          </a:p>
        </p:txBody>
      </p:sp>
      <p:sp>
        <p:nvSpPr>
          <p:cNvPr id="44" name="Rounded Rectangle 43">
            <a:extLst>
              <a:ext uri="{FF2B5EF4-FFF2-40B4-BE49-F238E27FC236}">
                <a16:creationId xmlns:a16="http://schemas.microsoft.com/office/drawing/2014/main" id="{3CA76F8A-56D1-5940-BFBF-924133764586}"/>
              </a:ext>
            </a:extLst>
          </p:cNvPr>
          <p:cNvSpPr/>
          <p:nvPr/>
        </p:nvSpPr>
        <p:spPr>
          <a:xfrm>
            <a:off x="6186603" y="2005137"/>
            <a:ext cx="1536700" cy="2223964"/>
          </a:xfrm>
          <a:prstGeom prst="roundRect">
            <a:avLst/>
          </a:prstGeom>
          <a:pattFill prst="pct90">
            <a:fgClr>
              <a:srgbClr val="364DA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5" name="TextBox 44">
            <a:extLst>
              <a:ext uri="{FF2B5EF4-FFF2-40B4-BE49-F238E27FC236}">
                <a16:creationId xmlns:a16="http://schemas.microsoft.com/office/drawing/2014/main" id="{B5B91E44-F9A5-0847-82EB-0004CC2326A9}"/>
              </a:ext>
            </a:extLst>
          </p:cNvPr>
          <p:cNvSpPr txBox="1"/>
          <p:nvPr/>
        </p:nvSpPr>
        <p:spPr>
          <a:xfrm>
            <a:off x="6574079" y="2445623"/>
            <a:ext cx="761747" cy="1323439"/>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8000" dirty="0">
                <a:solidFill>
                  <a:schemeClr val="bg1"/>
                </a:solidFill>
                <a:latin typeface="Calibri" panose="020F0502020204030204" pitchFamily="34" charset="0"/>
                <a:cs typeface="Calibri" panose="020F0502020204030204" pitchFamily="34" charset="0"/>
              </a:rPr>
              <a:t>R</a:t>
            </a:r>
          </a:p>
        </p:txBody>
      </p:sp>
      <p:sp>
        <p:nvSpPr>
          <p:cNvPr id="46" name="Rounded Rectangle 45">
            <a:extLst>
              <a:ext uri="{FF2B5EF4-FFF2-40B4-BE49-F238E27FC236}">
                <a16:creationId xmlns:a16="http://schemas.microsoft.com/office/drawing/2014/main" id="{5052DC34-39C2-EA4C-B40D-07CB48008800}"/>
              </a:ext>
            </a:extLst>
          </p:cNvPr>
          <p:cNvSpPr/>
          <p:nvPr/>
        </p:nvSpPr>
        <p:spPr>
          <a:xfrm>
            <a:off x="8002703" y="2005137"/>
            <a:ext cx="1536700" cy="2223964"/>
          </a:xfrm>
          <a:prstGeom prst="roundRect">
            <a:avLst/>
          </a:prstGeom>
          <a:pattFill prst="pct90">
            <a:fgClr>
              <a:srgbClr val="364DA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7" name="TextBox 46">
            <a:extLst>
              <a:ext uri="{FF2B5EF4-FFF2-40B4-BE49-F238E27FC236}">
                <a16:creationId xmlns:a16="http://schemas.microsoft.com/office/drawing/2014/main" id="{B3CDD18B-ACD8-8A46-8BD5-B6044B9B0215}"/>
              </a:ext>
            </a:extLst>
          </p:cNvPr>
          <p:cNvSpPr txBox="1"/>
          <p:nvPr/>
        </p:nvSpPr>
        <p:spPr>
          <a:xfrm>
            <a:off x="8230680" y="2455399"/>
            <a:ext cx="1080745" cy="1323439"/>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8000" dirty="0">
                <a:solidFill>
                  <a:schemeClr val="bg1"/>
                </a:solidFill>
                <a:latin typeface="Calibri" panose="020F0502020204030204" pitchFamily="34" charset="0"/>
                <a:cs typeface="Calibri" panose="020F0502020204030204" pitchFamily="34" charset="0"/>
              </a:rPr>
              <a:t>M</a:t>
            </a:r>
          </a:p>
        </p:txBody>
      </p:sp>
      <p:sp>
        <p:nvSpPr>
          <p:cNvPr id="48" name="Rounded Rectangle 47">
            <a:extLst>
              <a:ext uri="{FF2B5EF4-FFF2-40B4-BE49-F238E27FC236}">
                <a16:creationId xmlns:a16="http://schemas.microsoft.com/office/drawing/2014/main" id="{EAB42640-C2CE-AF44-960A-9AE202CB1B75}"/>
              </a:ext>
            </a:extLst>
          </p:cNvPr>
          <p:cNvSpPr/>
          <p:nvPr/>
        </p:nvSpPr>
        <p:spPr>
          <a:xfrm>
            <a:off x="9870018" y="2005137"/>
            <a:ext cx="1536700" cy="2223964"/>
          </a:xfrm>
          <a:prstGeom prst="roundRect">
            <a:avLst/>
          </a:prstGeom>
          <a:pattFill prst="pct90">
            <a:fgClr>
              <a:srgbClr val="364DA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9" name="TextBox 48">
            <a:extLst>
              <a:ext uri="{FF2B5EF4-FFF2-40B4-BE49-F238E27FC236}">
                <a16:creationId xmlns:a16="http://schemas.microsoft.com/office/drawing/2014/main" id="{61E3228A-A994-BE4F-83C3-2063378C74F1}"/>
              </a:ext>
            </a:extLst>
          </p:cNvPr>
          <p:cNvSpPr txBox="1"/>
          <p:nvPr/>
        </p:nvSpPr>
        <p:spPr>
          <a:xfrm>
            <a:off x="10302764" y="2455399"/>
            <a:ext cx="670376" cy="1323439"/>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8000" dirty="0">
                <a:solidFill>
                  <a:schemeClr val="bg1"/>
                </a:solidFill>
                <a:latin typeface="Calibri" panose="020F0502020204030204" pitchFamily="34" charset="0"/>
                <a:cs typeface="Calibri" panose="020F0502020204030204" pitchFamily="34" charset="0"/>
              </a:rPr>
              <a:t>S</a:t>
            </a:r>
          </a:p>
        </p:txBody>
      </p:sp>
      <p:cxnSp>
        <p:nvCxnSpPr>
          <p:cNvPr id="22" name="Straight Arrow Connector 21">
            <a:extLst>
              <a:ext uri="{FF2B5EF4-FFF2-40B4-BE49-F238E27FC236}">
                <a16:creationId xmlns:a16="http://schemas.microsoft.com/office/drawing/2014/main" id="{62C589F7-F2B2-EA42-B34D-1DCB83728BD6}"/>
              </a:ext>
            </a:extLst>
          </p:cNvPr>
          <p:cNvCxnSpPr/>
          <p:nvPr/>
        </p:nvCxnSpPr>
        <p:spPr>
          <a:xfrm>
            <a:off x="1697152" y="4322645"/>
            <a:ext cx="0" cy="644259"/>
          </a:xfrm>
          <a:prstGeom prst="straightConnector1">
            <a:avLst/>
          </a:prstGeom>
          <a:ln w="38100">
            <a:solidFill>
              <a:srgbClr val="FE721F"/>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F6C55CE4-FE89-0B4D-9EB0-8CE8B703B4B8}"/>
              </a:ext>
            </a:extLst>
          </p:cNvPr>
          <p:cNvSpPr txBox="1"/>
          <p:nvPr/>
        </p:nvSpPr>
        <p:spPr>
          <a:xfrm>
            <a:off x="2511445" y="5579617"/>
            <a:ext cx="1833658" cy="461665"/>
          </a:xfrm>
          <a:prstGeom prst="rect">
            <a:avLst/>
          </a:prstGeom>
          <a:noFill/>
        </p:spPr>
        <p:txBody>
          <a:bodyPr wrap="square" rtlCol="0">
            <a:spAutoFit/>
          </a:bodyPr>
          <a:lstStyle/>
          <a:p>
            <a:pPr algn="ctr"/>
            <a:r>
              <a:rPr lang="en-US" sz="2400" b="1" dirty="0">
                <a:latin typeface="Minion Pro" panose="02040503050201020203" pitchFamily="18" charset="0"/>
                <a:cs typeface="Calibri" panose="020F0502020204030204" pitchFamily="34" charset="0"/>
              </a:rPr>
              <a:t>Language</a:t>
            </a:r>
          </a:p>
        </p:txBody>
      </p:sp>
      <p:cxnSp>
        <p:nvCxnSpPr>
          <p:cNvPr id="51" name="Straight Arrow Connector 50">
            <a:extLst>
              <a:ext uri="{FF2B5EF4-FFF2-40B4-BE49-F238E27FC236}">
                <a16:creationId xmlns:a16="http://schemas.microsoft.com/office/drawing/2014/main" id="{8479B753-9420-4D41-A9DA-08E719F99B37}"/>
              </a:ext>
            </a:extLst>
          </p:cNvPr>
          <p:cNvCxnSpPr>
            <a:cxnSpLocks/>
          </p:cNvCxnSpPr>
          <p:nvPr/>
        </p:nvCxnSpPr>
        <p:spPr>
          <a:xfrm>
            <a:off x="3386252" y="4322645"/>
            <a:ext cx="0" cy="1221718"/>
          </a:xfrm>
          <a:prstGeom prst="straightConnector1">
            <a:avLst/>
          </a:prstGeom>
          <a:ln w="38100">
            <a:solidFill>
              <a:srgbClr val="FE721F"/>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B287F1A4-D64A-5147-95EE-A8975A0D9C26}"/>
              </a:ext>
            </a:extLst>
          </p:cNvPr>
          <p:cNvSpPr txBox="1"/>
          <p:nvPr/>
        </p:nvSpPr>
        <p:spPr>
          <a:xfrm>
            <a:off x="4302145" y="5348834"/>
            <a:ext cx="1833658" cy="461665"/>
          </a:xfrm>
          <a:prstGeom prst="rect">
            <a:avLst/>
          </a:prstGeom>
          <a:noFill/>
        </p:spPr>
        <p:txBody>
          <a:bodyPr wrap="square" rtlCol="0">
            <a:spAutoFit/>
          </a:bodyPr>
          <a:lstStyle/>
          <a:p>
            <a:pPr algn="ctr"/>
            <a:r>
              <a:rPr lang="en-US" sz="2400" b="1" dirty="0">
                <a:latin typeface="Minion Pro" panose="02040503050201020203" pitchFamily="18" charset="0"/>
                <a:cs typeface="Calibri" panose="020F0502020204030204" pitchFamily="34" charset="0"/>
              </a:rPr>
              <a:t>Attention</a:t>
            </a:r>
          </a:p>
        </p:txBody>
      </p:sp>
      <p:cxnSp>
        <p:nvCxnSpPr>
          <p:cNvPr id="53" name="Straight Arrow Connector 52">
            <a:extLst>
              <a:ext uri="{FF2B5EF4-FFF2-40B4-BE49-F238E27FC236}">
                <a16:creationId xmlns:a16="http://schemas.microsoft.com/office/drawing/2014/main" id="{90F3FAC2-580F-9B49-ADBE-D316AB5AA04A}"/>
              </a:ext>
            </a:extLst>
          </p:cNvPr>
          <p:cNvCxnSpPr>
            <a:cxnSpLocks/>
          </p:cNvCxnSpPr>
          <p:nvPr/>
        </p:nvCxnSpPr>
        <p:spPr>
          <a:xfrm>
            <a:off x="5176952" y="4322645"/>
            <a:ext cx="0" cy="990885"/>
          </a:xfrm>
          <a:prstGeom prst="straightConnector1">
            <a:avLst/>
          </a:prstGeom>
          <a:ln w="38100">
            <a:solidFill>
              <a:srgbClr val="FE721F"/>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5ACA3386-F7AF-F24C-8640-5B6C7F0E7D48}"/>
              </a:ext>
            </a:extLst>
          </p:cNvPr>
          <p:cNvSpPr txBox="1"/>
          <p:nvPr/>
        </p:nvSpPr>
        <p:spPr>
          <a:xfrm>
            <a:off x="6067445" y="4846185"/>
            <a:ext cx="1833658" cy="461665"/>
          </a:xfrm>
          <a:prstGeom prst="rect">
            <a:avLst/>
          </a:prstGeom>
          <a:noFill/>
        </p:spPr>
        <p:txBody>
          <a:bodyPr wrap="square" rtlCol="0">
            <a:spAutoFit/>
          </a:bodyPr>
          <a:lstStyle/>
          <a:p>
            <a:pPr algn="ctr"/>
            <a:r>
              <a:rPr lang="en-US" sz="2400" b="1" dirty="0">
                <a:latin typeface="Minion Pro" panose="02040503050201020203" pitchFamily="18" charset="0"/>
                <a:cs typeface="Calibri" panose="020F0502020204030204" pitchFamily="34" charset="0"/>
              </a:rPr>
              <a:t>Reasoning</a:t>
            </a:r>
          </a:p>
        </p:txBody>
      </p:sp>
      <p:cxnSp>
        <p:nvCxnSpPr>
          <p:cNvPr id="55" name="Straight Arrow Connector 54">
            <a:extLst>
              <a:ext uri="{FF2B5EF4-FFF2-40B4-BE49-F238E27FC236}">
                <a16:creationId xmlns:a16="http://schemas.microsoft.com/office/drawing/2014/main" id="{DE431B33-E269-0A4D-92F5-13B048DC2E94}"/>
              </a:ext>
            </a:extLst>
          </p:cNvPr>
          <p:cNvCxnSpPr>
            <a:cxnSpLocks/>
          </p:cNvCxnSpPr>
          <p:nvPr/>
        </p:nvCxnSpPr>
        <p:spPr>
          <a:xfrm>
            <a:off x="6942252" y="4322645"/>
            <a:ext cx="0" cy="495442"/>
          </a:xfrm>
          <a:prstGeom prst="straightConnector1">
            <a:avLst/>
          </a:prstGeom>
          <a:ln w="38100">
            <a:solidFill>
              <a:srgbClr val="FE721F"/>
            </a:solidFill>
            <a:tailEnd type="triangle"/>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DBA0FC40-A391-AE41-B1CE-17DC41B29704}"/>
              </a:ext>
            </a:extLst>
          </p:cNvPr>
          <p:cNvSpPr txBox="1"/>
          <p:nvPr/>
        </p:nvSpPr>
        <p:spPr>
          <a:xfrm>
            <a:off x="7883545" y="5521805"/>
            <a:ext cx="1833658" cy="461665"/>
          </a:xfrm>
          <a:prstGeom prst="rect">
            <a:avLst/>
          </a:prstGeom>
          <a:noFill/>
        </p:spPr>
        <p:txBody>
          <a:bodyPr wrap="square" rtlCol="0">
            <a:spAutoFit/>
          </a:bodyPr>
          <a:lstStyle/>
          <a:p>
            <a:pPr algn="ctr"/>
            <a:r>
              <a:rPr lang="en-US" sz="2400" b="1" dirty="0">
                <a:latin typeface="Minion Pro" panose="02040503050201020203" pitchFamily="18" charset="0"/>
                <a:cs typeface="Calibri" panose="020F0502020204030204" pitchFamily="34" charset="0"/>
              </a:rPr>
              <a:t>Memory</a:t>
            </a:r>
          </a:p>
        </p:txBody>
      </p:sp>
      <p:cxnSp>
        <p:nvCxnSpPr>
          <p:cNvPr id="59" name="Straight Arrow Connector 58">
            <a:extLst>
              <a:ext uri="{FF2B5EF4-FFF2-40B4-BE49-F238E27FC236}">
                <a16:creationId xmlns:a16="http://schemas.microsoft.com/office/drawing/2014/main" id="{E7685888-13D7-4A49-9A02-F0DC6492278B}"/>
              </a:ext>
            </a:extLst>
          </p:cNvPr>
          <p:cNvCxnSpPr>
            <a:cxnSpLocks/>
          </p:cNvCxnSpPr>
          <p:nvPr/>
        </p:nvCxnSpPr>
        <p:spPr>
          <a:xfrm>
            <a:off x="8758352" y="4322645"/>
            <a:ext cx="0" cy="1199160"/>
          </a:xfrm>
          <a:prstGeom prst="straightConnector1">
            <a:avLst/>
          </a:prstGeom>
          <a:ln w="38100">
            <a:solidFill>
              <a:srgbClr val="FE721F"/>
            </a:solidFill>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F6A970AC-8365-804B-8898-CA445CB1D4FD}"/>
              </a:ext>
            </a:extLst>
          </p:cNvPr>
          <p:cNvSpPr txBox="1"/>
          <p:nvPr/>
        </p:nvSpPr>
        <p:spPr>
          <a:xfrm>
            <a:off x="9600374" y="5128133"/>
            <a:ext cx="1833658" cy="1200329"/>
          </a:xfrm>
          <a:prstGeom prst="rect">
            <a:avLst/>
          </a:prstGeom>
          <a:noFill/>
        </p:spPr>
        <p:txBody>
          <a:bodyPr wrap="square" rtlCol="0">
            <a:spAutoFit/>
          </a:bodyPr>
          <a:lstStyle/>
          <a:p>
            <a:pPr algn="ctr"/>
            <a:r>
              <a:rPr lang="en-US" sz="2400" b="1" dirty="0">
                <a:latin typeface="Minion Pro" panose="02040503050201020203" pitchFamily="18" charset="0"/>
                <a:cs typeface="Calibri" panose="020F0502020204030204" pitchFamily="34" charset="0"/>
              </a:rPr>
              <a:t>Sensory Processing Disorders</a:t>
            </a:r>
          </a:p>
        </p:txBody>
      </p:sp>
      <p:cxnSp>
        <p:nvCxnSpPr>
          <p:cNvPr id="61" name="Straight Arrow Connector 60">
            <a:extLst>
              <a:ext uri="{FF2B5EF4-FFF2-40B4-BE49-F238E27FC236}">
                <a16:creationId xmlns:a16="http://schemas.microsoft.com/office/drawing/2014/main" id="{863D65DC-7BDD-0140-9DBD-4B028B01DC8C}"/>
              </a:ext>
            </a:extLst>
          </p:cNvPr>
          <p:cNvCxnSpPr>
            <a:cxnSpLocks/>
          </p:cNvCxnSpPr>
          <p:nvPr/>
        </p:nvCxnSpPr>
        <p:spPr>
          <a:xfrm>
            <a:off x="10637952" y="4322645"/>
            <a:ext cx="416" cy="754372"/>
          </a:xfrm>
          <a:prstGeom prst="straightConnector1">
            <a:avLst/>
          </a:prstGeom>
          <a:ln w="38100">
            <a:solidFill>
              <a:srgbClr val="FE721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12985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18"/>
          <p:cNvSpPr/>
          <p:nvPr/>
        </p:nvSpPr>
        <p:spPr>
          <a:xfrm>
            <a:off x="3363311" y="-1"/>
            <a:ext cx="8828690" cy="6042991"/>
          </a:xfrm>
          <a:prstGeom prst="rect">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4" name="Google Shape;454;p18"/>
          <p:cNvSpPr/>
          <p:nvPr/>
        </p:nvSpPr>
        <p:spPr>
          <a:xfrm>
            <a:off x="0" y="4246179"/>
            <a:ext cx="4004076" cy="2611821"/>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5" name="Google Shape;455;p18"/>
          <p:cNvSpPr txBox="1"/>
          <p:nvPr/>
        </p:nvSpPr>
        <p:spPr>
          <a:xfrm>
            <a:off x="5654490" y="1841839"/>
            <a:ext cx="2670837"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chemeClr val="dk1"/>
                </a:solidFill>
                <a:latin typeface="Calibri"/>
                <a:ea typeface="Calibri"/>
                <a:cs typeface="Calibri"/>
                <a:sym typeface="Calibri"/>
              </a:rPr>
              <a:t>Stable and nurturing home environment</a:t>
            </a:r>
            <a:endParaRPr/>
          </a:p>
        </p:txBody>
      </p:sp>
      <p:sp>
        <p:nvSpPr>
          <p:cNvPr id="456" name="Google Shape;456;p18"/>
          <p:cNvSpPr txBox="1"/>
          <p:nvPr/>
        </p:nvSpPr>
        <p:spPr>
          <a:xfrm>
            <a:off x="399642" y="4604230"/>
            <a:ext cx="4167949" cy="1754326"/>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Protective Factors</a:t>
            </a:r>
            <a:endParaRPr/>
          </a:p>
        </p:txBody>
      </p:sp>
      <p:sp>
        <p:nvSpPr>
          <p:cNvPr id="457" name="Google Shape;457;p18"/>
          <p:cNvSpPr txBox="1"/>
          <p:nvPr/>
        </p:nvSpPr>
        <p:spPr>
          <a:xfrm>
            <a:off x="4567591" y="544755"/>
            <a:ext cx="7001557"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a:solidFill>
                  <a:srgbClr val="364DA1"/>
                </a:solidFill>
                <a:latin typeface="EB Garamond"/>
                <a:ea typeface="EB Garamond"/>
                <a:cs typeface="EB Garamond"/>
                <a:sym typeface="EB Garamond"/>
              </a:rPr>
              <a:t>Several factors can protect individuals with FASD and result in more positive outcomes:</a:t>
            </a:r>
            <a:endParaRPr/>
          </a:p>
        </p:txBody>
      </p:sp>
      <p:sp>
        <p:nvSpPr>
          <p:cNvPr id="458" name="Google Shape;458;p18"/>
          <p:cNvSpPr txBox="1"/>
          <p:nvPr/>
        </p:nvSpPr>
        <p:spPr>
          <a:xfrm>
            <a:off x="9613931" y="1841839"/>
            <a:ext cx="167506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chemeClr val="dk1"/>
                </a:solidFill>
                <a:latin typeface="Calibri"/>
                <a:ea typeface="Calibri"/>
                <a:cs typeface="Calibri"/>
                <a:sym typeface="Calibri"/>
              </a:rPr>
              <a:t>Basic needs met</a:t>
            </a:r>
            <a:endParaRPr/>
          </a:p>
        </p:txBody>
      </p:sp>
      <p:sp>
        <p:nvSpPr>
          <p:cNvPr id="459" name="Google Shape;459;p18"/>
          <p:cNvSpPr txBox="1"/>
          <p:nvPr/>
        </p:nvSpPr>
        <p:spPr>
          <a:xfrm>
            <a:off x="5654490" y="3362276"/>
            <a:ext cx="2670837"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chemeClr val="dk1"/>
                </a:solidFill>
                <a:latin typeface="Calibri"/>
                <a:ea typeface="Calibri"/>
                <a:cs typeface="Calibri"/>
                <a:sym typeface="Calibri"/>
              </a:rPr>
              <a:t>No experience with violence or trauma</a:t>
            </a:r>
            <a:endParaRPr/>
          </a:p>
        </p:txBody>
      </p:sp>
      <p:sp>
        <p:nvSpPr>
          <p:cNvPr id="460" name="Google Shape;460;p18"/>
          <p:cNvSpPr txBox="1"/>
          <p:nvPr/>
        </p:nvSpPr>
        <p:spPr>
          <a:xfrm>
            <a:off x="9521164" y="3072596"/>
            <a:ext cx="2350882" cy="11079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chemeClr val="dk1"/>
                </a:solidFill>
                <a:latin typeface="Calibri"/>
                <a:ea typeface="Calibri"/>
                <a:cs typeface="Calibri"/>
                <a:sym typeface="Calibri"/>
              </a:rPr>
              <a:t>Early and effective supports and services</a:t>
            </a:r>
            <a:endParaRPr/>
          </a:p>
        </p:txBody>
      </p:sp>
      <p:sp>
        <p:nvSpPr>
          <p:cNvPr id="461" name="Google Shape;461;p18"/>
          <p:cNvSpPr txBox="1"/>
          <p:nvPr/>
        </p:nvSpPr>
        <p:spPr>
          <a:xfrm>
            <a:off x="5654490" y="4944363"/>
            <a:ext cx="2670837"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chemeClr val="dk1"/>
                </a:solidFill>
                <a:latin typeface="Calibri"/>
                <a:ea typeface="Calibri"/>
                <a:cs typeface="Calibri"/>
                <a:sym typeface="Calibri"/>
              </a:rPr>
              <a:t>Developmental disabilities services</a:t>
            </a:r>
            <a:endParaRPr/>
          </a:p>
        </p:txBody>
      </p:sp>
      <p:sp>
        <p:nvSpPr>
          <p:cNvPr id="462" name="Google Shape;462;p18"/>
          <p:cNvSpPr txBox="1"/>
          <p:nvPr/>
        </p:nvSpPr>
        <p:spPr>
          <a:xfrm>
            <a:off x="9613922" y="4864949"/>
            <a:ext cx="2258123" cy="11079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chemeClr val="dk1"/>
                </a:solidFill>
                <a:latin typeface="Calibri"/>
                <a:ea typeface="Calibri"/>
                <a:cs typeface="Calibri"/>
                <a:sym typeface="Calibri"/>
              </a:rPr>
              <a:t>Diagnosed  and flagged before the age of 6</a:t>
            </a:r>
            <a:endParaRPr/>
          </a:p>
        </p:txBody>
      </p:sp>
      <p:pic>
        <p:nvPicPr>
          <p:cNvPr id="463" name="Google Shape;463;p18" descr="Icon&#10;&#10;Description automatically generated"/>
          <p:cNvPicPr preferRelativeResize="0"/>
          <p:nvPr/>
        </p:nvPicPr>
        <p:blipFill rotWithShape="1">
          <a:blip r:embed="rId3">
            <a:alphaModFix/>
          </a:blip>
          <a:srcRect/>
          <a:stretch/>
        </p:blipFill>
        <p:spPr>
          <a:xfrm>
            <a:off x="4443065" y="1626012"/>
            <a:ext cx="1355763" cy="1355763"/>
          </a:xfrm>
          <a:prstGeom prst="rect">
            <a:avLst/>
          </a:prstGeom>
          <a:noFill/>
          <a:ln>
            <a:noFill/>
          </a:ln>
        </p:spPr>
      </p:pic>
      <p:pic>
        <p:nvPicPr>
          <p:cNvPr id="464" name="Google Shape;464;p18" descr="Logo, icon&#10;&#10;Description automatically generated"/>
          <p:cNvPicPr preferRelativeResize="0"/>
          <p:nvPr/>
        </p:nvPicPr>
        <p:blipFill rotWithShape="1">
          <a:blip r:embed="rId4">
            <a:alphaModFix/>
          </a:blip>
          <a:srcRect/>
          <a:stretch/>
        </p:blipFill>
        <p:spPr>
          <a:xfrm>
            <a:off x="8258158" y="1554212"/>
            <a:ext cx="1355764" cy="1355764"/>
          </a:xfrm>
          <a:prstGeom prst="rect">
            <a:avLst/>
          </a:prstGeom>
          <a:noFill/>
          <a:ln>
            <a:noFill/>
          </a:ln>
        </p:spPr>
      </p:pic>
      <p:pic>
        <p:nvPicPr>
          <p:cNvPr id="465" name="Google Shape;465;p18" descr="Icon&#10;&#10;Description automatically generated"/>
          <p:cNvPicPr preferRelativeResize="0"/>
          <p:nvPr/>
        </p:nvPicPr>
        <p:blipFill rotWithShape="1">
          <a:blip r:embed="rId5">
            <a:alphaModFix/>
          </a:blip>
          <a:srcRect/>
          <a:stretch/>
        </p:blipFill>
        <p:spPr>
          <a:xfrm>
            <a:off x="4073694" y="2799049"/>
            <a:ext cx="1764671" cy="1764671"/>
          </a:xfrm>
          <a:prstGeom prst="rect">
            <a:avLst/>
          </a:prstGeom>
          <a:noFill/>
          <a:ln>
            <a:noFill/>
          </a:ln>
        </p:spPr>
      </p:pic>
      <p:pic>
        <p:nvPicPr>
          <p:cNvPr id="466" name="Google Shape;466;p18" descr="Icon&#10;&#10;Description automatically generated"/>
          <p:cNvPicPr preferRelativeResize="0"/>
          <p:nvPr/>
        </p:nvPicPr>
        <p:blipFill rotWithShape="1">
          <a:blip r:embed="rId6">
            <a:alphaModFix/>
          </a:blip>
          <a:srcRect/>
          <a:stretch/>
        </p:blipFill>
        <p:spPr>
          <a:xfrm>
            <a:off x="7878916" y="2489983"/>
            <a:ext cx="2114247" cy="2114247"/>
          </a:xfrm>
          <a:prstGeom prst="rect">
            <a:avLst/>
          </a:prstGeom>
          <a:noFill/>
          <a:ln>
            <a:noFill/>
          </a:ln>
        </p:spPr>
      </p:pic>
      <p:pic>
        <p:nvPicPr>
          <p:cNvPr id="467" name="Google Shape;467;p18" descr="Graphical user interface&#10;&#10;Description automatically generated with medium confidence"/>
          <p:cNvPicPr preferRelativeResize="0"/>
          <p:nvPr/>
        </p:nvPicPr>
        <p:blipFill rotWithShape="1">
          <a:blip r:embed="rId7">
            <a:alphaModFix/>
          </a:blip>
          <a:srcRect/>
          <a:stretch/>
        </p:blipFill>
        <p:spPr>
          <a:xfrm>
            <a:off x="4039701" y="4543601"/>
            <a:ext cx="1586998" cy="1586998"/>
          </a:xfrm>
          <a:prstGeom prst="rect">
            <a:avLst/>
          </a:prstGeom>
          <a:noFill/>
          <a:ln>
            <a:noFill/>
          </a:ln>
        </p:spPr>
      </p:pic>
      <p:pic>
        <p:nvPicPr>
          <p:cNvPr id="468" name="Google Shape;468;p18" descr="A picture containing text, vector graphics&#10;&#10;Description automatically generated"/>
          <p:cNvPicPr preferRelativeResize="0"/>
          <p:nvPr/>
        </p:nvPicPr>
        <p:blipFill rotWithShape="1">
          <a:blip r:embed="rId8">
            <a:alphaModFix/>
          </a:blip>
          <a:srcRect/>
          <a:stretch/>
        </p:blipFill>
        <p:spPr>
          <a:xfrm>
            <a:off x="8292802" y="4534847"/>
            <a:ext cx="1416989" cy="141698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19"/>
          <p:cNvSpPr txBox="1"/>
          <p:nvPr/>
        </p:nvSpPr>
        <p:spPr>
          <a:xfrm>
            <a:off x="1261729" y="1141140"/>
            <a:ext cx="4286847" cy="2585323"/>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Building Inclusive Schools</a:t>
            </a:r>
            <a:endParaRPr/>
          </a:p>
        </p:txBody>
      </p:sp>
      <p:sp>
        <p:nvSpPr>
          <p:cNvPr id="475" name="Google Shape;475;p19"/>
          <p:cNvSpPr txBox="1"/>
          <p:nvPr/>
        </p:nvSpPr>
        <p:spPr>
          <a:xfrm>
            <a:off x="1261729" y="3838623"/>
            <a:ext cx="101136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b="1">
                <a:solidFill>
                  <a:srgbClr val="595959"/>
                </a:solidFill>
                <a:latin typeface="Calibri"/>
                <a:ea typeface="Calibri"/>
                <a:cs typeface="Calibri"/>
                <a:sym typeface="Calibri"/>
              </a:rPr>
              <a:t>TOPICS:</a:t>
            </a:r>
            <a:endParaRPr/>
          </a:p>
        </p:txBody>
      </p:sp>
      <p:sp>
        <p:nvSpPr>
          <p:cNvPr id="476" name="Google Shape;476;p19"/>
          <p:cNvSpPr/>
          <p:nvPr/>
        </p:nvSpPr>
        <p:spPr>
          <a:xfrm>
            <a:off x="11685814"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477" name="Google Shape;477;p19"/>
          <p:cNvCxnSpPr>
            <a:stCxn id="476"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478" name="Google Shape;478;p19"/>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19</a:t>
            </a:fld>
            <a:endParaRPr sz="1200">
              <a:solidFill>
                <a:schemeClr val="lt1"/>
              </a:solidFill>
              <a:latin typeface="Calibri"/>
              <a:ea typeface="Calibri"/>
              <a:cs typeface="Calibri"/>
              <a:sym typeface="Calibri"/>
            </a:endParaRPr>
          </a:p>
        </p:txBody>
      </p:sp>
      <p:sp>
        <p:nvSpPr>
          <p:cNvPr id="479" name="Google Shape;479;p19"/>
          <p:cNvSpPr/>
          <p:nvPr/>
        </p:nvSpPr>
        <p:spPr>
          <a:xfrm>
            <a:off x="5548577" y="796018"/>
            <a:ext cx="5189764" cy="60619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0" name="Google Shape;480;p19"/>
          <p:cNvSpPr txBox="1"/>
          <p:nvPr/>
        </p:nvSpPr>
        <p:spPr>
          <a:xfrm>
            <a:off x="1261729" y="4492684"/>
            <a:ext cx="3868411" cy="2126864"/>
          </a:xfrm>
          <a:prstGeom prst="rect">
            <a:avLst/>
          </a:prstGeom>
          <a:noFill/>
          <a:ln>
            <a:noFill/>
          </a:ln>
        </p:spPr>
        <p:txBody>
          <a:bodyPr spcFirstLastPara="1" wrap="square" lIns="91425" tIns="45700" rIns="91425" bIns="45700" anchor="t" anchorCtr="0">
            <a:spAutoFit/>
          </a:bodyPr>
          <a:lstStyle/>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Education Act</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Principles of Inclusion</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FASD-Informed Schools</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Building Towards Inclusivity</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Teams of Support</a:t>
            </a:r>
            <a:endParaRPr/>
          </a:p>
        </p:txBody>
      </p:sp>
      <p:sp>
        <p:nvSpPr>
          <p:cNvPr id="481" name="Google Shape;481;p19"/>
          <p:cNvSpPr/>
          <p:nvPr/>
        </p:nvSpPr>
        <p:spPr>
          <a:xfrm rot="-5400000">
            <a:off x="2014193" y="3625129"/>
            <a:ext cx="45719" cy="1272926"/>
          </a:xfrm>
          <a:prstGeom prst="roundRect">
            <a:avLst>
              <a:gd name="adj" fmla="val 5000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2" name="Google Shape;482;p19"/>
          <p:cNvSpPr/>
          <p:nvPr/>
        </p:nvSpPr>
        <p:spPr>
          <a:xfrm rot="4500000">
            <a:off x="503421" y="2578649"/>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3" name="Google Shape;483;p19"/>
          <p:cNvSpPr/>
          <p:nvPr/>
        </p:nvSpPr>
        <p:spPr>
          <a:xfrm rot="2700000">
            <a:off x="3717308" y="44866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4" name="Google Shape;484;p19"/>
          <p:cNvSpPr/>
          <p:nvPr/>
        </p:nvSpPr>
        <p:spPr>
          <a:xfrm rot="1813063">
            <a:off x="902531" y="4299386"/>
            <a:ext cx="135254" cy="116599"/>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B9847"/>
              </a:solidFill>
              <a:latin typeface="Calibri"/>
              <a:ea typeface="Calibri"/>
              <a:cs typeface="Calibri"/>
              <a:sym typeface="Calibri"/>
            </a:endParaRPr>
          </a:p>
        </p:txBody>
      </p:sp>
      <p:sp>
        <p:nvSpPr>
          <p:cNvPr id="485" name="Google Shape;485;p19"/>
          <p:cNvSpPr/>
          <p:nvPr/>
        </p:nvSpPr>
        <p:spPr>
          <a:xfrm rot="-3507348">
            <a:off x="5383112" y="455523"/>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6" name="Google Shape;486;p19"/>
          <p:cNvSpPr/>
          <p:nvPr/>
        </p:nvSpPr>
        <p:spPr>
          <a:xfrm rot="-3507348">
            <a:off x="11046612" y="2447836"/>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7" name="Google Shape;487;p19"/>
          <p:cNvSpPr/>
          <p:nvPr/>
        </p:nvSpPr>
        <p:spPr>
          <a:xfrm>
            <a:off x="-172230" y="250613"/>
            <a:ext cx="2109216" cy="561733"/>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400">
                <a:solidFill>
                  <a:schemeClr val="lt1"/>
                </a:solidFill>
                <a:latin typeface="Calibri"/>
                <a:ea typeface="Calibri"/>
                <a:cs typeface="Calibri"/>
                <a:sym typeface="Calibri"/>
              </a:rPr>
              <a:t>SECTION 2</a:t>
            </a:r>
            <a:endParaRPr/>
          </a:p>
        </p:txBody>
      </p:sp>
      <p:pic>
        <p:nvPicPr>
          <p:cNvPr id="488" name="Google Shape;488;p19" descr="A picture containing room&#10;&#10;Description automatically generated"/>
          <p:cNvPicPr preferRelativeResize="0">
            <a:picLocks noGrp="1"/>
          </p:cNvPicPr>
          <p:nvPr>
            <p:ph type="pic" idx="2"/>
          </p:nvPr>
        </p:nvPicPr>
        <p:blipFill rotWithShape="1">
          <a:blip r:embed="rId3">
            <a:alphaModFix/>
          </a:blip>
          <a:srcRect l="2413" r="2412"/>
          <a:stretch/>
        </p:blipFill>
        <p:spPr>
          <a:xfrm>
            <a:off x="4751324" y="1028980"/>
            <a:ext cx="7118676" cy="53718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
          <p:cNvSpPr/>
          <p:nvPr/>
        </p:nvSpPr>
        <p:spPr>
          <a:xfrm>
            <a:off x="1698169" y="1495270"/>
            <a:ext cx="8894619" cy="384047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0" name="Google Shape;130;p2"/>
          <p:cNvSpPr txBox="1"/>
          <p:nvPr/>
        </p:nvSpPr>
        <p:spPr>
          <a:xfrm>
            <a:off x="1698169" y="2451484"/>
            <a:ext cx="8894619" cy="175432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5400" b="1">
                <a:solidFill>
                  <a:srgbClr val="364DA1"/>
                </a:solidFill>
                <a:latin typeface="EB Garamond"/>
                <a:ea typeface="EB Garamond"/>
                <a:cs typeface="EB Garamond"/>
                <a:sym typeface="EB Garamond"/>
              </a:rPr>
              <a:t>Land</a:t>
            </a:r>
            <a:endParaRPr/>
          </a:p>
          <a:p>
            <a:pPr marL="0" marR="0" lvl="0" indent="0" algn="ctr" rtl="0">
              <a:spcBef>
                <a:spcPts val="0"/>
              </a:spcBef>
              <a:spcAft>
                <a:spcPts val="0"/>
              </a:spcAft>
              <a:buNone/>
            </a:pPr>
            <a:r>
              <a:rPr lang="en-CA" sz="5400" b="1">
                <a:solidFill>
                  <a:srgbClr val="364DA1"/>
                </a:solidFill>
                <a:latin typeface="EB Garamond"/>
                <a:ea typeface="EB Garamond"/>
                <a:cs typeface="EB Garamond"/>
                <a:sym typeface="EB Garamond"/>
              </a:rPr>
              <a:t>Acknowledgements</a:t>
            </a:r>
            <a:endParaRPr/>
          </a:p>
        </p:txBody>
      </p:sp>
      <p:sp>
        <p:nvSpPr>
          <p:cNvPr id="131" name="Google Shape;131;p2"/>
          <p:cNvSpPr/>
          <p:nvPr/>
        </p:nvSpPr>
        <p:spPr>
          <a:xfrm>
            <a:off x="0"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2" name="Google Shape;132;p2"/>
          <p:cNvCxnSpPr>
            <a:stCxn id="131" idx="0"/>
          </p:cNvCxnSpPr>
          <p:nvPr/>
        </p:nvCxnSpPr>
        <p:spPr>
          <a:xfrm flipH="1">
            <a:off x="244993"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33" name="Google Shape;133;p2"/>
          <p:cNvSpPr txBox="1"/>
          <p:nvPr/>
        </p:nvSpPr>
        <p:spPr>
          <a:xfrm>
            <a:off x="121486"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2</a:t>
            </a:fld>
            <a:endParaRPr sz="1200">
              <a:solidFill>
                <a:schemeClr val="lt1"/>
              </a:solidFill>
              <a:latin typeface="Calibri"/>
              <a:ea typeface="Calibri"/>
              <a:cs typeface="Calibri"/>
              <a:sym typeface="Calibri"/>
            </a:endParaRPr>
          </a:p>
        </p:txBody>
      </p:sp>
      <p:sp>
        <p:nvSpPr>
          <p:cNvPr id="134" name="Google Shape;134;p2"/>
          <p:cNvSpPr/>
          <p:nvPr/>
        </p:nvSpPr>
        <p:spPr>
          <a:xfrm>
            <a:off x="10728457" y="5335742"/>
            <a:ext cx="2684113" cy="2684113"/>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20"/>
          <p:cNvSpPr/>
          <p:nvPr/>
        </p:nvSpPr>
        <p:spPr>
          <a:xfrm>
            <a:off x="2001770" y="6015204"/>
            <a:ext cx="580656" cy="842796"/>
          </a:xfrm>
          <a:prstGeom prst="roundRect">
            <a:avLst>
              <a:gd name="adj" fmla="val 0"/>
            </a:avLst>
          </a:prstGeom>
          <a:solidFill>
            <a:srgbClr val="FE72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95" name="Google Shape;495;p20" descr="A red apple on top of books&#10;&#10;Description automatically generated with low confidence"/>
          <p:cNvPicPr preferRelativeResize="0">
            <a:picLocks noGrp="1"/>
          </p:cNvPicPr>
          <p:nvPr>
            <p:ph type="pic" idx="2"/>
          </p:nvPr>
        </p:nvPicPr>
        <p:blipFill rotWithShape="1">
          <a:blip r:embed="rId3">
            <a:alphaModFix/>
          </a:blip>
          <a:srcRect l="6855" r="6855"/>
          <a:stretch/>
        </p:blipFill>
        <p:spPr>
          <a:xfrm>
            <a:off x="7486650" y="682625"/>
            <a:ext cx="4705350" cy="5453063"/>
          </a:xfrm>
          <a:prstGeom prst="rect">
            <a:avLst/>
          </a:prstGeom>
          <a:solidFill>
            <a:schemeClr val="lt1"/>
          </a:solidFill>
          <a:ln>
            <a:noFill/>
          </a:ln>
        </p:spPr>
      </p:pic>
      <p:sp>
        <p:nvSpPr>
          <p:cNvPr id="496" name="Google Shape;496;p20"/>
          <p:cNvSpPr txBox="1"/>
          <p:nvPr/>
        </p:nvSpPr>
        <p:spPr>
          <a:xfrm>
            <a:off x="1242178" y="449878"/>
            <a:ext cx="5436918"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Education Act</a:t>
            </a:r>
            <a:endParaRPr/>
          </a:p>
        </p:txBody>
      </p:sp>
      <p:sp>
        <p:nvSpPr>
          <p:cNvPr id="497" name="Google Shape;497;p20"/>
          <p:cNvSpPr txBox="1"/>
          <p:nvPr/>
        </p:nvSpPr>
        <p:spPr>
          <a:xfrm>
            <a:off x="1326582" y="1496371"/>
            <a:ext cx="5817796" cy="3244744"/>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Shared responsibility and requires </a:t>
            </a:r>
            <a:r>
              <a:rPr lang="en-CA" sz="2400" b="1">
                <a:solidFill>
                  <a:srgbClr val="595959"/>
                </a:solidFill>
                <a:latin typeface="Calibri"/>
                <a:ea typeface="Calibri"/>
                <a:cs typeface="Calibri"/>
                <a:sym typeface="Calibri"/>
              </a:rPr>
              <a:t>collaboration, engagement and empowerment </a:t>
            </a:r>
            <a:r>
              <a:rPr lang="en-CA" sz="2400">
                <a:solidFill>
                  <a:srgbClr val="595959"/>
                </a:solidFill>
                <a:latin typeface="Calibri"/>
                <a:ea typeface="Calibri"/>
                <a:cs typeface="Calibri"/>
                <a:sym typeface="Calibri"/>
              </a:rPr>
              <a:t>of all partners in the education system to ensure that all students achieve their potential. </a:t>
            </a:r>
            <a:endParaRPr sz="2400">
              <a:solidFill>
                <a:srgbClr val="595959"/>
              </a:solidFill>
              <a:latin typeface="Calibri"/>
              <a:ea typeface="Calibri"/>
              <a:cs typeface="Calibri"/>
              <a:sym typeface="Calibri"/>
            </a:endParaRPr>
          </a:p>
          <a:p>
            <a:pPr marL="228600" marR="0" lvl="0" indent="-228600" algn="l" rtl="0">
              <a:lnSpc>
                <a:spcPct val="90000"/>
              </a:lnSpc>
              <a:spcBef>
                <a:spcPts val="100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Students are entitled to </a:t>
            </a:r>
            <a:r>
              <a:rPr lang="en-CA" sz="2400" b="1">
                <a:solidFill>
                  <a:srgbClr val="595959"/>
                </a:solidFill>
                <a:latin typeface="Calibri"/>
                <a:ea typeface="Calibri"/>
                <a:cs typeface="Calibri"/>
                <a:sym typeface="Calibri"/>
              </a:rPr>
              <a:t>welcoming, caring, respectful and safe learning environments </a:t>
            </a:r>
            <a:r>
              <a:rPr lang="en-CA" sz="2400">
                <a:solidFill>
                  <a:srgbClr val="595959"/>
                </a:solidFill>
                <a:latin typeface="Calibri"/>
                <a:ea typeface="Calibri"/>
                <a:cs typeface="Calibri"/>
                <a:sym typeface="Calibri"/>
              </a:rPr>
              <a:t>that respect diversity and nurture a sense of belonging and a positive sense of self.</a:t>
            </a:r>
            <a:endParaRPr sz="2400">
              <a:solidFill>
                <a:srgbClr val="595959"/>
              </a:solidFill>
              <a:latin typeface="Calibri"/>
              <a:ea typeface="Calibri"/>
              <a:cs typeface="Calibri"/>
              <a:sym typeface="Calibri"/>
            </a:endParaRPr>
          </a:p>
        </p:txBody>
      </p:sp>
      <p:sp>
        <p:nvSpPr>
          <p:cNvPr id="498" name="Google Shape;498;p20"/>
          <p:cNvSpPr/>
          <p:nvPr/>
        </p:nvSpPr>
        <p:spPr>
          <a:xfrm>
            <a:off x="2361364" y="4899186"/>
            <a:ext cx="7478990" cy="1690682"/>
          </a:xfrm>
          <a:prstGeom prst="roundRect">
            <a:avLst>
              <a:gd name="adj" fmla="val 5556"/>
            </a:avLst>
          </a:prstGeom>
          <a:solidFill>
            <a:srgbClr val="BADEE8"/>
          </a:solidFill>
          <a:ln>
            <a:noFill/>
          </a:ln>
          <a:effectLst>
            <a:outerShdw blurRad="355254" dist="38100" algn="tl" rotWithShape="0">
              <a:srgbClr val="3F3F3F">
                <a:alpha val="1294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9" name="Google Shape;499;p20"/>
          <p:cNvSpPr txBox="1"/>
          <p:nvPr/>
        </p:nvSpPr>
        <p:spPr>
          <a:xfrm>
            <a:off x="2768487" y="5163460"/>
            <a:ext cx="6655025" cy="115704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959"/>
              </a:buClr>
              <a:buSzPts val="2400"/>
              <a:buFont typeface="Arial"/>
              <a:buNone/>
            </a:pPr>
            <a:r>
              <a:rPr lang="en-CA" sz="2400">
                <a:solidFill>
                  <a:srgbClr val="595959"/>
                </a:solidFill>
                <a:latin typeface="Calibri"/>
                <a:ea typeface="Calibri"/>
                <a:cs typeface="Calibri"/>
                <a:sym typeface="Calibri"/>
              </a:rPr>
              <a:t>An inclusive education system provides each student with the relevant learning opportunities and supports necessary to achieve success. </a:t>
            </a:r>
            <a:endParaRPr sz="2400">
              <a:solidFill>
                <a:srgbClr val="595959"/>
              </a:solidFill>
              <a:latin typeface="Calibri"/>
              <a:ea typeface="Calibri"/>
              <a:cs typeface="Calibri"/>
              <a:sym typeface="Calibri"/>
            </a:endParaRPr>
          </a:p>
        </p:txBody>
      </p:sp>
      <p:sp>
        <p:nvSpPr>
          <p:cNvPr id="500" name="Google Shape;500;p20"/>
          <p:cNvSpPr/>
          <p:nvPr/>
        </p:nvSpPr>
        <p:spPr>
          <a:xfrm>
            <a:off x="659672" y="2403119"/>
            <a:ext cx="45719" cy="715624"/>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21"/>
          <p:cNvSpPr/>
          <p:nvPr/>
        </p:nvSpPr>
        <p:spPr>
          <a:xfrm>
            <a:off x="6434666" y="2059117"/>
            <a:ext cx="5757334" cy="4798883"/>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7" name="Google Shape;507;p21"/>
          <p:cNvSpPr/>
          <p:nvPr/>
        </p:nvSpPr>
        <p:spPr>
          <a:xfrm>
            <a:off x="7992532" y="4013200"/>
            <a:ext cx="4199468" cy="284939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8" name="Google Shape;508;p21"/>
          <p:cNvSpPr/>
          <p:nvPr/>
        </p:nvSpPr>
        <p:spPr>
          <a:xfrm>
            <a:off x="731960" y="2724918"/>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09" name="Google Shape;509;p21"/>
          <p:cNvPicPr preferRelativeResize="0">
            <a:picLocks noGrp="1"/>
          </p:cNvPicPr>
          <p:nvPr>
            <p:ph type="pic" idx="3"/>
          </p:nvPr>
        </p:nvPicPr>
        <p:blipFill rotWithShape="1">
          <a:blip r:embed="rId3">
            <a:alphaModFix/>
          </a:blip>
          <a:srcRect t="9985" b="9984"/>
          <a:stretch/>
        </p:blipFill>
        <p:spPr>
          <a:xfrm>
            <a:off x="6434666" y="0"/>
            <a:ext cx="3343066" cy="4013200"/>
          </a:xfrm>
          <a:prstGeom prst="rect">
            <a:avLst/>
          </a:prstGeom>
          <a:solidFill>
            <a:schemeClr val="lt1"/>
          </a:solidFill>
          <a:ln>
            <a:noFill/>
          </a:ln>
        </p:spPr>
      </p:pic>
      <p:sp>
        <p:nvSpPr>
          <p:cNvPr id="510" name="Google Shape;510;p21"/>
          <p:cNvSpPr txBox="1"/>
          <p:nvPr/>
        </p:nvSpPr>
        <p:spPr>
          <a:xfrm>
            <a:off x="1242178" y="620700"/>
            <a:ext cx="4823818" cy="1754326"/>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Principles of Inclusion</a:t>
            </a:r>
            <a:endParaRPr/>
          </a:p>
        </p:txBody>
      </p:sp>
      <p:sp>
        <p:nvSpPr>
          <p:cNvPr id="511" name="Google Shape;511;p21"/>
          <p:cNvSpPr txBox="1"/>
          <p:nvPr/>
        </p:nvSpPr>
        <p:spPr>
          <a:xfrm>
            <a:off x="1290571" y="2649359"/>
            <a:ext cx="4775425" cy="3758763"/>
          </a:xfrm>
          <a:prstGeom prst="rect">
            <a:avLst/>
          </a:prstGeom>
          <a:noFill/>
          <a:ln>
            <a:noFill/>
          </a:ln>
        </p:spPr>
        <p:txBody>
          <a:bodyPr spcFirstLastPara="1" wrap="square" lIns="91425" tIns="45700" rIns="91425" bIns="45700" anchor="t" anchorCtr="0">
            <a:noAutofit/>
          </a:bodyPr>
          <a:lstStyle/>
          <a:p>
            <a:pPr marL="514350" marR="0" lvl="0" indent="-514350" algn="l" rtl="0">
              <a:lnSpc>
                <a:spcPct val="90000"/>
              </a:lnSpc>
              <a:spcBef>
                <a:spcPts val="0"/>
              </a:spcBef>
              <a:spcAft>
                <a:spcPts val="0"/>
              </a:spcAft>
              <a:buClr>
                <a:schemeClr val="dk1"/>
              </a:buClr>
              <a:buSzPts val="2400"/>
              <a:buFont typeface="Arial"/>
              <a:buAutoNum type="arabicPeriod"/>
            </a:pPr>
            <a:r>
              <a:rPr lang="en-CA" sz="2400">
                <a:solidFill>
                  <a:schemeClr val="dk1"/>
                </a:solidFill>
                <a:latin typeface="Calibri"/>
                <a:ea typeface="Calibri"/>
                <a:cs typeface="Calibri"/>
                <a:sym typeface="Calibri"/>
              </a:rPr>
              <a:t>Anticipate, value and support diversity and learner differences </a:t>
            </a:r>
            <a:endParaRPr/>
          </a:p>
          <a:p>
            <a:pPr marL="514350" marR="0" lvl="0" indent="-514350" algn="l" rtl="0">
              <a:lnSpc>
                <a:spcPct val="90000"/>
              </a:lnSpc>
              <a:spcBef>
                <a:spcPts val="1000"/>
              </a:spcBef>
              <a:spcAft>
                <a:spcPts val="0"/>
              </a:spcAft>
              <a:buClr>
                <a:schemeClr val="dk1"/>
              </a:buClr>
              <a:buSzPts val="2400"/>
              <a:buFont typeface="Arial"/>
              <a:buAutoNum type="arabicPeriod"/>
            </a:pPr>
            <a:r>
              <a:rPr lang="en-CA" sz="2400">
                <a:solidFill>
                  <a:schemeClr val="dk1"/>
                </a:solidFill>
                <a:latin typeface="Calibri"/>
                <a:ea typeface="Calibri"/>
                <a:cs typeface="Calibri"/>
                <a:sym typeface="Calibri"/>
              </a:rPr>
              <a:t>High expectations for all learners</a:t>
            </a:r>
            <a:endParaRPr/>
          </a:p>
          <a:p>
            <a:pPr marL="514350" marR="0" lvl="0" indent="-514350" algn="l" rtl="0">
              <a:lnSpc>
                <a:spcPct val="90000"/>
              </a:lnSpc>
              <a:spcBef>
                <a:spcPts val="1000"/>
              </a:spcBef>
              <a:spcAft>
                <a:spcPts val="0"/>
              </a:spcAft>
              <a:buClr>
                <a:schemeClr val="dk1"/>
              </a:buClr>
              <a:buSzPts val="2400"/>
              <a:buFont typeface="Arial"/>
              <a:buAutoNum type="arabicPeriod"/>
            </a:pPr>
            <a:r>
              <a:rPr lang="en-CA" sz="2400">
                <a:solidFill>
                  <a:schemeClr val="dk1"/>
                </a:solidFill>
                <a:latin typeface="Calibri"/>
                <a:ea typeface="Calibri"/>
                <a:cs typeface="Calibri"/>
                <a:sym typeface="Calibri"/>
              </a:rPr>
              <a:t>Understand learners’ strengths and needs</a:t>
            </a:r>
            <a:endParaRPr/>
          </a:p>
          <a:p>
            <a:pPr marL="514350" marR="0" lvl="0" indent="-514350" algn="l" rtl="0">
              <a:lnSpc>
                <a:spcPct val="90000"/>
              </a:lnSpc>
              <a:spcBef>
                <a:spcPts val="1000"/>
              </a:spcBef>
              <a:spcAft>
                <a:spcPts val="0"/>
              </a:spcAft>
              <a:buClr>
                <a:schemeClr val="dk1"/>
              </a:buClr>
              <a:buSzPts val="2400"/>
              <a:buFont typeface="Arial"/>
              <a:buAutoNum type="arabicPeriod"/>
            </a:pPr>
            <a:r>
              <a:rPr lang="en-CA" sz="2400">
                <a:solidFill>
                  <a:schemeClr val="dk1"/>
                </a:solidFill>
                <a:latin typeface="Calibri"/>
                <a:ea typeface="Calibri"/>
                <a:cs typeface="Calibri"/>
                <a:sym typeface="Calibri"/>
              </a:rPr>
              <a:t>Remove barriers within learning environments</a:t>
            </a:r>
            <a:endParaRPr/>
          </a:p>
          <a:p>
            <a:pPr marL="514350" marR="0" lvl="0" indent="-514350" algn="l" rtl="0">
              <a:lnSpc>
                <a:spcPct val="90000"/>
              </a:lnSpc>
              <a:spcBef>
                <a:spcPts val="1000"/>
              </a:spcBef>
              <a:spcAft>
                <a:spcPts val="0"/>
              </a:spcAft>
              <a:buClr>
                <a:schemeClr val="dk1"/>
              </a:buClr>
              <a:buSzPts val="2400"/>
              <a:buFont typeface="Arial"/>
              <a:buAutoNum type="arabicPeriod"/>
            </a:pPr>
            <a:r>
              <a:rPr lang="en-CA" sz="2400">
                <a:solidFill>
                  <a:schemeClr val="dk1"/>
                </a:solidFill>
                <a:latin typeface="Calibri"/>
                <a:ea typeface="Calibri"/>
                <a:cs typeface="Calibri"/>
                <a:sym typeface="Calibri"/>
              </a:rPr>
              <a:t>Build capacity</a:t>
            </a:r>
            <a:endParaRPr/>
          </a:p>
          <a:p>
            <a:pPr marL="514350" marR="0" lvl="0" indent="-514350" algn="l" rtl="0">
              <a:lnSpc>
                <a:spcPct val="90000"/>
              </a:lnSpc>
              <a:spcBef>
                <a:spcPts val="1000"/>
              </a:spcBef>
              <a:spcAft>
                <a:spcPts val="0"/>
              </a:spcAft>
              <a:buClr>
                <a:schemeClr val="dk1"/>
              </a:buClr>
              <a:buSzPts val="2400"/>
              <a:buFont typeface="Arial"/>
              <a:buAutoNum type="arabicPeriod"/>
            </a:pPr>
            <a:r>
              <a:rPr lang="en-CA" sz="2400">
                <a:solidFill>
                  <a:schemeClr val="dk1"/>
                </a:solidFill>
                <a:latin typeface="Calibri"/>
                <a:ea typeface="Calibri"/>
                <a:cs typeface="Calibri"/>
                <a:sym typeface="Calibri"/>
              </a:rPr>
              <a:t>Collaborate for success</a:t>
            </a:r>
            <a:endParaRPr/>
          </a:p>
        </p:txBody>
      </p:sp>
      <p:pic>
        <p:nvPicPr>
          <p:cNvPr id="512" name="Google Shape;512;p21"/>
          <p:cNvPicPr preferRelativeResize="0">
            <a:picLocks noGrp="1"/>
          </p:cNvPicPr>
          <p:nvPr>
            <p:ph type="pic" idx="2"/>
          </p:nvPr>
        </p:nvPicPr>
        <p:blipFill rotWithShape="1">
          <a:blip r:embed="rId4">
            <a:alphaModFix/>
          </a:blip>
          <a:srcRect l="1627" r="1626"/>
          <a:stretch/>
        </p:blipFill>
        <p:spPr>
          <a:xfrm>
            <a:off x="8973178" y="3337180"/>
            <a:ext cx="3117996" cy="378736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22"/>
          <p:cNvSpPr/>
          <p:nvPr/>
        </p:nvSpPr>
        <p:spPr>
          <a:xfrm>
            <a:off x="9005449" y="0"/>
            <a:ext cx="3186549" cy="195349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9" name="Google Shape;519;p22"/>
          <p:cNvSpPr/>
          <p:nvPr/>
        </p:nvSpPr>
        <p:spPr>
          <a:xfrm>
            <a:off x="8550363" y="1782518"/>
            <a:ext cx="3641635" cy="2983446"/>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0" name="Google Shape;520;p22"/>
          <p:cNvSpPr/>
          <p:nvPr/>
        </p:nvSpPr>
        <p:spPr>
          <a:xfrm>
            <a:off x="7691698" y="4656582"/>
            <a:ext cx="4500299" cy="2201418"/>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1" name="Google Shape;521;p22"/>
          <p:cNvSpPr txBox="1"/>
          <p:nvPr/>
        </p:nvSpPr>
        <p:spPr>
          <a:xfrm>
            <a:off x="9160513" y="429594"/>
            <a:ext cx="2336101"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Policy</a:t>
            </a:r>
            <a:endParaRPr/>
          </a:p>
        </p:txBody>
      </p:sp>
      <p:sp>
        <p:nvSpPr>
          <p:cNvPr id="522" name="Google Shape;522;p22"/>
          <p:cNvSpPr txBox="1"/>
          <p:nvPr/>
        </p:nvSpPr>
        <p:spPr>
          <a:xfrm>
            <a:off x="9060873" y="2837426"/>
            <a:ext cx="3131123"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Practice</a:t>
            </a:r>
            <a:endParaRPr/>
          </a:p>
        </p:txBody>
      </p:sp>
      <p:sp>
        <p:nvSpPr>
          <p:cNvPr id="523" name="Google Shape;523;p22"/>
          <p:cNvSpPr txBox="1"/>
          <p:nvPr/>
        </p:nvSpPr>
        <p:spPr>
          <a:xfrm>
            <a:off x="9060874" y="5156350"/>
            <a:ext cx="3131122"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Actions</a:t>
            </a:r>
            <a:endParaRPr/>
          </a:p>
        </p:txBody>
      </p:sp>
      <p:sp>
        <p:nvSpPr>
          <p:cNvPr id="524" name="Google Shape;524;p22"/>
          <p:cNvSpPr txBox="1"/>
          <p:nvPr/>
        </p:nvSpPr>
        <p:spPr>
          <a:xfrm>
            <a:off x="124694" y="6404021"/>
            <a:ext cx="7218216" cy="42351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CA" sz="1600">
                <a:solidFill>
                  <a:srgbClr val="A5A5A5"/>
                </a:solidFill>
                <a:latin typeface="Calibri"/>
                <a:ea typeface="Calibri"/>
                <a:cs typeface="Calibri"/>
                <a:sym typeface="Calibri"/>
              </a:rPr>
              <a:t>Adapted from Achieving Inclusion for Students with FASD in Australian Schools</a:t>
            </a:r>
            <a:endParaRPr/>
          </a:p>
        </p:txBody>
      </p:sp>
      <p:sp>
        <p:nvSpPr>
          <p:cNvPr id="525" name="Google Shape;525;p22"/>
          <p:cNvSpPr txBox="1"/>
          <p:nvPr/>
        </p:nvSpPr>
        <p:spPr>
          <a:xfrm>
            <a:off x="377062" y="218301"/>
            <a:ext cx="7436897" cy="1121267"/>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364DA1"/>
              </a:buClr>
              <a:buSzPts val="3600"/>
              <a:buFont typeface="Arial"/>
              <a:buNone/>
            </a:pPr>
            <a:r>
              <a:rPr lang="en-CA" sz="3600" b="1">
                <a:solidFill>
                  <a:srgbClr val="364DA1"/>
                </a:solidFill>
                <a:latin typeface="EB Garamond"/>
                <a:ea typeface="EB Garamond"/>
                <a:cs typeface="EB Garamond"/>
                <a:sym typeface="EB Garamond"/>
              </a:rPr>
              <a:t>System and structural </a:t>
            </a:r>
            <a:br>
              <a:rPr lang="en-CA" sz="3600" b="1">
                <a:solidFill>
                  <a:srgbClr val="364DA1"/>
                </a:solidFill>
                <a:latin typeface="EB Garamond"/>
                <a:ea typeface="EB Garamond"/>
                <a:cs typeface="EB Garamond"/>
                <a:sym typeface="EB Garamond"/>
              </a:rPr>
            </a:br>
            <a:r>
              <a:rPr lang="en-CA" sz="3600" b="1">
                <a:solidFill>
                  <a:srgbClr val="364DA1"/>
                </a:solidFill>
                <a:latin typeface="EB Garamond"/>
                <a:ea typeface="EB Garamond"/>
                <a:cs typeface="EB Garamond"/>
                <a:sym typeface="EB Garamond"/>
              </a:rPr>
              <a:t>change for inclusion</a:t>
            </a:r>
            <a:endParaRPr sz="3600" b="1">
              <a:solidFill>
                <a:srgbClr val="364DA1"/>
              </a:solidFill>
              <a:latin typeface="EB Garamond"/>
              <a:ea typeface="EB Garamond"/>
              <a:cs typeface="EB Garamond"/>
              <a:sym typeface="EB Garamond"/>
            </a:endParaRPr>
          </a:p>
        </p:txBody>
      </p:sp>
      <p:sp>
        <p:nvSpPr>
          <p:cNvPr id="526" name="Google Shape;526;p22"/>
          <p:cNvSpPr/>
          <p:nvPr/>
        </p:nvSpPr>
        <p:spPr>
          <a:xfrm>
            <a:off x="341904" y="2392569"/>
            <a:ext cx="2332028" cy="1870926"/>
          </a:xfrm>
          <a:prstGeom prst="roundRect">
            <a:avLst>
              <a:gd name="adj" fmla="val 5556"/>
            </a:avLst>
          </a:prstGeom>
          <a:solidFill>
            <a:srgbClr val="BADEE8"/>
          </a:solidFill>
          <a:ln>
            <a:noFill/>
          </a:ln>
          <a:effectLst>
            <a:outerShdw blurRad="355254" dist="38100" algn="tl" rotWithShape="0">
              <a:srgbClr val="3F3F3F">
                <a:alpha val="1294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7" name="Google Shape;527;p22"/>
          <p:cNvSpPr txBox="1"/>
          <p:nvPr/>
        </p:nvSpPr>
        <p:spPr>
          <a:xfrm>
            <a:off x="341902" y="2941953"/>
            <a:ext cx="2332027" cy="772157"/>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595959"/>
              </a:buClr>
              <a:buSzPts val="2400"/>
              <a:buFont typeface="Arial"/>
              <a:buNone/>
            </a:pPr>
            <a:r>
              <a:rPr lang="en-CA" sz="2400">
                <a:solidFill>
                  <a:srgbClr val="595959"/>
                </a:solidFill>
                <a:latin typeface="Calibri"/>
                <a:ea typeface="Calibri"/>
                <a:cs typeface="Calibri"/>
                <a:sym typeface="Calibri"/>
              </a:rPr>
              <a:t>Knowledge </a:t>
            </a:r>
            <a:br>
              <a:rPr lang="en-CA" sz="2400">
                <a:solidFill>
                  <a:srgbClr val="595959"/>
                </a:solidFill>
                <a:latin typeface="Calibri"/>
                <a:ea typeface="Calibri"/>
                <a:cs typeface="Calibri"/>
                <a:sym typeface="Calibri"/>
              </a:rPr>
            </a:br>
            <a:r>
              <a:rPr lang="en-CA" sz="2400">
                <a:solidFill>
                  <a:srgbClr val="595959"/>
                </a:solidFill>
                <a:latin typeface="Calibri"/>
                <a:ea typeface="Calibri"/>
                <a:cs typeface="Calibri"/>
                <a:sym typeface="Calibri"/>
              </a:rPr>
              <a:t>of FASD</a:t>
            </a:r>
            <a:endParaRPr sz="2400">
              <a:solidFill>
                <a:srgbClr val="595959"/>
              </a:solidFill>
              <a:latin typeface="Calibri"/>
              <a:ea typeface="Calibri"/>
              <a:cs typeface="Calibri"/>
              <a:sym typeface="Calibri"/>
            </a:endParaRPr>
          </a:p>
        </p:txBody>
      </p:sp>
      <p:sp>
        <p:nvSpPr>
          <p:cNvPr id="528" name="Google Shape;528;p22"/>
          <p:cNvSpPr/>
          <p:nvPr/>
        </p:nvSpPr>
        <p:spPr>
          <a:xfrm>
            <a:off x="2932700" y="2392569"/>
            <a:ext cx="2332028" cy="1870926"/>
          </a:xfrm>
          <a:prstGeom prst="roundRect">
            <a:avLst>
              <a:gd name="adj" fmla="val 5556"/>
            </a:avLst>
          </a:prstGeom>
          <a:solidFill>
            <a:srgbClr val="BADEE8"/>
          </a:solidFill>
          <a:ln>
            <a:noFill/>
          </a:ln>
          <a:effectLst>
            <a:outerShdw blurRad="355254" dist="38100" algn="tl" rotWithShape="0">
              <a:srgbClr val="3F3F3F">
                <a:alpha val="1294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9" name="Google Shape;529;p22"/>
          <p:cNvSpPr txBox="1"/>
          <p:nvPr/>
        </p:nvSpPr>
        <p:spPr>
          <a:xfrm>
            <a:off x="2932698" y="2615278"/>
            <a:ext cx="2332027" cy="137805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595959"/>
              </a:buClr>
              <a:buSzPts val="2400"/>
              <a:buFont typeface="Arial"/>
              <a:buNone/>
            </a:pPr>
            <a:r>
              <a:rPr lang="en-CA" sz="2400">
                <a:solidFill>
                  <a:srgbClr val="595959"/>
                </a:solidFill>
                <a:latin typeface="Calibri"/>
                <a:ea typeface="Calibri"/>
                <a:cs typeface="Calibri"/>
                <a:sym typeface="Calibri"/>
              </a:rPr>
              <a:t>Successful inclusion of learners with FASD</a:t>
            </a:r>
            <a:endParaRPr sz="2400">
              <a:solidFill>
                <a:srgbClr val="595959"/>
              </a:solidFill>
              <a:latin typeface="Calibri"/>
              <a:ea typeface="Calibri"/>
              <a:cs typeface="Calibri"/>
              <a:sym typeface="Calibri"/>
            </a:endParaRPr>
          </a:p>
        </p:txBody>
      </p:sp>
      <p:sp>
        <p:nvSpPr>
          <p:cNvPr id="530" name="Google Shape;530;p22"/>
          <p:cNvSpPr/>
          <p:nvPr/>
        </p:nvSpPr>
        <p:spPr>
          <a:xfrm>
            <a:off x="5606627" y="2392569"/>
            <a:ext cx="2332028" cy="1870926"/>
          </a:xfrm>
          <a:prstGeom prst="roundRect">
            <a:avLst>
              <a:gd name="adj" fmla="val 5556"/>
            </a:avLst>
          </a:prstGeom>
          <a:solidFill>
            <a:srgbClr val="BADEE8"/>
          </a:solidFill>
          <a:ln>
            <a:noFill/>
          </a:ln>
          <a:effectLst>
            <a:outerShdw blurRad="355254" dist="38100" algn="tl" rotWithShape="0">
              <a:srgbClr val="3F3F3F">
                <a:alpha val="1294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1" name="Google Shape;531;p22"/>
          <p:cNvSpPr txBox="1"/>
          <p:nvPr/>
        </p:nvSpPr>
        <p:spPr>
          <a:xfrm>
            <a:off x="5606625" y="2615278"/>
            <a:ext cx="2332027" cy="137805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595959"/>
              </a:buClr>
              <a:buSzPts val="2400"/>
              <a:buFont typeface="Arial"/>
              <a:buNone/>
            </a:pPr>
            <a:r>
              <a:rPr lang="en-CA" sz="2400">
                <a:solidFill>
                  <a:srgbClr val="595959"/>
                </a:solidFill>
                <a:latin typeface="Calibri"/>
                <a:ea typeface="Calibri"/>
                <a:cs typeface="Calibri"/>
                <a:sym typeface="Calibri"/>
              </a:rPr>
              <a:t>Curriculum design, decision making, and delivery</a:t>
            </a:r>
            <a:endParaRPr sz="2400">
              <a:solidFill>
                <a:srgbClr val="595959"/>
              </a:solidFill>
              <a:latin typeface="Calibri"/>
              <a:ea typeface="Calibri"/>
              <a:cs typeface="Calibri"/>
              <a:sym typeface="Calibri"/>
            </a:endParaRPr>
          </a:p>
        </p:txBody>
      </p:sp>
      <p:pic>
        <p:nvPicPr>
          <p:cNvPr id="532" name="Google Shape;532;p22"/>
          <p:cNvPicPr preferRelativeResize="0"/>
          <p:nvPr/>
        </p:nvPicPr>
        <p:blipFill rotWithShape="1">
          <a:blip r:embed="rId3">
            <a:alphaModFix/>
          </a:blip>
          <a:srcRect/>
          <a:stretch/>
        </p:blipFill>
        <p:spPr>
          <a:xfrm>
            <a:off x="377063" y="2049488"/>
            <a:ext cx="595346" cy="565790"/>
          </a:xfrm>
          <a:prstGeom prst="rect">
            <a:avLst/>
          </a:prstGeom>
          <a:noFill/>
          <a:ln>
            <a:noFill/>
          </a:ln>
        </p:spPr>
      </p:pic>
      <p:sp>
        <p:nvSpPr>
          <p:cNvPr id="533" name="Google Shape;533;p22"/>
          <p:cNvSpPr/>
          <p:nvPr/>
        </p:nvSpPr>
        <p:spPr>
          <a:xfrm>
            <a:off x="651164" y="5157590"/>
            <a:ext cx="2660073" cy="1114816"/>
          </a:xfrm>
          <a:prstGeom prst="roundRect">
            <a:avLst>
              <a:gd name="adj" fmla="val 5556"/>
            </a:avLst>
          </a:prstGeom>
          <a:solidFill>
            <a:srgbClr val="4B9847"/>
          </a:solidFill>
          <a:ln>
            <a:noFill/>
          </a:ln>
          <a:effectLst>
            <a:outerShdw blurRad="355254" dist="38100" algn="tl" rotWithShape="0">
              <a:srgbClr val="3F3F3F">
                <a:alpha val="1294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4" name="Google Shape;534;p22"/>
          <p:cNvSpPr txBox="1"/>
          <p:nvPr/>
        </p:nvSpPr>
        <p:spPr>
          <a:xfrm>
            <a:off x="674736" y="5360920"/>
            <a:ext cx="2660073" cy="772157"/>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400"/>
              <a:buFont typeface="Arial"/>
              <a:buNone/>
            </a:pPr>
            <a:r>
              <a:rPr lang="en-CA" sz="2400">
                <a:solidFill>
                  <a:schemeClr val="lt1"/>
                </a:solidFill>
                <a:latin typeface="Calibri"/>
                <a:ea typeface="Calibri"/>
                <a:cs typeface="Calibri"/>
                <a:sym typeface="Calibri"/>
              </a:rPr>
              <a:t>Collaboration and communication</a:t>
            </a:r>
            <a:endParaRPr sz="2400">
              <a:solidFill>
                <a:schemeClr val="lt1"/>
              </a:solidFill>
              <a:latin typeface="Calibri"/>
              <a:ea typeface="Calibri"/>
              <a:cs typeface="Calibri"/>
              <a:sym typeface="Calibri"/>
            </a:endParaRPr>
          </a:p>
        </p:txBody>
      </p:sp>
      <p:sp>
        <p:nvSpPr>
          <p:cNvPr id="535" name="Google Shape;535;p22"/>
          <p:cNvSpPr/>
          <p:nvPr/>
        </p:nvSpPr>
        <p:spPr>
          <a:xfrm>
            <a:off x="3796146" y="5157590"/>
            <a:ext cx="2660073" cy="1114816"/>
          </a:xfrm>
          <a:prstGeom prst="roundRect">
            <a:avLst>
              <a:gd name="adj" fmla="val 5556"/>
            </a:avLst>
          </a:prstGeom>
          <a:solidFill>
            <a:srgbClr val="4B9847"/>
          </a:solidFill>
          <a:ln>
            <a:noFill/>
          </a:ln>
          <a:effectLst>
            <a:outerShdw blurRad="355254" dist="38100" algn="tl" rotWithShape="0">
              <a:srgbClr val="3F3F3F">
                <a:alpha val="1294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6" name="Google Shape;536;p22"/>
          <p:cNvSpPr txBox="1"/>
          <p:nvPr/>
        </p:nvSpPr>
        <p:spPr>
          <a:xfrm>
            <a:off x="3819718" y="5360920"/>
            <a:ext cx="2636501" cy="772157"/>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400"/>
              <a:buFont typeface="Arial"/>
              <a:buNone/>
            </a:pPr>
            <a:r>
              <a:rPr lang="en-CA" sz="2400">
                <a:solidFill>
                  <a:schemeClr val="lt1"/>
                </a:solidFill>
                <a:latin typeface="Calibri"/>
                <a:ea typeface="Calibri"/>
                <a:cs typeface="Calibri"/>
                <a:sym typeface="Calibri"/>
              </a:rPr>
              <a:t>No blame, </a:t>
            </a:r>
            <a:br>
              <a:rPr lang="en-CA" sz="2400">
                <a:solidFill>
                  <a:schemeClr val="lt1"/>
                </a:solidFill>
                <a:latin typeface="Calibri"/>
                <a:ea typeface="Calibri"/>
                <a:cs typeface="Calibri"/>
                <a:sym typeface="Calibri"/>
              </a:rPr>
            </a:br>
            <a:r>
              <a:rPr lang="en-CA" sz="2400">
                <a:solidFill>
                  <a:schemeClr val="lt1"/>
                </a:solidFill>
                <a:latin typeface="Calibri"/>
                <a:ea typeface="Calibri"/>
                <a:cs typeface="Calibri"/>
                <a:sym typeface="Calibri"/>
              </a:rPr>
              <a:t>no shame</a:t>
            </a:r>
            <a:endParaRPr sz="2400">
              <a:solidFill>
                <a:schemeClr val="lt1"/>
              </a:solidFill>
              <a:latin typeface="Calibri"/>
              <a:ea typeface="Calibri"/>
              <a:cs typeface="Calibri"/>
              <a:sym typeface="Calibri"/>
            </a:endParaRPr>
          </a:p>
        </p:txBody>
      </p:sp>
      <p:pic>
        <p:nvPicPr>
          <p:cNvPr id="537" name="Google Shape;537;p22"/>
          <p:cNvPicPr preferRelativeResize="0"/>
          <p:nvPr/>
        </p:nvPicPr>
        <p:blipFill rotWithShape="1">
          <a:blip r:embed="rId3">
            <a:alphaModFix/>
          </a:blip>
          <a:srcRect/>
          <a:stretch/>
        </p:blipFill>
        <p:spPr>
          <a:xfrm>
            <a:off x="627592" y="4751412"/>
            <a:ext cx="595346" cy="565790"/>
          </a:xfrm>
          <a:prstGeom prst="rect">
            <a:avLst/>
          </a:prstGeom>
          <a:noFill/>
          <a:ln>
            <a:noFill/>
          </a:ln>
        </p:spPr>
      </p:pic>
      <p:pic>
        <p:nvPicPr>
          <p:cNvPr id="538" name="Google Shape;538;p22"/>
          <p:cNvPicPr preferRelativeResize="0"/>
          <p:nvPr/>
        </p:nvPicPr>
        <p:blipFill rotWithShape="1">
          <a:blip r:embed="rId3">
            <a:alphaModFix/>
          </a:blip>
          <a:srcRect/>
          <a:stretch/>
        </p:blipFill>
        <p:spPr>
          <a:xfrm>
            <a:off x="3683598" y="4795130"/>
            <a:ext cx="595346" cy="565790"/>
          </a:xfrm>
          <a:prstGeom prst="rect">
            <a:avLst/>
          </a:prstGeom>
          <a:noFill/>
          <a:ln>
            <a:noFill/>
          </a:ln>
        </p:spPr>
      </p:pic>
      <p:cxnSp>
        <p:nvCxnSpPr>
          <p:cNvPr id="539" name="Google Shape;539;p22"/>
          <p:cNvCxnSpPr>
            <a:endCxn id="521" idx="1"/>
          </p:cNvCxnSpPr>
          <p:nvPr/>
        </p:nvCxnSpPr>
        <p:spPr>
          <a:xfrm>
            <a:off x="6359113" y="891259"/>
            <a:ext cx="2801400" cy="0"/>
          </a:xfrm>
          <a:prstGeom prst="straightConnector1">
            <a:avLst/>
          </a:prstGeom>
          <a:noFill/>
          <a:ln w="104775" cap="rnd" cmpd="sng">
            <a:solidFill>
              <a:srgbClr val="BADEE8"/>
            </a:solidFill>
            <a:prstDash val="solid"/>
            <a:miter lim="800000"/>
            <a:headEnd type="none" w="sm" len="sm"/>
            <a:tailEnd type="triangle" w="med" len="med"/>
          </a:ln>
        </p:spPr>
      </p:cxnSp>
      <p:cxnSp>
        <p:nvCxnSpPr>
          <p:cNvPr id="540" name="Google Shape;540;p22"/>
          <p:cNvCxnSpPr>
            <a:stCxn id="531" idx="3"/>
          </p:cNvCxnSpPr>
          <p:nvPr/>
        </p:nvCxnSpPr>
        <p:spPr>
          <a:xfrm rot="10800000" flipH="1">
            <a:off x="7938652" y="3294705"/>
            <a:ext cx="1122300" cy="9600"/>
          </a:xfrm>
          <a:prstGeom prst="straightConnector1">
            <a:avLst/>
          </a:prstGeom>
          <a:noFill/>
          <a:ln w="104775" cap="rnd" cmpd="sng">
            <a:solidFill>
              <a:srgbClr val="BADEE8"/>
            </a:solidFill>
            <a:prstDash val="solid"/>
            <a:miter lim="800000"/>
            <a:headEnd type="none" w="sm" len="sm"/>
            <a:tailEnd type="triangle" w="med" len="med"/>
          </a:ln>
        </p:spPr>
      </p:cxnSp>
      <p:cxnSp>
        <p:nvCxnSpPr>
          <p:cNvPr id="541" name="Google Shape;541;p22"/>
          <p:cNvCxnSpPr/>
          <p:nvPr/>
        </p:nvCxnSpPr>
        <p:spPr>
          <a:xfrm>
            <a:off x="6567052" y="5618015"/>
            <a:ext cx="2438397" cy="31885"/>
          </a:xfrm>
          <a:prstGeom prst="straightConnector1">
            <a:avLst/>
          </a:prstGeom>
          <a:noFill/>
          <a:ln w="104775" cap="rnd" cmpd="sng">
            <a:solidFill>
              <a:srgbClr val="BADEE8"/>
            </a:solidFill>
            <a:prstDash val="solid"/>
            <a:miter lim="800000"/>
            <a:headEnd type="none" w="sm" len="sm"/>
            <a:tailEnd type="triangle" w="med" len="med"/>
          </a:ln>
        </p:spPr>
      </p:cxnSp>
      <p:cxnSp>
        <p:nvCxnSpPr>
          <p:cNvPr id="542" name="Google Shape;542;p22"/>
          <p:cNvCxnSpPr/>
          <p:nvPr/>
        </p:nvCxnSpPr>
        <p:spPr>
          <a:xfrm flipH="1">
            <a:off x="1319790" y="1365709"/>
            <a:ext cx="1007774" cy="887531"/>
          </a:xfrm>
          <a:prstGeom prst="straightConnector1">
            <a:avLst/>
          </a:prstGeom>
          <a:noFill/>
          <a:ln w="104775" cap="rnd" cmpd="sng">
            <a:solidFill>
              <a:srgbClr val="364DA1"/>
            </a:solidFill>
            <a:prstDash val="solid"/>
            <a:miter lim="800000"/>
            <a:headEnd type="none" w="sm" len="sm"/>
            <a:tailEnd type="triangle" w="med" len="med"/>
          </a:ln>
        </p:spPr>
      </p:cxnSp>
      <p:cxnSp>
        <p:nvCxnSpPr>
          <p:cNvPr id="543" name="Google Shape;543;p22"/>
          <p:cNvCxnSpPr/>
          <p:nvPr/>
        </p:nvCxnSpPr>
        <p:spPr>
          <a:xfrm>
            <a:off x="4118408" y="1365709"/>
            <a:ext cx="0" cy="901480"/>
          </a:xfrm>
          <a:prstGeom prst="straightConnector1">
            <a:avLst/>
          </a:prstGeom>
          <a:noFill/>
          <a:ln w="104775" cap="rnd" cmpd="sng">
            <a:solidFill>
              <a:srgbClr val="364DA1"/>
            </a:solidFill>
            <a:prstDash val="solid"/>
            <a:miter lim="800000"/>
            <a:headEnd type="none" w="sm" len="sm"/>
            <a:tailEnd type="triangle" w="med" len="med"/>
          </a:ln>
        </p:spPr>
      </p:cxnSp>
      <p:cxnSp>
        <p:nvCxnSpPr>
          <p:cNvPr id="544" name="Google Shape;544;p22"/>
          <p:cNvCxnSpPr/>
          <p:nvPr/>
        </p:nvCxnSpPr>
        <p:spPr>
          <a:xfrm>
            <a:off x="5902036" y="1365709"/>
            <a:ext cx="710191" cy="929189"/>
          </a:xfrm>
          <a:prstGeom prst="straightConnector1">
            <a:avLst/>
          </a:prstGeom>
          <a:noFill/>
          <a:ln w="104775" cap="rnd" cmpd="sng">
            <a:solidFill>
              <a:srgbClr val="364DA1"/>
            </a:solidFill>
            <a:prstDash val="solid"/>
            <a:miter lim="800000"/>
            <a:headEnd type="none" w="sm" len="sm"/>
            <a:tailEnd type="triangle" w="med" len="med"/>
          </a:ln>
        </p:spPr>
      </p:cxnSp>
      <p:cxnSp>
        <p:nvCxnSpPr>
          <p:cNvPr id="545" name="Google Shape;545;p22"/>
          <p:cNvCxnSpPr/>
          <p:nvPr/>
        </p:nvCxnSpPr>
        <p:spPr>
          <a:xfrm>
            <a:off x="1400658" y="4130605"/>
            <a:ext cx="640431" cy="918087"/>
          </a:xfrm>
          <a:prstGeom prst="straightConnector1">
            <a:avLst/>
          </a:prstGeom>
          <a:noFill/>
          <a:ln w="104775" cap="rnd" cmpd="sng">
            <a:solidFill>
              <a:srgbClr val="364DA1"/>
            </a:solidFill>
            <a:prstDash val="solid"/>
            <a:miter lim="800000"/>
            <a:headEnd type="none" w="sm" len="sm"/>
            <a:tailEnd type="triangle" w="med" len="med"/>
          </a:ln>
        </p:spPr>
      </p:cxnSp>
      <p:cxnSp>
        <p:nvCxnSpPr>
          <p:cNvPr id="546" name="Google Shape;546;p22"/>
          <p:cNvCxnSpPr/>
          <p:nvPr/>
        </p:nvCxnSpPr>
        <p:spPr>
          <a:xfrm rot="10800000" flipH="1">
            <a:off x="2465704" y="4130605"/>
            <a:ext cx="909623" cy="887011"/>
          </a:xfrm>
          <a:prstGeom prst="straightConnector1">
            <a:avLst/>
          </a:prstGeom>
          <a:noFill/>
          <a:ln w="104775" cap="rnd" cmpd="sng">
            <a:solidFill>
              <a:srgbClr val="364DA1"/>
            </a:solidFill>
            <a:prstDash val="solid"/>
            <a:miter lim="800000"/>
            <a:headEnd type="none" w="sm" len="sm"/>
            <a:tailEnd type="triangle" w="med" len="med"/>
          </a:ln>
        </p:spPr>
      </p:cxnSp>
      <p:cxnSp>
        <p:nvCxnSpPr>
          <p:cNvPr id="547" name="Google Shape;547;p22"/>
          <p:cNvCxnSpPr/>
          <p:nvPr/>
        </p:nvCxnSpPr>
        <p:spPr>
          <a:xfrm rot="10800000" flipH="1">
            <a:off x="5334001" y="4104171"/>
            <a:ext cx="778610" cy="869243"/>
          </a:xfrm>
          <a:prstGeom prst="straightConnector1">
            <a:avLst/>
          </a:prstGeom>
          <a:noFill/>
          <a:ln w="104775" cap="rnd" cmpd="sng">
            <a:solidFill>
              <a:srgbClr val="364DA1"/>
            </a:solidFill>
            <a:prstDash val="solid"/>
            <a:miter lim="800000"/>
            <a:headEnd type="none" w="sm" len="sm"/>
            <a:tailEnd type="triangle" w="med" len="med"/>
          </a:ln>
        </p:spPr>
      </p:cxnSp>
      <p:cxnSp>
        <p:nvCxnSpPr>
          <p:cNvPr id="548" name="Google Shape;548;p22"/>
          <p:cNvCxnSpPr/>
          <p:nvPr/>
        </p:nvCxnSpPr>
        <p:spPr>
          <a:xfrm rot="10800000">
            <a:off x="4374888" y="4143953"/>
            <a:ext cx="732176" cy="841535"/>
          </a:xfrm>
          <a:prstGeom prst="straightConnector1">
            <a:avLst/>
          </a:prstGeom>
          <a:noFill/>
          <a:ln w="104775" cap="rnd" cmpd="sng">
            <a:solidFill>
              <a:srgbClr val="364DA1"/>
            </a:solidFill>
            <a:prstDash val="solid"/>
            <a:miter lim="800000"/>
            <a:headEnd type="none" w="sm" len="sm"/>
            <a:tailEnd type="triangle" w="med" len="med"/>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23"/>
          <p:cNvSpPr/>
          <p:nvPr/>
        </p:nvSpPr>
        <p:spPr>
          <a:xfrm>
            <a:off x="0" y="1134571"/>
            <a:ext cx="4316057" cy="5265964"/>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5" name="Google Shape;555;p23"/>
          <p:cNvSpPr/>
          <p:nvPr/>
        </p:nvSpPr>
        <p:spPr>
          <a:xfrm>
            <a:off x="2043447" y="-538464"/>
            <a:ext cx="3234346" cy="3234346"/>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556" name="Google Shape;556;p23"/>
          <p:cNvSpPr/>
          <p:nvPr/>
        </p:nvSpPr>
        <p:spPr>
          <a:xfrm>
            <a:off x="0"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557" name="Google Shape;557;p23"/>
          <p:cNvCxnSpPr>
            <a:stCxn id="556" idx="0"/>
          </p:cNvCxnSpPr>
          <p:nvPr/>
        </p:nvCxnSpPr>
        <p:spPr>
          <a:xfrm flipH="1">
            <a:off x="244993"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558" name="Google Shape;558;p23"/>
          <p:cNvSpPr txBox="1"/>
          <p:nvPr/>
        </p:nvSpPr>
        <p:spPr>
          <a:xfrm>
            <a:off x="121486" y="6400800"/>
            <a:ext cx="34176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rgbClr val="595959"/>
                </a:solidFill>
                <a:latin typeface="Calibri"/>
                <a:ea typeface="Calibri"/>
                <a:cs typeface="Calibri"/>
                <a:sym typeface="Calibri"/>
              </a:rPr>
              <a:t>23</a:t>
            </a:fld>
            <a:endParaRPr sz="1200">
              <a:solidFill>
                <a:srgbClr val="595959"/>
              </a:solidFill>
              <a:latin typeface="Calibri"/>
              <a:ea typeface="Calibri"/>
              <a:cs typeface="Calibri"/>
              <a:sym typeface="Calibri"/>
            </a:endParaRPr>
          </a:p>
        </p:txBody>
      </p:sp>
      <p:sp>
        <p:nvSpPr>
          <p:cNvPr id="559" name="Google Shape;559;p23"/>
          <p:cNvSpPr/>
          <p:nvPr/>
        </p:nvSpPr>
        <p:spPr>
          <a:xfrm>
            <a:off x="4795939" y="3282461"/>
            <a:ext cx="45719" cy="1654646"/>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0" name="Google Shape;560;p23"/>
          <p:cNvSpPr txBox="1"/>
          <p:nvPr/>
        </p:nvSpPr>
        <p:spPr>
          <a:xfrm>
            <a:off x="5061064" y="2338149"/>
            <a:ext cx="6902270" cy="433965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595959"/>
              </a:buClr>
              <a:buSzPts val="2300"/>
              <a:buFont typeface="Arial"/>
              <a:buChar char="•"/>
            </a:pPr>
            <a:r>
              <a:rPr lang="en-CA" sz="2300" b="1">
                <a:solidFill>
                  <a:srgbClr val="595959"/>
                </a:solidFill>
                <a:latin typeface="Calibri"/>
                <a:ea typeface="Calibri"/>
                <a:cs typeface="Calibri"/>
                <a:sym typeface="Calibri"/>
              </a:rPr>
              <a:t>Flexible, individual-based responses </a:t>
            </a:r>
            <a:r>
              <a:rPr lang="en-CA" sz="2300">
                <a:solidFill>
                  <a:srgbClr val="595959"/>
                </a:solidFill>
                <a:latin typeface="Calibri"/>
                <a:ea typeface="Calibri"/>
                <a:cs typeface="Calibri"/>
                <a:sym typeface="Calibri"/>
              </a:rPr>
              <a:t>prove to be most effective approaches </a:t>
            </a:r>
            <a:endParaRPr/>
          </a:p>
          <a:p>
            <a:pPr marL="342900" marR="0" lvl="0" indent="-342900" algn="l" rtl="0">
              <a:lnSpc>
                <a:spcPct val="100000"/>
              </a:lnSpc>
              <a:spcBef>
                <a:spcPts val="0"/>
              </a:spcBef>
              <a:spcAft>
                <a:spcPts val="0"/>
              </a:spcAft>
              <a:buClr>
                <a:srgbClr val="595959"/>
              </a:buClr>
              <a:buSzPts val="2300"/>
              <a:buFont typeface="Arial"/>
              <a:buChar char="•"/>
            </a:pPr>
            <a:r>
              <a:rPr lang="en-CA" sz="2300">
                <a:solidFill>
                  <a:srgbClr val="595959"/>
                </a:solidFill>
                <a:latin typeface="Calibri"/>
                <a:ea typeface="Calibri"/>
                <a:cs typeface="Calibri"/>
                <a:sym typeface="Calibri"/>
              </a:rPr>
              <a:t>Students with FASD and </a:t>
            </a:r>
            <a:r>
              <a:rPr lang="en-CA" sz="2300" b="1">
                <a:solidFill>
                  <a:srgbClr val="595959"/>
                </a:solidFill>
                <a:latin typeface="Calibri"/>
                <a:ea typeface="Calibri"/>
                <a:cs typeface="Calibri"/>
                <a:sym typeface="Calibri"/>
              </a:rPr>
              <a:t>positive school experiences</a:t>
            </a:r>
            <a:r>
              <a:rPr lang="en-CA" sz="2300">
                <a:solidFill>
                  <a:srgbClr val="595959"/>
                </a:solidFill>
                <a:latin typeface="Calibri"/>
                <a:ea typeface="Calibri"/>
                <a:cs typeface="Calibri"/>
                <a:sym typeface="Calibri"/>
              </a:rPr>
              <a:t> are less likely to develop adverse outcomes</a:t>
            </a:r>
            <a:endParaRPr/>
          </a:p>
          <a:p>
            <a:pPr marL="342900" marR="0" lvl="0" indent="-342900" algn="l" rtl="0">
              <a:lnSpc>
                <a:spcPct val="100000"/>
              </a:lnSpc>
              <a:spcBef>
                <a:spcPts val="0"/>
              </a:spcBef>
              <a:spcAft>
                <a:spcPts val="0"/>
              </a:spcAft>
              <a:buClr>
                <a:srgbClr val="595959"/>
              </a:buClr>
              <a:buSzPts val="2300"/>
              <a:buFont typeface="Arial"/>
              <a:buChar char="•"/>
            </a:pPr>
            <a:r>
              <a:rPr lang="en-CA" sz="2300">
                <a:solidFill>
                  <a:srgbClr val="595959"/>
                </a:solidFill>
                <a:latin typeface="Calibri"/>
                <a:ea typeface="Calibri"/>
                <a:cs typeface="Calibri"/>
                <a:sym typeface="Calibri"/>
              </a:rPr>
              <a:t>Teachers often report that they lack the </a:t>
            </a:r>
            <a:r>
              <a:rPr lang="en-CA" sz="2300" b="1">
                <a:solidFill>
                  <a:srgbClr val="595959"/>
                </a:solidFill>
                <a:latin typeface="Calibri"/>
                <a:ea typeface="Calibri"/>
                <a:cs typeface="Calibri"/>
                <a:sym typeface="Calibri"/>
              </a:rPr>
              <a:t>knowledge and training in FASD </a:t>
            </a:r>
            <a:endParaRPr/>
          </a:p>
          <a:p>
            <a:pPr marL="342900" marR="0" lvl="0" indent="-342900" algn="l" rtl="0">
              <a:lnSpc>
                <a:spcPct val="100000"/>
              </a:lnSpc>
              <a:spcBef>
                <a:spcPts val="0"/>
              </a:spcBef>
              <a:spcAft>
                <a:spcPts val="0"/>
              </a:spcAft>
              <a:buClr>
                <a:srgbClr val="595959"/>
              </a:buClr>
              <a:buSzPts val="2300"/>
              <a:buFont typeface="Arial"/>
              <a:buChar char="•"/>
            </a:pPr>
            <a:r>
              <a:rPr lang="en-CA" sz="2300">
                <a:solidFill>
                  <a:srgbClr val="595959"/>
                </a:solidFill>
                <a:latin typeface="Calibri"/>
                <a:ea typeface="Calibri"/>
                <a:cs typeface="Calibri"/>
                <a:sym typeface="Calibri"/>
              </a:rPr>
              <a:t>Research has found that </a:t>
            </a:r>
            <a:r>
              <a:rPr lang="en-CA" sz="2300" b="1">
                <a:solidFill>
                  <a:srgbClr val="595959"/>
                </a:solidFill>
                <a:latin typeface="Calibri"/>
                <a:ea typeface="Calibri"/>
                <a:cs typeface="Calibri"/>
                <a:sym typeface="Calibri"/>
              </a:rPr>
              <a:t>traditional approaches in classroom management can be unsuccessful </a:t>
            </a:r>
            <a:r>
              <a:rPr lang="en-CA" sz="2300">
                <a:solidFill>
                  <a:srgbClr val="595959"/>
                </a:solidFill>
                <a:latin typeface="Calibri"/>
                <a:ea typeface="Calibri"/>
                <a:cs typeface="Calibri"/>
                <a:sym typeface="Calibri"/>
              </a:rPr>
              <a:t>in supporting the needs of students with FASD</a:t>
            </a:r>
            <a:endParaRPr/>
          </a:p>
          <a:p>
            <a:pPr marL="342900" marR="0" lvl="0" indent="-342900" algn="l" rtl="0">
              <a:lnSpc>
                <a:spcPct val="100000"/>
              </a:lnSpc>
              <a:spcBef>
                <a:spcPts val="0"/>
              </a:spcBef>
              <a:spcAft>
                <a:spcPts val="0"/>
              </a:spcAft>
              <a:buClr>
                <a:srgbClr val="595959"/>
              </a:buClr>
              <a:buSzPts val="2300"/>
              <a:buFont typeface="Arial"/>
              <a:buChar char="•"/>
            </a:pPr>
            <a:r>
              <a:rPr lang="en-CA" sz="2300">
                <a:solidFill>
                  <a:srgbClr val="595959"/>
                </a:solidFill>
                <a:latin typeface="Calibri"/>
                <a:ea typeface="Calibri"/>
                <a:cs typeface="Calibri"/>
                <a:sym typeface="Calibri"/>
              </a:rPr>
              <a:t>Typical </a:t>
            </a:r>
            <a:r>
              <a:rPr lang="en-CA" sz="2300" b="1">
                <a:solidFill>
                  <a:srgbClr val="595959"/>
                </a:solidFill>
                <a:latin typeface="Calibri"/>
                <a:ea typeface="Calibri"/>
                <a:cs typeface="Calibri"/>
                <a:sym typeface="Calibri"/>
              </a:rPr>
              <a:t>behavioural responses are not always interpreted appropriately</a:t>
            </a:r>
            <a:r>
              <a:rPr lang="en-CA" sz="2300">
                <a:solidFill>
                  <a:srgbClr val="595959"/>
                </a:solidFill>
                <a:latin typeface="Calibri"/>
                <a:ea typeface="Calibri"/>
                <a:cs typeface="Calibri"/>
                <a:sym typeface="Calibri"/>
              </a:rPr>
              <a:t> by the individual with FASD</a:t>
            </a:r>
            <a:endParaRPr/>
          </a:p>
        </p:txBody>
      </p:sp>
      <p:sp>
        <p:nvSpPr>
          <p:cNvPr id="561" name="Google Shape;561;p23"/>
          <p:cNvSpPr txBox="1"/>
          <p:nvPr/>
        </p:nvSpPr>
        <p:spPr>
          <a:xfrm>
            <a:off x="4969596" y="374525"/>
            <a:ext cx="6585095" cy="1754326"/>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Case for a </a:t>
            </a:r>
            <a:br>
              <a:rPr lang="en-CA" sz="5400" b="1">
                <a:solidFill>
                  <a:srgbClr val="364DA1"/>
                </a:solidFill>
                <a:latin typeface="EB Garamond"/>
                <a:ea typeface="EB Garamond"/>
                <a:cs typeface="EB Garamond"/>
                <a:sym typeface="EB Garamond"/>
              </a:rPr>
            </a:br>
            <a:r>
              <a:rPr lang="en-CA" sz="5400" b="1">
                <a:solidFill>
                  <a:srgbClr val="364DA1"/>
                </a:solidFill>
                <a:latin typeface="EB Garamond"/>
                <a:ea typeface="EB Garamond"/>
                <a:cs typeface="EB Garamond"/>
                <a:sym typeface="EB Garamond"/>
              </a:rPr>
              <a:t>Different Approach</a:t>
            </a:r>
            <a:endParaRPr/>
          </a:p>
        </p:txBody>
      </p:sp>
      <p:pic>
        <p:nvPicPr>
          <p:cNvPr id="562" name="Google Shape;562;p23"/>
          <p:cNvPicPr preferRelativeResize="0">
            <a:picLocks noGrp="1"/>
          </p:cNvPicPr>
          <p:nvPr>
            <p:ph type="pic" idx="2"/>
          </p:nvPr>
        </p:nvPicPr>
        <p:blipFill rotWithShape="1">
          <a:blip r:embed="rId3">
            <a:alphaModFix/>
          </a:blip>
          <a:srcRect l="6706" r="6707"/>
          <a:stretch/>
        </p:blipFill>
        <p:spPr>
          <a:xfrm>
            <a:off x="226558" y="2058803"/>
            <a:ext cx="4397696" cy="3386033"/>
          </a:xfrm>
          <a:prstGeom prst="rect">
            <a:avLst/>
          </a:prstGeom>
          <a:solidFill>
            <a:schemeClr val="lt1"/>
          </a:solid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g3919f0f7af6_0_33"/>
          <p:cNvSpPr/>
          <p:nvPr/>
        </p:nvSpPr>
        <p:spPr>
          <a:xfrm>
            <a:off x="0" y="1134571"/>
            <a:ext cx="4316100" cy="5265900"/>
          </a:xfrm>
          <a:prstGeom prst="roundRect">
            <a:avLst>
              <a:gd name="adj" fmla="val 0"/>
            </a:avLst>
          </a:prstGeom>
          <a:gradFill>
            <a:gsLst>
              <a:gs pos="0">
                <a:schemeClr val="accent1"/>
              </a:gs>
              <a:gs pos="100000">
                <a:schemeClr val="accent2"/>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21" name="Google Shape;621;g3919f0f7af6_0_33"/>
          <p:cNvSpPr/>
          <p:nvPr/>
        </p:nvSpPr>
        <p:spPr>
          <a:xfrm>
            <a:off x="2043447" y="-538464"/>
            <a:ext cx="3234300" cy="3234300"/>
          </a:xfrm>
          <a:prstGeom prst="donut">
            <a:avLst>
              <a:gd name="adj" fmla="val 18025"/>
            </a:avLst>
          </a:prstGeom>
          <a:solidFill>
            <a:schemeClr val="accent5">
              <a:alpha val="902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622" name="Google Shape;622;g3919f0f7af6_0_33"/>
          <p:cNvSpPr/>
          <p:nvPr/>
        </p:nvSpPr>
        <p:spPr>
          <a:xfrm>
            <a:off x="0" y="0"/>
            <a:ext cx="506100"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623" name="Google Shape;623;g3919f0f7af6_0_33"/>
          <p:cNvCxnSpPr>
            <a:stCxn id="622" idx="0"/>
          </p:cNvCxnSpPr>
          <p:nvPr/>
        </p:nvCxnSpPr>
        <p:spPr>
          <a:xfrm flipH="1">
            <a:off x="244950"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624" name="Google Shape;624;g3919f0f7af6_0_33"/>
          <p:cNvSpPr txBox="1"/>
          <p:nvPr/>
        </p:nvSpPr>
        <p:spPr>
          <a:xfrm>
            <a:off x="121486" y="6400800"/>
            <a:ext cx="3417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rgbClr val="595959"/>
                </a:solidFill>
                <a:latin typeface="Calibri"/>
                <a:ea typeface="Calibri"/>
                <a:cs typeface="Calibri"/>
                <a:sym typeface="Calibri"/>
              </a:rPr>
              <a:t>24</a:t>
            </a:fld>
            <a:endParaRPr sz="1200">
              <a:solidFill>
                <a:srgbClr val="595959"/>
              </a:solidFill>
              <a:latin typeface="Calibri"/>
              <a:ea typeface="Calibri"/>
              <a:cs typeface="Calibri"/>
              <a:sym typeface="Calibri"/>
            </a:endParaRPr>
          </a:p>
        </p:txBody>
      </p:sp>
      <p:sp>
        <p:nvSpPr>
          <p:cNvPr id="625" name="Google Shape;625;g3919f0f7af6_0_33"/>
          <p:cNvSpPr/>
          <p:nvPr/>
        </p:nvSpPr>
        <p:spPr>
          <a:xfrm>
            <a:off x="4795939" y="3282461"/>
            <a:ext cx="45600" cy="16545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26" name="Google Shape;626;g3919f0f7af6_0_33"/>
          <p:cNvSpPr txBox="1"/>
          <p:nvPr/>
        </p:nvSpPr>
        <p:spPr>
          <a:xfrm>
            <a:off x="5061064" y="2338149"/>
            <a:ext cx="6902400" cy="31401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595959"/>
              </a:buClr>
              <a:buSzPts val="2300"/>
              <a:buChar char="•"/>
            </a:pPr>
            <a:r>
              <a:rPr lang="en-CA" sz="2300">
                <a:solidFill>
                  <a:srgbClr val="595959"/>
                </a:solidFill>
                <a:latin typeface="Calibri"/>
                <a:ea typeface="Calibri"/>
                <a:cs typeface="Calibri"/>
                <a:sym typeface="Calibri"/>
              </a:rPr>
              <a:t>Many students with FASD go unrecognized in school settings. </a:t>
            </a:r>
            <a:endParaRPr sz="2300">
              <a:solidFill>
                <a:srgbClr val="595959"/>
              </a:solidFill>
              <a:latin typeface="Calibri"/>
              <a:ea typeface="Calibri"/>
              <a:cs typeface="Calibri"/>
              <a:sym typeface="Calibri"/>
            </a:endParaRPr>
          </a:p>
          <a:p>
            <a:pPr marL="342900" marR="0" lvl="0" indent="-342900" algn="l" rtl="0">
              <a:lnSpc>
                <a:spcPct val="100000"/>
              </a:lnSpc>
              <a:spcBef>
                <a:spcPts val="0"/>
              </a:spcBef>
              <a:spcAft>
                <a:spcPts val="0"/>
              </a:spcAft>
              <a:buClr>
                <a:srgbClr val="595959"/>
              </a:buClr>
              <a:buSzPts val="2300"/>
              <a:buFont typeface="Calibri"/>
              <a:buChar char="•"/>
            </a:pPr>
            <a:r>
              <a:rPr lang="en-CA" sz="2300">
                <a:solidFill>
                  <a:srgbClr val="595959"/>
                </a:solidFill>
                <a:latin typeface="Calibri"/>
                <a:ea typeface="Calibri"/>
                <a:cs typeface="Calibri"/>
                <a:sym typeface="Calibri"/>
              </a:rPr>
              <a:t>Misinterpreted behaviours can lead to unnecessary discipline.</a:t>
            </a:r>
            <a:endParaRPr sz="2300">
              <a:solidFill>
                <a:srgbClr val="595959"/>
              </a:solidFill>
              <a:latin typeface="Calibri"/>
              <a:ea typeface="Calibri"/>
              <a:cs typeface="Calibri"/>
              <a:sym typeface="Calibri"/>
            </a:endParaRPr>
          </a:p>
          <a:p>
            <a:pPr marL="342900" marR="0" lvl="0" indent="-342900" algn="l" rtl="0">
              <a:lnSpc>
                <a:spcPct val="100000"/>
              </a:lnSpc>
              <a:spcBef>
                <a:spcPts val="0"/>
              </a:spcBef>
              <a:spcAft>
                <a:spcPts val="0"/>
              </a:spcAft>
              <a:buClr>
                <a:srgbClr val="595959"/>
              </a:buClr>
              <a:buSzPts val="2300"/>
              <a:buFont typeface="Calibri"/>
              <a:buChar char="•"/>
            </a:pPr>
            <a:r>
              <a:rPr lang="en-CA" sz="2300">
                <a:solidFill>
                  <a:srgbClr val="595959"/>
                </a:solidFill>
                <a:latin typeface="Calibri"/>
                <a:ea typeface="Calibri"/>
                <a:cs typeface="Calibri"/>
                <a:sym typeface="Calibri"/>
              </a:rPr>
              <a:t>Early recognition helps prevent escalation and exclusion.</a:t>
            </a:r>
            <a:endParaRPr sz="2300">
              <a:solidFill>
                <a:srgbClr val="595959"/>
              </a:solidFill>
              <a:latin typeface="Calibri"/>
              <a:ea typeface="Calibri"/>
              <a:cs typeface="Calibri"/>
              <a:sym typeface="Calibri"/>
            </a:endParaRPr>
          </a:p>
          <a:p>
            <a:pPr marL="342900" marR="0" lvl="0" indent="-342900" algn="l" rtl="0">
              <a:lnSpc>
                <a:spcPct val="100000"/>
              </a:lnSpc>
              <a:spcBef>
                <a:spcPts val="0"/>
              </a:spcBef>
              <a:spcAft>
                <a:spcPts val="0"/>
              </a:spcAft>
              <a:buClr>
                <a:srgbClr val="595959"/>
              </a:buClr>
              <a:buSzPts val="2300"/>
              <a:buFont typeface="Calibri"/>
              <a:buChar char="•"/>
            </a:pPr>
            <a:r>
              <a:rPr lang="en-CA" sz="2300">
                <a:solidFill>
                  <a:srgbClr val="595959"/>
                </a:solidFill>
                <a:latin typeface="Calibri"/>
                <a:ea typeface="Calibri"/>
                <a:cs typeface="Calibri"/>
                <a:sym typeface="Calibri"/>
              </a:rPr>
              <a:t>Collaboration with families and school teams improves consistency.</a:t>
            </a:r>
            <a:endParaRPr sz="2300">
              <a:solidFill>
                <a:srgbClr val="595959"/>
              </a:solidFill>
              <a:latin typeface="Calibri"/>
              <a:ea typeface="Calibri"/>
              <a:cs typeface="Calibri"/>
              <a:sym typeface="Calibri"/>
            </a:endParaRPr>
          </a:p>
          <a:p>
            <a:pPr marL="457200" marR="0" lvl="0" indent="0" algn="l" rtl="0">
              <a:lnSpc>
                <a:spcPct val="100000"/>
              </a:lnSpc>
              <a:spcBef>
                <a:spcPts val="0"/>
              </a:spcBef>
              <a:spcAft>
                <a:spcPts val="0"/>
              </a:spcAft>
              <a:buNone/>
            </a:pPr>
            <a:endParaRPr/>
          </a:p>
        </p:txBody>
      </p:sp>
      <p:sp>
        <p:nvSpPr>
          <p:cNvPr id="627" name="Google Shape;627;g3919f0f7af6_0_33"/>
          <p:cNvSpPr txBox="1"/>
          <p:nvPr/>
        </p:nvSpPr>
        <p:spPr>
          <a:xfrm>
            <a:off x="882303" y="319850"/>
            <a:ext cx="11309700" cy="175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Recognizing and Supporting Students with FASD in the Classroom</a:t>
            </a:r>
            <a:endParaRPr/>
          </a:p>
        </p:txBody>
      </p:sp>
      <p:pic>
        <p:nvPicPr>
          <p:cNvPr id="628" name="Google Shape;628;g3919f0f7af6_0_33" descr="A picture containing text, person, indoor, child&#10;&#10;Description automatically generated"/>
          <p:cNvPicPr preferRelativeResize="0">
            <a:picLocks noGrp="1"/>
          </p:cNvPicPr>
          <p:nvPr>
            <p:ph type="pic" idx="2"/>
          </p:nvPr>
        </p:nvPicPr>
        <p:blipFill rotWithShape="1">
          <a:blip r:embed="rId3">
            <a:alphaModFix/>
          </a:blip>
          <a:srcRect l="6746" r="6755"/>
          <a:stretch/>
        </p:blipFill>
        <p:spPr>
          <a:xfrm>
            <a:off x="-81642" y="2074541"/>
            <a:ext cx="4397695" cy="3386033"/>
          </a:xfrm>
          <a:prstGeom prst="rect">
            <a:avLst/>
          </a:prstGeom>
          <a:solidFill>
            <a:schemeClr val="lt1"/>
          </a:solidFill>
          <a:ln>
            <a:noFill/>
          </a:ln>
        </p:spPr>
      </p:pic>
      <p:sp>
        <p:nvSpPr>
          <p:cNvPr id="629" name="Google Shape;629;g3919f0f7af6_0_33"/>
          <p:cNvSpPr txBox="1"/>
          <p:nvPr/>
        </p:nvSpPr>
        <p:spPr>
          <a:xfrm>
            <a:off x="7865000" y="6024625"/>
            <a:ext cx="3234300" cy="37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0" name="Google Shape;630;g3919f0f7af6_0_33"/>
          <p:cNvSpPr txBox="1"/>
          <p:nvPr/>
        </p:nvSpPr>
        <p:spPr>
          <a:xfrm>
            <a:off x="9463350" y="6493400"/>
            <a:ext cx="24297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CA"/>
              <a:t>(Kautz-Turnbull et al., 2025)</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24"/>
          <p:cNvSpPr/>
          <p:nvPr/>
        </p:nvSpPr>
        <p:spPr>
          <a:xfrm>
            <a:off x="7382106" y="0"/>
            <a:ext cx="4809893" cy="37720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9" name="Google Shape;569;p24"/>
          <p:cNvSpPr txBox="1"/>
          <p:nvPr/>
        </p:nvSpPr>
        <p:spPr>
          <a:xfrm>
            <a:off x="2765641" y="928264"/>
            <a:ext cx="178286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b="1">
                <a:solidFill>
                  <a:srgbClr val="364DA1"/>
                </a:solidFill>
                <a:latin typeface="EB Garamond"/>
                <a:ea typeface="EB Garamond"/>
                <a:cs typeface="EB Garamond"/>
                <a:sym typeface="EB Garamond"/>
              </a:rPr>
              <a:t>Caregivers</a:t>
            </a:r>
            <a:endParaRPr/>
          </a:p>
        </p:txBody>
      </p:sp>
      <p:sp>
        <p:nvSpPr>
          <p:cNvPr id="570" name="Google Shape;570;p24"/>
          <p:cNvSpPr/>
          <p:nvPr/>
        </p:nvSpPr>
        <p:spPr>
          <a:xfrm>
            <a:off x="6173561" y="3109683"/>
            <a:ext cx="5029200" cy="3772081"/>
          </a:xfrm>
          <a:prstGeom prst="round2SameRect">
            <a:avLst>
              <a:gd name="adj1" fmla="val 3581"/>
              <a:gd name="adj2" fmla="val 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1" name="Google Shape;571;p24"/>
          <p:cNvSpPr txBox="1"/>
          <p:nvPr/>
        </p:nvSpPr>
        <p:spPr>
          <a:xfrm>
            <a:off x="6597488" y="3730639"/>
            <a:ext cx="4181347" cy="138499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CA" sz="2800">
                <a:solidFill>
                  <a:schemeClr val="lt1"/>
                </a:solidFill>
                <a:latin typeface="Calibri"/>
                <a:ea typeface="Calibri"/>
                <a:cs typeface="Calibri"/>
                <a:sym typeface="Calibri"/>
              </a:rPr>
              <a:t>Knowledge of FASD among all education professionals and caregivers</a:t>
            </a:r>
            <a:endParaRPr/>
          </a:p>
        </p:txBody>
      </p:sp>
      <p:sp>
        <p:nvSpPr>
          <p:cNvPr id="572" name="Google Shape;572;p24"/>
          <p:cNvSpPr/>
          <p:nvPr/>
        </p:nvSpPr>
        <p:spPr>
          <a:xfrm rot="2700000">
            <a:off x="11601004" y="880036"/>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3" name="Google Shape;573;p24"/>
          <p:cNvSpPr/>
          <p:nvPr/>
        </p:nvSpPr>
        <p:spPr>
          <a:xfrm rot="1813063">
            <a:off x="5249029" y="6403322"/>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4" name="Google Shape;574;p24"/>
          <p:cNvSpPr/>
          <p:nvPr/>
        </p:nvSpPr>
        <p:spPr>
          <a:xfrm rot="2700000">
            <a:off x="11538155" y="4869486"/>
            <a:ext cx="237737" cy="204947"/>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5" name="Google Shape;575;p24"/>
          <p:cNvSpPr/>
          <p:nvPr/>
        </p:nvSpPr>
        <p:spPr>
          <a:xfrm rot="2700000">
            <a:off x="5039339" y="236309"/>
            <a:ext cx="160768" cy="138594"/>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76" name="Google Shape;576;p24"/>
          <p:cNvPicPr preferRelativeResize="0">
            <a:picLocks noGrp="1"/>
          </p:cNvPicPr>
          <p:nvPr>
            <p:ph type="pic" idx="2"/>
          </p:nvPr>
        </p:nvPicPr>
        <p:blipFill rotWithShape="1">
          <a:blip r:embed="rId3">
            <a:alphaModFix/>
          </a:blip>
          <a:srcRect t="7553" b="7552"/>
          <a:stretch/>
        </p:blipFill>
        <p:spPr>
          <a:xfrm>
            <a:off x="1271238" y="2678795"/>
            <a:ext cx="1287813" cy="1093287"/>
          </a:xfrm>
          <a:prstGeom prst="rect">
            <a:avLst/>
          </a:prstGeom>
          <a:solidFill>
            <a:schemeClr val="lt1"/>
          </a:solidFill>
          <a:ln>
            <a:noFill/>
          </a:ln>
        </p:spPr>
      </p:pic>
      <p:pic>
        <p:nvPicPr>
          <p:cNvPr id="577" name="Google Shape;577;p24"/>
          <p:cNvPicPr preferRelativeResize="0">
            <a:picLocks noGrp="1"/>
          </p:cNvPicPr>
          <p:nvPr>
            <p:ph type="pic" idx="3"/>
          </p:nvPr>
        </p:nvPicPr>
        <p:blipFill rotWithShape="1">
          <a:blip r:embed="rId4">
            <a:alphaModFix/>
          </a:blip>
          <a:srcRect t="7553" b="7552"/>
          <a:stretch/>
        </p:blipFill>
        <p:spPr>
          <a:xfrm>
            <a:off x="1271238" y="4544017"/>
            <a:ext cx="1287813" cy="1093287"/>
          </a:xfrm>
          <a:prstGeom prst="rect">
            <a:avLst/>
          </a:prstGeom>
          <a:solidFill>
            <a:schemeClr val="lt1"/>
          </a:solidFill>
          <a:ln>
            <a:noFill/>
          </a:ln>
        </p:spPr>
      </p:pic>
      <p:pic>
        <p:nvPicPr>
          <p:cNvPr id="578" name="Google Shape;578;p24" descr="Background pattern&#10;&#10;Description automatically generated with low confidence"/>
          <p:cNvPicPr preferRelativeResize="0">
            <a:picLocks noGrp="1"/>
          </p:cNvPicPr>
          <p:nvPr>
            <p:ph type="pic" idx="4"/>
          </p:nvPr>
        </p:nvPicPr>
        <p:blipFill rotWithShape="1">
          <a:blip r:embed="rId5">
            <a:alphaModFix/>
          </a:blip>
          <a:srcRect t="7522" b="7522"/>
          <a:stretch/>
        </p:blipFill>
        <p:spPr>
          <a:xfrm>
            <a:off x="1271238" y="813572"/>
            <a:ext cx="1287813" cy="1093287"/>
          </a:xfrm>
          <a:prstGeom prst="rect">
            <a:avLst/>
          </a:prstGeom>
          <a:solidFill>
            <a:schemeClr val="lt1"/>
          </a:solidFill>
          <a:ln>
            <a:noFill/>
          </a:ln>
        </p:spPr>
      </p:pic>
      <p:sp>
        <p:nvSpPr>
          <p:cNvPr id="579" name="Google Shape;579;p24"/>
          <p:cNvSpPr txBox="1"/>
          <p:nvPr/>
        </p:nvSpPr>
        <p:spPr>
          <a:xfrm>
            <a:off x="6096001" y="918823"/>
            <a:ext cx="5487262" cy="1754326"/>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FASD Informed Schools</a:t>
            </a:r>
            <a:endParaRPr/>
          </a:p>
        </p:txBody>
      </p:sp>
      <p:sp>
        <p:nvSpPr>
          <p:cNvPr id="580" name="Google Shape;580;p24"/>
          <p:cNvSpPr txBox="1"/>
          <p:nvPr/>
        </p:nvSpPr>
        <p:spPr>
          <a:xfrm>
            <a:off x="2765641" y="2558686"/>
            <a:ext cx="2459923"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b="1">
                <a:solidFill>
                  <a:srgbClr val="FE721F"/>
                </a:solidFill>
                <a:latin typeface="EB Garamond"/>
                <a:ea typeface="EB Garamond"/>
                <a:cs typeface="EB Garamond"/>
                <a:sym typeface="EB Garamond"/>
              </a:rPr>
              <a:t>Teachers &amp; school boards</a:t>
            </a:r>
            <a:endParaRPr/>
          </a:p>
        </p:txBody>
      </p:sp>
      <p:sp>
        <p:nvSpPr>
          <p:cNvPr id="581" name="Google Shape;581;p24"/>
          <p:cNvSpPr txBox="1"/>
          <p:nvPr/>
        </p:nvSpPr>
        <p:spPr>
          <a:xfrm>
            <a:off x="2765641" y="4536159"/>
            <a:ext cx="245992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b="1">
                <a:solidFill>
                  <a:srgbClr val="4B9847"/>
                </a:solidFill>
                <a:latin typeface="EB Garamond"/>
                <a:ea typeface="EB Garamond"/>
                <a:cs typeface="EB Garamond"/>
                <a:sym typeface="EB Garamond"/>
              </a:rPr>
              <a:t>Communities</a:t>
            </a:r>
            <a:endParaRPr/>
          </a:p>
        </p:txBody>
      </p:sp>
      <p:pic>
        <p:nvPicPr>
          <p:cNvPr id="582" name="Google Shape;582;p24" descr="Professor male with solid fill"/>
          <p:cNvPicPr preferRelativeResize="0"/>
          <p:nvPr/>
        </p:nvPicPr>
        <p:blipFill rotWithShape="1">
          <a:blip r:embed="rId6">
            <a:alphaModFix/>
          </a:blip>
          <a:srcRect/>
          <a:stretch/>
        </p:blipFill>
        <p:spPr>
          <a:xfrm>
            <a:off x="2764379" y="3372457"/>
            <a:ext cx="799250" cy="799250"/>
          </a:xfrm>
          <a:prstGeom prst="rect">
            <a:avLst/>
          </a:prstGeom>
          <a:noFill/>
          <a:ln>
            <a:noFill/>
          </a:ln>
        </p:spPr>
      </p:pic>
      <p:sp>
        <p:nvSpPr>
          <p:cNvPr id="583" name="Google Shape;583;p24"/>
          <p:cNvSpPr/>
          <p:nvPr/>
        </p:nvSpPr>
        <p:spPr>
          <a:xfrm>
            <a:off x="2925080" y="5044196"/>
            <a:ext cx="554259" cy="615836"/>
          </a:xfrm>
          <a:custGeom>
            <a:avLst/>
            <a:gdLst/>
            <a:ahLst/>
            <a:cxnLst/>
            <a:rect l="l" t="t" r="r" b="b"/>
            <a:pathLst>
              <a:path w="567" h="627" extrusionOk="0">
                <a:moveTo>
                  <a:pt x="465" y="128"/>
                </a:moveTo>
                <a:cubicBezTo>
                  <a:pt x="430" y="128"/>
                  <a:pt x="401" y="157"/>
                  <a:pt x="401" y="192"/>
                </a:cubicBezTo>
                <a:cubicBezTo>
                  <a:pt x="401" y="227"/>
                  <a:pt x="430" y="256"/>
                  <a:pt x="465" y="256"/>
                </a:cubicBezTo>
                <a:cubicBezTo>
                  <a:pt x="500" y="256"/>
                  <a:pt x="529" y="227"/>
                  <a:pt x="529" y="192"/>
                </a:cubicBezTo>
                <a:cubicBezTo>
                  <a:pt x="529" y="157"/>
                  <a:pt x="500" y="128"/>
                  <a:pt x="465" y="128"/>
                </a:cubicBezTo>
                <a:close/>
                <a:moveTo>
                  <a:pt x="135" y="627"/>
                </a:moveTo>
                <a:lnTo>
                  <a:pt x="432" y="627"/>
                </a:lnTo>
                <a:lnTo>
                  <a:pt x="432" y="363"/>
                </a:lnTo>
                <a:cubicBezTo>
                  <a:pt x="432" y="281"/>
                  <a:pt x="365" y="215"/>
                  <a:pt x="283" y="215"/>
                </a:cubicBezTo>
                <a:cubicBezTo>
                  <a:pt x="201" y="215"/>
                  <a:pt x="135" y="281"/>
                  <a:pt x="135" y="363"/>
                </a:cubicBezTo>
                <a:lnTo>
                  <a:pt x="135" y="627"/>
                </a:lnTo>
                <a:close/>
                <a:moveTo>
                  <a:pt x="111" y="363"/>
                </a:moveTo>
                <a:lnTo>
                  <a:pt x="111" y="568"/>
                </a:lnTo>
                <a:lnTo>
                  <a:pt x="0" y="568"/>
                </a:lnTo>
                <a:lnTo>
                  <a:pt x="0" y="383"/>
                </a:lnTo>
                <a:cubicBezTo>
                  <a:pt x="0" y="327"/>
                  <a:pt x="46" y="281"/>
                  <a:pt x="102" y="281"/>
                </a:cubicBezTo>
                <a:cubicBezTo>
                  <a:pt x="112" y="281"/>
                  <a:pt x="122" y="283"/>
                  <a:pt x="131" y="285"/>
                </a:cubicBezTo>
                <a:cubicBezTo>
                  <a:pt x="119" y="309"/>
                  <a:pt x="111" y="335"/>
                  <a:pt x="111" y="363"/>
                </a:cubicBezTo>
                <a:close/>
                <a:moveTo>
                  <a:pt x="567" y="568"/>
                </a:moveTo>
                <a:lnTo>
                  <a:pt x="455" y="568"/>
                </a:lnTo>
                <a:lnTo>
                  <a:pt x="455" y="363"/>
                </a:lnTo>
                <a:cubicBezTo>
                  <a:pt x="455" y="335"/>
                  <a:pt x="448" y="309"/>
                  <a:pt x="436" y="285"/>
                </a:cubicBezTo>
                <a:cubicBezTo>
                  <a:pt x="445" y="283"/>
                  <a:pt x="455" y="281"/>
                  <a:pt x="465" y="281"/>
                </a:cubicBezTo>
                <a:cubicBezTo>
                  <a:pt x="521" y="281"/>
                  <a:pt x="567" y="327"/>
                  <a:pt x="567" y="383"/>
                </a:cubicBezTo>
                <a:lnTo>
                  <a:pt x="567" y="568"/>
                </a:lnTo>
                <a:close/>
                <a:moveTo>
                  <a:pt x="283" y="0"/>
                </a:moveTo>
                <a:cubicBezTo>
                  <a:pt x="231" y="0"/>
                  <a:pt x="189" y="42"/>
                  <a:pt x="189" y="94"/>
                </a:cubicBezTo>
                <a:cubicBezTo>
                  <a:pt x="189" y="147"/>
                  <a:pt x="231" y="189"/>
                  <a:pt x="283" y="189"/>
                </a:cubicBezTo>
                <a:cubicBezTo>
                  <a:pt x="336" y="189"/>
                  <a:pt x="378" y="147"/>
                  <a:pt x="378" y="94"/>
                </a:cubicBezTo>
                <a:cubicBezTo>
                  <a:pt x="378" y="42"/>
                  <a:pt x="336" y="0"/>
                  <a:pt x="283" y="0"/>
                </a:cubicBezTo>
                <a:close/>
                <a:moveTo>
                  <a:pt x="102" y="128"/>
                </a:moveTo>
                <a:cubicBezTo>
                  <a:pt x="67" y="128"/>
                  <a:pt x="38" y="157"/>
                  <a:pt x="38" y="192"/>
                </a:cubicBezTo>
                <a:cubicBezTo>
                  <a:pt x="38" y="227"/>
                  <a:pt x="67" y="256"/>
                  <a:pt x="102" y="256"/>
                </a:cubicBezTo>
                <a:cubicBezTo>
                  <a:pt x="137" y="256"/>
                  <a:pt x="166" y="227"/>
                  <a:pt x="166" y="192"/>
                </a:cubicBezTo>
                <a:cubicBezTo>
                  <a:pt x="166" y="157"/>
                  <a:pt x="137" y="128"/>
                  <a:pt x="102" y="128"/>
                </a:cubicBezTo>
                <a:close/>
              </a:path>
            </a:pathLst>
          </a:custGeom>
          <a:solidFill>
            <a:srgbClr val="4B984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rgbClr val="4B9847"/>
              </a:solidFill>
              <a:latin typeface="Calibri"/>
              <a:ea typeface="Calibri"/>
              <a:cs typeface="Calibri"/>
              <a:sym typeface="Calibri"/>
            </a:endParaRPr>
          </a:p>
        </p:txBody>
      </p:sp>
      <p:pic>
        <p:nvPicPr>
          <p:cNvPr id="584" name="Google Shape;584;p24" descr="Woman with kid with solid fill"/>
          <p:cNvPicPr preferRelativeResize="0"/>
          <p:nvPr/>
        </p:nvPicPr>
        <p:blipFill rotWithShape="1">
          <a:blip r:embed="rId7">
            <a:alphaModFix/>
          </a:blip>
          <a:srcRect/>
          <a:stretch/>
        </p:blipFill>
        <p:spPr>
          <a:xfrm>
            <a:off x="2671990" y="1285635"/>
            <a:ext cx="866166" cy="866166"/>
          </a:xfrm>
          <a:prstGeom prst="rect">
            <a:avLst/>
          </a:prstGeom>
          <a:noFill/>
          <a:ln>
            <a:noFill/>
          </a:ln>
        </p:spPr>
      </p:pic>
      <p:sp>
        <p:nvSpPr>
          <p:cNvPr id="585" name="Google Shape;585;p24"/>
          <p:cNvSpPr/>
          <p:nvPr/>
        </p:nvSpPr>
        <p:spPr>
          <a:xfrm>
            <a:off x="3429488" y="1584351"/>
            <a:ext cx="130969" cy="119064"/>
          </a:xfrm>
          <a:custGeom>
            <a:avLst/>
            <a:gdLst/>
            <a:ahLst/>
            <a:cxnLst/>
            <a:rect l="l" t="t" r="r" b="b"/>
            <a:pathLst>
              <a:path w="579" h="522" extrusionOk="0">
                <a:moveTo>
                  <a:pt x="573" y="157"/>
                </a:moveTo>
                <a:cubicBezTo>
                  <a:pt x="564" y="3"/>
                  <a:pt x="430" y="4"/>
                  <a:pt x="430" y="4"/>
                </a:cubicBezTo>
                <a:cubicBezTo>
                  <a:pt x="340" y="0"/>
                  <a:pt x="292" y="83"/>
                  <a:pt x="290" y="87"/>
                </a:cubicBezTo>
                <a:cubicBezTo>
                  <a:pt x="288" y="83"/>
                  <a:pt x="239" y="0"/>
                  <a:pt x="150" y="4"/>
                </a:cubicBezTo>
                <a:cubicBezTo>
                  <a:pt x="150" y="4"/>
                  <a:pt x="15" y="3"/>
                  <a:pt x="7" y="157"/>
                </a:cubicBezTo>
                <a:cubicBezTo>
                  <a:pt x="7" y="157"/>
                  <a:pt x="0" y="258"/>
                  <a:pt x="112" y="363"/>
                </a:cubicBezTo>
                <a:lnTo>
                  <a:pt x="290" y="522"/>
                </a:lnTo>
                <a:lnTo>
                  <a:pt x="290" y="522"/>
                </a:lnTo>
                <a:lnTo>
                  <a:pt x="290" y="522"/>
                </a:lnTo>
                <a:lnTo>
                  <a:pt x="290" y="522"/>
                </a:lnTo>
                <a:lnTo>
                  <a:pt x="290" y="522"/>
                </a:lnTo>
                <a:lnTo>
                  <a:pt x="468" y="363"/>
                </a:lnTo>
                <a:cubicBezTo>
                  <a:pt x="579" y="258"/>
                  <a:pt x="573" y="157"/>
                  <a:pt x="573" y="157"/>
                </a:cubicBezTo>
                <a:close/>
              </a:path>
            </a:pathLst>
          </a:custGeom>
          <a:solidFill>
            <a:srgbClr val="364DA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586" name="Google Shape;586;p24"/>
          <p:cNvSpPr/>
          <p:nvPr/>
        </p:nvSpPr>
        <p:spPr>
          <a:xfrm>
            <a:off x="3598394" y="3622396"/>
            <a:ext cx="338404" cy="509697"/>
          </a:xfrm>
          <a:custGeom>
            <a:avLst/>
            <a:gdLst/>
            <a:ahLst/>
            <a:cxnLst/>
            <a:rect l="l" t="t" r="r" b="b"/>
            <a:pathLst>
              <a:path w="428" h="640" extrusionOk="0">
                <a:moveTo>
                  <a:pt x="426" y="544"/>
                </a:moveTo>
                <a:lnTo>
                  <a:pt x="426" y="451"/>
                </a:lnTo>
                <a:cubicBezTo>
                  <a:pt x="426" y="448"/>
                  <a:pt x="426" y="446"/>
                  <a:pt x="426" y="444"/>
                </a:cubicBezTo>
                <a:lnTo>
                  <a:pt x="426" y="112"/>
                </a:lnTo>
                <a:cubicBezTo>
                  <a:pt x="426" y="110"/>
                  <a:pt x="426" y="108"/>
                  <a:pt x="426" y="106"/>
                </a:cubicBezTo>
                <a:cubicBezTo>
                  <a:pt x="424" y="95"/>
                  <a:pt x="414" y="89"/>
                  <a:pt x="404" y="91"/>
                </a:cubicBezTo>
                <a:lnTo>
                  <a:pt x="59" y="157"/>
                </a:lnTo>
                <a:lnTo>
                  <a:pt x="59" y="155"/>
                </a:lnTo>
                <a:cubicBezTo>
                  <a:pt x="59" y="155"/>
                  <a:pt x="21" y="124"/>
                  <a:pt x="31" y="101"/>
                </a:cubicBezTo>
                <a:lnTo>
                  <a:pt x="361" y="38"/>
                </a:lnTo>
                <a:cubicBezTo>
                  <a:pt x="371" y="37"/>
                  <a:pt x="378" y="27"/>
                  <a:pt x="376" y="17"/>
                </a:cubicBezTo>
                <a:cubicBezTo>
                  <a:pt x="374" y="6"/>
                  <a:pt x="364" y="0"/>
                  <a:pt x="354" y="2"/>
                </a:cubicBezTo>
                <a:lnTo>
                  <a:pt x="17" y="66"/>
                </a:lnTo>
                <a:cubicBezTo>
                  <a:pt x="7" y="67"/>
                  <a:pt x="0" y="77"/>
                  <a:pt x="2" y="87"/>
                </a:cubicBezTo>
                <a:lnTo>
                  <a:pt x="2" y="180"/>
                </a:lnTo>
                <a:cubicBezTo>
                  <a:pt x="2" y="182"/>
                  <a:pt x="2" y="185"/>
                  <a:pt x="2" y="187"/>
                </a:cubicBezTo>
                <a:lnTo>
                  <a:pt x="2" y="519"/>
                </a:lnTo>
                <a:cubicBezTo>
                  <a:pt x="2" y="521"/>
                  <a:pt x="2" y="523"/>
                  <a:pt x="2" y="525"/>
                </a:cubicBezTo>
                <a:cubicBezTo>
                  <a:pt x="2" y="525"/>
                  <a:pt x="3" y="550"/>
                  <a:pt x="3" y="575"/>
                </a:cubicBezTo>
                <a:lnTo>
                  <a:pt x="3" y="575"/>
                </a:lnTo>
                <a:cubicBezTo>
                  <a:pt x="3" y="575"/>
                  <a:pt x="8" y="640"/>
                  <a:pt x="74" y="630"/>
                </a:cubicBezTo>
                <a:lnTo>
                  <a:pt x="411" y="565"/>
                </a:lnTo>
                <a:cubicBezTo>
                  <a:pt x="421" y="564"/>
                  <a:pt x="428" y="554"/>
                  <a:pt x="426" y="544"/>
                </a:cubicBezTo>
                <a:close/>
              </a:path>
            </a:pathLst>
          </a:custGeom>
          <a:solidFill>
            <a:srgbClr val="FE721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rgbClr val="FE721F"/>
              </a:solidFill>
              <a:latin typeface="Calibri"/>
              <a:ea typeface="Calibri"/>
              <a:cs typeface="Calibri"/>
              <a:sym typeface="Calibri"/>
            </a:endParaRPr>
          </a:p>
        </p:txBody>
      </p:sp>
      <p:pic>
        <p:nvPicPr>
          <p:cNvPr id="587" name="Google Shape;587;p24" descr="Bus with solid fill"/>
          <p:cNvPicPr preferRelativeResize="0"/>
          <p:nvPr/>
        </p:nvPicPr>
        <p:blipFill rotWithShape="1">
          <a:blip r:embed="rId8">
            <a:alphaModFix/>
          </a:blip>
          <a:srcRect/>
          <a:stretch/>
        </p:blipFill>
        <p:spPr>
          <a:xfrm>
            <a:off x="4078172" y="3477619"/>
            <a:ext cx="806623" cy="7992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g3919f0f7af6_0_1"/>
          <p:cNvSpPr/>
          <p:nvPr/>
        </p:nvSpPr>
        <p:spPr>
          <a:xfrm>
            <a:off x="2138756" y="0"/>
            <a:ext cx="4809900" cy="3772200"/>
          </a:xfrm>
          <a:prstGeom prst="roundRect">
            <a:avLst>
              <a:gd name="adj" fmla="val 0"/>
            </a:avLst>
          </a:prstGeom>
          <a:gradFill>
            <a:gsLst>
              <a:gs pos="0">
                <a:schemeClr val="accent1"/>
              </a:gs>
              <a:gs pos="100000">
                <a:schemeClr val="accent2"/>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2" name="Google Shape;582;g3919f0f7af6_0_1"/>
          <p:cNvSpPr txBox="1"/>
          <p:nvPr/>
        </p:nvSpPr>
        <p:spPr>
          <a:xfrm>
            <a:off x="6597488" y="3730639"/>
            <a:ext cx="4181400" cy="1385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CA" sz="2800">
                <a:solidFill>
                  <a:schemeClr val="lt1"/>
                </a:solidFill>
                <a:latin typeface="Calibri"/>
                <a:ea typeface="Calibri"/>
                <a:cs typeface="Calibri"/>
                <a:sym typeface="Calibri"/>
              </a:rPr>
              <a:t>Knowledge of FASD among all education professionals and caregivers</a:t>
            </a:r>
            <a:endParaRPr/>
          </a:p>
        </p:txBody>
      </p:sp>
      <p:sp>
        <p:nvSpPr>
          <p:cNvPr id="583" name="Google Shape;583;g3919f0f7af6_0_1"/>
          <p:cNvSpPr/>
          <p:nvPr/>
        </p:nvSpPr>
        <p:spPr>
          <a:xfrm rot="2700000">
            <a:off x="11600957" y="880003"/>
            <a:ext cx="112006" cy="9673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4" name="Google Shape;584;g3919f0f7af6_0_1"/>
          <p:cNvSpPr/>
          <p:nvPr/>
        </p:nvSpPr>
        <p:spPr>
          <a:xfrm rot="1812096">
            <a:off x="5248972" y="6403310"/>
            <a:ext cx="135376" cy="116697"/>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5" name="Google Shape;585;g3919f0f7af6_0_1"/>
          <p:cNvSpPr/>
          <p:nvPr/>
        </p:nvSpPr>
        <p:spPr>
          <a:xfrm rot="2700000">
            <a:off x="11538187" y="4869437"/>
            <a:ext cx="237588" cy="204920"/>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6" name="Google Shape;586;g3919f0f7af6_0_1"/>
          <p:cNvSpPr/>
          <p:nvPr/>
        </p:nvSpPr>
        <p:spPr>
          <a:xfrm rot="2700000">
            <a:off x="5039285" y="236298"/>
            <a:ext cx="160796" cy="138734"/>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7" name="Google Shape;587;g3919f0f7af6_0_1"/>
          <p:cNvSpPr txBox="1"/>
          <p:nvPr/>
        </p:nvSpPr>
        <p:spPr>
          <a:xfrm>
            <a:off x="6096001" y="918823"/>
            <a:ext cx="5278500" cy="175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What Educators Need to Know</a:t>
            </a:r>
            <a:endParaRPr/>
          </a:p>
        </p:txBody>
      </p:sp>
      <p:pic>
        <p:nvPicPr>
          <p:cNvPr id="588" name="Google Shape;588;g3919f0f7af6_0_1"/>
          <p:cNvPicPr preferRelativeResize="0"/>
          <p:nvPr/>
        </p:nvPicPr>
        <p:blipFill>
          <a:blip r:embed="rId3">
            <a:alphaModFix/>
          </a:blip>
          <a:stretch>
            <a:fillRect/>
          </a:stretch>
        </p:blipFill>
        <p:spPr>
          <a:xfrm>
            <a:off x="430200" y="2704091"/>
            <a:ext cx="5791201" cy="3642522"/>
          </a:xfrm>
          <a:prstGeom prst="rect">
            <a:avLst/>
          </a:prstGeom>
          <a:noFill/>
          <a:ln>
            <a:noFill/>
          </a:ln>
        </p:spPr>
      </p:pic>
      <p:pic>
        <p:nvPicPr>
          <p:cNvPr id="589" name="Google Shape;589;g3919f0f7af6_0_1" descr="A red apple on top of books&#10;&#10;Description automatically generated with low confidence"/>
          <p:cNvPicPr preferRelativeResize="0">
            <a:picLocks noGrp="1"/>
          </p:cNvPicPr>
          <p:nvPr>
            <p:ph type="pic" idx="2"/>
          </p:nvPr>
        </p:nvPicPr>
        <p:blipFill rotWithShape="1">
          <a:blip r:embed="rId4">
            <a:alphaModFix/>
          </a:blip>
          <a:srcRect l="6859" r="6851"/>
          <a:stretch/>
        </p:blipFill>
        <p:spPr>
          <a:xfrm>
            <a:off x="6669150" y="2953822"/>
            <a:ext cx="3254955" cy="3772200"/>
          </a:xfrm>
          <a:prstGeom prst="rect">
            <a:avLst/>
          </a:prstGeom>
          <a:solidFill>
            <a:schemeClr val="lt1"/>
          </a:solid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grpSp>
        <p:nvGrpSpPr>
          <p:cNvPr id="593" name="Google Shape;593;p25"/>
          <p:cNvGrpSpPr/>
          <p:nvPr/>
        </p:nvGrpSpPr>
        <p:grpSpPr>
          <a:xfrm>
            <a:off x="7314404" y="1083653"/>
            <a:ext cx="356367" cy="356367"/>
            <a:chOff x="644623" y="3313046"/>
            <a:chExt cx="413599" cy="413599"/>
          </a:xfrm>
        </p:grpSpPr>
        <p:sp>
          <p:nvSpPr>
            <p:cNvPr id="594" name="Google Shape;594;p25"/>
            <p:cNvSpPr/>
            <p:nvPr/>
          </p:nvSpPr>
          <p:spPr>
            <a:xfrm>
              <a:off x="733089" y="3401512"/>
              <a:ext cx="236668" cy="236668"/>
            </a:xfrm>
            <a:prstGeom prst="ellipse">
              <a:avLst/>
            </a:prstGeom>
            <a:solidFill>
              <a:srgbClr val="FE72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5" name="Google Shape;595;p25"/>
            <p:cNvSpPr/>
            <p:nvPr/>
          </p:nvSpPr>
          <p:spPr>
            <a:xfrm>
              <a:off x="644623" y="3313046"/>
              <a:ext cx="413599" cy="413599"/>
            </a:xfrm>
            <a:prstGeom prst="ellipse">
              <a:avLst/>
            </a:prstGeom>
            <a:noFill/>
            <a:ln w="28575" cap="flat" cmpd="sng">
              <a:solidFill>
                <a:srgbClr val="FE721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596" name="Google Shape;596;p25"/>
          <p:cNvGrpSpPr/>
          <p:nvPr/>
        </p:nvGrpSpPr>
        <p:grpSpPr>
          <a:xfrm>
            <a:off x="7314404" y="2861238"/>
            <a:ext cx="356367" cy="356367"/>
            <a:chOff x="644623" y="3313046"/>
            <a:chExt cx="413599" cy="413599"/>
          </a:xfrm>
        </p:grpSpPr>
        <p:sp>
          <p:nvSpPr>
            <p:cNvPr id="597" name="Google Shape;597;p25"/>
            <p:cNvSpPr/>
            <p:nvPr/>
          </p:nvSpPr>
          <p:spPr>
            <a:xfrm>
              <a:off x="733089" y="3401512"/>
              <a:ext cx="236668" cy="236668"/>
            </a:xfrm>
            <a:prstGeom prst="ellipse">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8" name="Google Shape;598;p25"/>
            <p:cNvSpPr/>
            <p:nvPr/>
          </p:nvSpPr>
          <p:spPr>
            <a:xfrm>
              <a:off x="644623" y="3313046"/>
              <a:ext cx="413599" cy="413599"/>
            </a:xfrm>
            <a:prstGeom prst="ellipse">
              <a:avLst/>
            </a:prstGeom>
            <a:noFill/>
            <a:ln w="28575" cap="flat" cmpd="sng">
              <a:solidFill>
                <a:srgbClr val="4B984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599" name="Google Shape;599;p25"/>
          <p:cNvGrpSpPr/>
          <p:nvPr/>
        </p:nvGrpSpPr>
        <p:grpSpPr>
          <a:xfrm>
            <a:off x="7314404" y="4638824"/>
            <a:ext cx="356367" cy="356367"/>
            <a:chOff x="644623" y="3313046"/>
            <a:chExt cx="413599" cy="413599"/>
          </a:xfrm>
        </p:grpSpPr>
        <p:sp>
          <p:nvSpPr>
            <p:cNvPr id="600" name="Google Shape;600;p25"/>
            <p:cNvSpPr/>
            <p:nvPr/>
          </p:nvSpPr>
          <p:spPr>
            <a:xfrm>
              <a:off x="733089" y="3401512"/>
              <a:ext cx="236668" cy="236668"/>
            </a:xfrm>
            <a:prstGeom prst="ellipse">
              <a:avLst/>
            </a:prstGeom>
            <a:solidFill>
              <a:srgbClr val="0083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1" name="Google Shape;601;p25"/>
            <p:cNvSpPr/>
            <p:nvPr/>
          </p:nvSpPr>
          <p:spPr>
            <a:xfrm>
              <a:off x="644623" y="3313046"/>
              <a:ext cx="413599" cy="413599"/>
            </a:xfrm>
            <a:prstGeom prst="ellipse">
              <a:avLst/>
            </a:prstGeom>
            <a:noFill/>
            <a:ln w="28575" cap="flat" cmpd="sng">
              <a:solidFill>
                <a:srgbClr val="0083C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602" name="Google Shape;602;p25"/>
          <p:cNvSpPr/>
          <p:nvPr/>
        </p:nvSpPr>
        <p:spPr>
          <a:xfrm>
            <a:off x="7469728" y="1788938"/>
            <a:ext cx="45719" cy="715624"/>
          </a:xfrm>
          <a:prstGeom prst="roundRect">
            <a:avLst>
              <a:gd name="adj" fmla="val 50000"/>
            </a:avLst>
          </a:prstGeom>
          <a:solidFill>
            <a:srgbClr val="D5DB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3" name="Google Shape;603;p25"/>
          <p:cNvSpPr/>
          <p:nvPr/>
        </p:nvSpPr>
        <p:spPr>
          <a:xfrm>
            <a:off x="7469728" y="3565382"/>
            <a:ext cx="45719" cy="715624"/>
          </a:xfrm>
          <a:prstGeom prst="roundRect">
            <a:avLst>
              <a:gd name="adj" fmla="val 50000"/>
            </a:avLst>
          </a:prstGeom>
          <a:solidFill>
            <a:srgbClr val="D5DB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4" name="Google Shape;604;p25"/>
          <p:cNvSpPr/>
          <p:nvPr/>
        </p:nvSpPr>
        <p:spPr>
          <a:xfrm rot="2700000">
            <a:off x="11058616" y="62620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5" name="Google Shape;605;p25"/>
          <p:cNvSpPr/>
          <p:nvPr/>
        </p:nvSpPr>
        <p:spPr>
          <a:xfrm rot="1813063">
            <a:off x="10858951" y="5978511"/>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6" name="Google Shape;606;p25"/>
          <p:cNvSpPr/>
          <p:nvPr/>
        </p:nvSpPr>
        <p:spPr>
          <a:xfrm rot="2700000">
            <a:off x="777893" y="3595673"/>
            <a:ext cx="237737" cy="204947"/>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7" name="Google Shape;607;p25"/>
          <p:cNvSpPr/>
          <p:nvPr/>
        </p:nvSpPr>
        <p:spPr>
          <a:xfrm rot="2700000">
            <a:off x="5822787" y="415640"/>
            <a:ext cx="160768" cy="13859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08" name="Google Shape;608;p25" descr="A group of people looking at a screen&#10;&#10;Description automatically generated with low confidence"/>
          <p:cNvPicPr preferRelativeResize="0">
            <a:picLocks noGrp="1"/>
          </p:cNvPicPr>
          <p:nvPr>
            <p:ph type="pic" idx="3"/>
          </p:nvPr>
        </p:nvPicPr>
        <p:blipFill rotWithShape="1">
          <a:blip r:embed="rId3">
            <a:alphaModFix/>
          </a:blip>
          <a:srcRect l="1426" r="1427"/>
          <a:stretch/>
        </p:blipFill>
        <p:spPr>
          <a:xfrm>
            <a:off x="1785938" y="2936875"/>
            <a:ext cx="4837112" cy="3319463"/>
          </a:xfrm>
          <a:prstGeom prst="rect">
            <a:avLst/>
          </a:prstGeom>
          <a:solidFill>
            <a:schemeClr val="lt1"/>
          </a:solidFill>
          <a:ln>
            <a:noFill/>
          </a:ln>
        </p:spPr>
      </p:pic>
      <p:sp>
        <p:nvSpPr>
          <p:cNvPr id="609" name="Google Shape;609;p25"/>
          <p:cNvSpPr txBox="1"/>
          <p:nvPr/>
        </p:nvSpPr>
        <p:spPr>
          <a:xfrm>
            <a:off x="1786572" y="1026419"/>
            <a:ext cx="4455201" cy="1754326"/>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Three Areas </a:t>
            </a:r>
            <a:endParaRPr/>
          </a:p>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of Focus</a:t>
            </a:r>
            <a:endParaRPr/>
          </a:p>
        </p:txBody>
      </p:sp>
      <p:sp>
        <p:nvSpPr>
          <p:cNvPr id="610" name="Google Shape;610;p25"/>
          <p:cNvSpPr txBox="1"/>
          <p:nvPr/>
        </p:nvSpPr>
        <p:spPr>
          <a:xfrm>
            <a:off x="8029634" y="921136"/>
            <a:ext cx="3332346"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Understanding the whole student</a:t>
            </a:r>
            <a:endParaRPr/>
          </a:p>
        </p:txBody>
      </p:sp>
      <p:sp>
        <p:nvSpPr>
          <p:cNvPr id="611" name="Google Shape;611;p25"/>
          <p:cNvSpPr txBox="1"/>
          <p:nvPr/>
        </p:nvSpPr>
        <p:spPr>
          <a:xfrm>
            <a:off x="8029634" y="2593819"/>
            <a:ext cx="3601088"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Responding with dynamic environments</a:t>
            </a:r>
            <a:endParaRPr/>
          </a:p>
        </p:txBody>
      </p:sp>
      <p:sp>
        <p:nvSpPr>
          <p:cNvPr id="612" name="Google Shape;612;p25"/>
          <p:cNvSpPr txBox="1"/>
          <p:nvPr/>
        </p:nvSpPr>
        <p:spPr>
          <a:xfrm>
            <a:off x="8029634" y="4333410"/>
            <a:ext cx="3601088"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Optimizing student-centered programming</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p26"/>
          <p:cNvSpPr/>
          <p:nvPr/>
        </p:nvSpPr>
        <p:spPr>
          <a:xfrm>
            <a:off x="1" y="2336800"/>
            <a:ext cx="4648199" cy="45042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19" name="Google Shape;619;p26"/>
          <p:cNvSpPr/>
          <p:nvPr/>
        </p:nvSpPr>
        <p:spPr>
          <a:xfrm>
            <a:off x="1016000" y="685801"/>
            <a:ext cx="45719" cy="507999"/>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20" name="Google Shape;620;p26"/>
          <p:cNvSpPr/>
          <p:nvPr/>
        </p:nvSpPr>
        <p:spPr>
          <a:xfrm>
            <a:off x="4625340" y="5721423"/>
            <a:ext cx="45719" cy="38523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21" name="Google Shape;621;p26"/>
          <p:cNvSpPr/>
          <p:nvPr/>
        </p:nvSpPr>
        <p:spPr>
          <a:xfrm>
            <a:off x="5717540" y="474385"/>
            <a:ext cx="45719" cy="44001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22" name="Google Shape;622;p26"/>
          <p:cNvSpPr/>
          <p:nvPr/>
        </p:nvSpPr>
        <p:spPr>
          <a:xfrm>
            <a:off x="414866" y="6231467"/>
            <a:ext cx="45719" cy="626533"/>
          </a:xfrm>
          <a:prstGeom prst="rect">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23" name="Google Shape;623;p26" descr="Icon&#10;&#10;Description automatically generated"/>
          <p:cNvPicPr preferRelativeResize="0">
            <a:picLocks noGrp="1"/>
          </p:cNvPicPr>
          <p:nvPr>
            <p:ph type="pic" idx="3"/>
          </p:nvPr>
        </p:nvPicPr>
        <p:blipFill rotWithShape="1">
          <a:blip r:embed="rId3">
            <a:alphaModFix/>
          </a:blip>
          <a:srcRect t="6053" b="6052"/>
          <a:stretch/>
        </p:blipFill>
        <p:spPr>
          <a:xfrm>
            <a:off x="-89764" y="1485335"/>
            <a:ext cx="5043937" cy="3887330"/>
          </a:xfrm>
          <a:prstGeom prst="rect">
            <a:avLst/>
          </a:prstGeom>
          <a:noFill/>
          <a:ln>
            <a:noFill/>
          </a:ln>
        </p:spPr>
      </p:pic>
      <p:sp>
        <p:nvSpPr>
          <p:cNvPr id="624" name="Google Shape;624;p26"/>
          <p:cNvSpPr txBox="1"/>
          <p:nvPr/>
        </p:nvSpPr>
        <p:spPr>
          <a:xfrm>
            <a:off x="5563270" y="1284814"/>
            <a:ext cx="6552530" cy="1754326"/>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Building Towards Inclusivity for FASD</a:t>
            </a:r>
            <a:endParaRPr/>
          </a:p>
        </p:txBody>
      </p:sp>
      <p:sp>
        <p:nvSpPr>
          <p:cNvPr id="625" name="Google Shape;625;p26"/>
          <p:cNvSpPr txBox="1"/>
          <p:nvPr/>
        </p:nvSpPr>
        <p:spPr>
          <a:xfrm>
            <a:off x="5563269" y="3128413"/>
            <a:ext cx="6076705" cy="341632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Classroom inclusion becomes more challenging over time</a:t>
            </a:r>
            <a:endParaRPr/>
          </a:p>
          <a:p>
            <a:pPr marL="342900" marR="0" lvl="0" indent="-190500" algn="l" rtl="0">
              <a:lnSpc>
                <a:spcPct val="100000"/>
              </a:lnSpc>
              <a:spcBef>
                <a:spcPts val="0"/>
              </a:spcBef>
              <a:spcAft>
                <a:spcPts val="0"/>
              </a:spcAft>
              <a:buClr>
                <a:srgbClr val="595959"/>
              </a:buClr>
              <a:buSzPts val="2400"/>
              <a:buFont typeface="Arial"/>
              <a:buNone/>
            </a:pPr>
            <a:endParaRPr sz="2400">
              <a:solidFill>
                <a:srgbClr val="595959"/>
              </a:solidFill>
              <a:latin typeface="Calibri"/>
              <a:ea typeface="Calibri"/>
              <a:cs typeface="Calibri"/>
              <a:sym typeface="Calibri"/>
            </a:endParaRPr>
          </a:p>
          <a:p>
            <a:pPr marL="342900" marR="0" lvl="0" indent="-342900" algn="l" rtl="0">
              <a:lnSpc>
                <a:spcPct val="10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Building inclusivity in schools requires us to </a:t>
            </a:r>
            <a:r>
              <a:rPr lang="en-CA" sz="2400" i="1">
                <a:solidFill>
                  <a:srgbClr val="595959"/>
                </a:solidFill>
                <a:latin typeface="Calibri"/>
                <a:ea typeface="Calibri"/>
                <a:cs typeface="Calibri"/>
                <a:sym typeface="Calibri"/>
              </a:rPr>
              <a:t>adapt to the needs of the learner</a:t>
            </a:r>
            <a:r>
              <a:rPr lang="en-CA" sz="2400">
                <a:solidFill>
                  <a:srgbClr val="595959"/>
                </a:solidFill>
                <a:latin typeface="Calibri"/>
                <a:ea typeface="Calibri"/>
                <a:cs typeface="Calibri"/>
                <a:sym typeface="Calibri"/>
              </a:rPr>
              <a:t> </a:t>
            </a:r>
            <a:endParaRPr/>
          </a:p>
          <a:p>
            <a:pPr marL="342900" marR="0" lvl="0" indent="-190500" algn="l" rtl="0">
              <a:lnSpc>
                <a:spcPct val="100000"/>
              </a:lnSpc>
              <a:spcBef>
                <a:spcPts val="0"/>
              </a:spcBef>
              <a:spcAft>
                <a:spcPts val="0"/>
              </a:spcAft>
              <a:buClr>
                <a:srgbClr val="595959"/>
              </a:buClr>
              <a:buSzPts val="2400"/>
              <a:buFont typeface="Arial"/>
              <a:buNone/>
            </a:pPr>
            <a:endParaRPr sz="2400">
              <a:solidFill>
                <a:srgbClr val="595959"/>
              </a:solidFill>
              <a:latin typeface="Calibri"/>
              <a:ea typeface="Calibri"/>
              <a:cs typeface="Calibri"/>
              <a:sym typeface="Calibri"/>
            </a:endParaRPr>
          </a:p>
          <a:p>
            <a:pPr marL="342900" marR="0" lvl="0" indent="-342900" algn="l" rtl="0">
              <a:lnSpc>
                <a:spcPct val="10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Flexible and responsive learning environments that can adapt to the changing needs of learners</a:t>
            </a:r>
            <a:endParaRPr/>
          </a:p>
        </p:txBody>
      </p:sp>
      <p:sp>
        <p:nvSpPr>
          <p:cNvPr id="626" name="Google Shape;626;p26"/>
          <p:cNvSpPr/>
          <p:nvPr/>
        </p:nvSpPr>
        <p:spPr>
          <a:xfrm>
            <a:off x="4363259" y="1505442"/>
            <a:ext cx="45719" cy="4826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p27"/>
          <p:cNvSpPr/>
          <p:nvPr/>
        </p:nvSpPr>
        <p:spPr>
          <a:xfrm>
            <a:off x="6471425" y="1148576"/>
            <a:ext cx="5720575" cy="5709424"/>
          </a:xfrm>
          <a:prstGeom prst="rect">
            <a:avLst/>
          </a:prstGeom>
          <a:gradFill>
            <a:gsLst>
              <a:gs pos="0">
                <a:srgbClr val="C3E9EE"/>
              </a:gs>
              <a:gs pos="100000">
                <a:srgbClr val="D8EDCF"/>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33" name="Google Shape;633;p27" descr="A screenshot of a computer&#10;&#10;Description automatically generated with medium confidence"/>
          <p:cNvPicPr preferRelativeResize="0">
            <a:picLocks noGrp="1"/>
          </p:cNvPicPr>
          <p:nvPr>
            <p:ph type="pic" idx="2"/>
          </p:nvPr>
        </p:nvPicPr>
        <p:blipFill rotWithShape="1">
          <a:blip r:embed="rId3">
            <a:alphaModFix/>
          </a:blip>
          <a:srcRect l="5511" r="5510"/>
          <a:stretch/>
        </p:blipFill>
        <p:spPr>
          <a:xfrm>
            <a:off x="4828479" y="2139044"/>
            <a:ext cx="6211229" cy="3916068"/>
          </a:xfrm>
          <a:prstGeom prst="rect">
            <a:avLst/>
          </a:prstGeom>
          <a:solidFill>
            <a:schemeClr val="lt1"/>
          </a:solidFill>
          <a:ln>
            <a:noFill/>
          </a:ln>
        </p:spPr>
      </p:pic>
      <p:pic>
        <p:nvPicPr>
          <p:cNvPr id="634" name="Google Shape;634;p27"/>
          <p:cNvPicPr preferRelativeResize="0"/>
          <p:nvPr/>
        </p:nvPicPr>
        <p:blipFill rotWithShape="1">
          <a:blip r:embed="rId4">
            <a:alphaModFix/>
          </a:blip>
          <a:srcRect l="-1153"/>
          <a:stretch/>
        </p:blipFill>
        <p:spPr>
          <a:xfrm>
            <a:off x="3788408" y="1918011"/>
            <a:ext cx="8180907" cy="4681302"/>
          </a:xfrm>
          <a:prstGeom prst="rect">
            <a:avLst/>
          </a:prstGeom>
          <a:noFill/>
          <a:ln>
            <a:noFill/>
          </a:ln>
        </p:spPr>
      </p:pic>
      <p:sp>
        <p:nvSpPr>
          <p:cNvPr id="635" name="Google Shape;635;p27"/>
          <p:cNvSpPr txBox="1"/>
          <p:nvPr/>
        </p:nvSpPr>
        <p:spPr>
          <a:xfrm>
            <a:off x="448363" y="481610"/>
            <a:ext cx="6234720"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What is Inclusion?</a:t>
            </a:r>
            <a:endParaRPr/>
          </a:p>
          <a:p>
            <a:pPr marL="0" marR="0" lvl="0" indent="0" algn="l" rtl="0">
              <a:spcBef>
                <a:spcPts val="0"/>
              </a:spcBef>
              <a:spcAft>
                <a:spcPts val="0"/>
              </a:spcAft>
              <a:buNone/>
            </a:pPr>
            <a:r>
              <a:rPr lang="en-CA" sz="3600" b="1">
                <a:solidFill>
                  <a:srgbClr val="364DA1"/>
                </a:solidFill>
                <a:latin typeface="EB Garamond"/>
                <a:ea typeface="EB Garamond"/>
                <a:cs typeface="EB Garamond"/>
                <a:sym typeface="EB Garamond"/>
              </a:rPr>
              <a:t>with Shelley Moore</a:t>
            </a:r>
            <a:endParaRPr/>
          </a:p>
        </p:txBody>
      </p:sp>
      <p:sp>
        <p:nvSpPr>
          <p:cNvPr id="636" name="Google Shape;636;p27"/>
          <p:cNvSpPr txBox="1"/>
          <p:nvPr/>
        </p:nvSpPr>
        <p:spPr>
          <a:xfrm>
            <a:off x="456062" y="2348493"/>
            <a:ext cx="4015577"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400" u="sng">
                <a:solidFill>
                  <a:srgbClr val="595959"/>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https://www.youtube.com/watch?v=D1fbTKYkU4k</a:t>
            </a:r>
            <a:endParaRPr sz="1400">
              <a:solidFill>
                <a:srgbClr val="595959"/>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3"/>
          <p:cNvSpPr txBox="1"/>
          <p:nvPr/>
        </p:nvSpPr>
        <p:spPr>
          <a:xfrm>
            <a:off x="8854934" y="1899915"/>
            <a:ext cx="3093226" cy="464871"/>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CA" sz="1800">
                <a:solidFill>
                  <a:srgbClr val="595959"/>
                </a:solidFill>
                <a:latin typeface="Calibri"/>
                <a:ea typeface="Calibri"/>
                <a:cs typeface="Calibri"/>
                <a:sym typeface="Calibri"/>
              </a:rPr>
              <a:t>Space to include a fun fact</a:t>
            </a:r>
            <a:endParaRPr/>
          </a:p>
        </p:txBody>
      </p:sp>
      <p:sp>
        <p:nvSpPr>
          <p:cNvPr id="140" name="Google Shape;140;p3"/>
          <p:cNvSpPr txBox="1"/>
          <p:nvPr/>
        </p:nvSpPr>
        <p:spPr>
          <a:xfrm>
            <a:off x="1024129" y="4604060"/>
            <a:ext cx="2612614"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1800">
                <a:solidFill>
                  <a:srgbClr val="595959"/>
                </a:solidFill>
                <a:latin typeface="Calibri"/>
                <a:ea typeface="Calibri"/>
                <a:cs typeface="Calibri"/>
                <a:sym typeface="Calibri"/>
              </a:rPr>
              <a:t>Email@emailaddress.com</a:t>
            </a:r>
            <a:endParaRPr sz="1800">
              <a:solidFill>
                <a:srgbClr val="595959"/>
              </a:solidFill>
              <a:latin typeface="Calibri"/>
              <a:ea typeface="Calibri"/>
              <a:cs typeface="Calibri"/>
              <a:sym typeface="Calibri"/>
            </a:endParaRPr>
          </a:p>
        </p:txBody>
      </p:sp>
      <p:sp>
        <p:nvSpPr>
          <p:cNvPr id="141" name="Google Shape;141;p3"/>
          <p:cNvSpPr/>
          <p:nvPr/>
        </p:nvSpPr>
        <p:spPr>
          <a:xfrm>
            <a:off x="3751315" y="4690354"/>
            <a:ext cx="286173" cy="196744"/>
          </a:xfrm>
          <a:custGeom>
            <a:avLst/>
            <a:gdLst/>
            <a:ahLst/>
            <a:cxnLst/>
            <a:rect l="l" t="t" r="r" b="b"/>
            <a:pathLst>
              <a:path w="4876800" h="3352800" extrusionOk="0">
                <a:moveTo>
                  <a:pt x="0" y="809244"/>
                </a:moveTo>
                <a:lnTo>
                  <a:pt x="2378964" y="1816608"/>
                </a:lnTo>
                <a:cubicBezTo>
                  <a:pt x="2397862" y="1824838"/>
                  <a:pt x="2418283" y="1828800"/>
                  <a:pt x="2438400" y="1828800"/>
                </a:cubicBezTo>
                <a:cubicBezTo>
                  <a:pt x="2458517" y="1828800"/>
                  <a:pt x="2478939" y="1824838"/>
                  <a:pt x="2497836" y="1816608"/>
                </a:cubicBezTo>
                <a:lnTo>
                  <a:pt x="4876800" y="809244"/>
                </a:lnTo>
                <a:lnTo>
                  <a:pt x="4876800" y="3048000"/>
                </a:lnTo>
                <a:cubicBezTo>
                  <a:pt x="4876800" y="3216250"/>
                  <a:pt x="4740250" y="3352800"/>
                  <a:pt x="4572000" y="3352800"/>
                </a:cubicBezTo>
                <a:lnTo>
                  <a:pt x="304800" y="3352800"/>
                </a:lnTo>
                <a:cubicBezTo>
                  <a:pt x="136550" y="3352800"/>
                  <a:pt x="0" y="3216250"/>
                  <a:pt x="0" y="3048000"/>
                </a:cubicBezTo>
                <a:close/>
                <a:moveTo>
                  <a:pt x="304800" y="0"/>
                </a:moveTo>
                <a:lnTo>
                  <a:pt x="4572000" y="0"/>
                </a:lnTo>
                <a:cubicBezTo>
                  <a:pt x="4740250" y="0"/>
                  <a:pt x="4876800" y="136550"/>
                  <a:pt x="4876800" y="304800"/>
                </a:cubicBezTo>
                <a:lnTo>
                  <a:pt x="4876800" y="477926"/>
                </a:lnTo>
                <a:lnTo>
                  <a:pt x="2438400" y="1510894"/>
                </a:lnTo>
                <a:lnTo>
                  <a:pt x="0" y="478231"/>
                </a:lnTo>
                <a:lnTo>
                  <a:pt x="0" y="304800"/>
                </a:lnTo>
                <a:cubicBezTo>
                  <a:pt x="0" y="136550"/>
                  <a:pt x="136550" y="0"/>
                  <a:pt x="304800" y="0"/>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 name="Google Shape;142;p3"/>
          <p:cNvSpPr/>
          <p:nvPr/>
        </p:nvSpPr>
        <p:spPr>
          <a:xfrm>
            <a:off x="5318234" y="0"/>
            <a:ext cx="3510854" cy="6858000"/>
          </a:xfrm>
          <a:prstGeom prst="rect">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 name="Google Shape;143;p3"/>
          <p:cNvSpPr txBox="1"/>
          <p:nvPr/>
        </p:nvSpPr>
        <p:spPr>
          <a:xfrm>
            <a:off x="2278607" y="1268884"/>
            <a:ext cx="2075376" cy="33855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1600">
                <a:solidFill>
                  <a:srgbClr val="595959"/>
                </a:solidFill>
                <a:latin typeface="Calibri"/>
                <a:ea typeface="Calibri"/>
                <a:cs typeface="Calibri"/>
                <a:sym typeface="Calibri"/>
              </a:rPr>
              <a:t>Presenter Introduction</a:t>
            </a:r>
            <a:endParaRPr/>
          </a:p>
        </p:txBody>
      </p:sp>
      <p:sp>
        <p:nvSpPr>
          <p:cNvPr id="144" name="Google Shape;144;p3"/>
          <p:cNvSpPr/>
          <p:nvPr/>
        </p:nvSpPr>
        <p:spPr>
          <a:xfrm rot="4500000">
            <a:off x="9337719" y="915080"/>
            <a:ext cx="208353" cy="179615"/>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3"/>
          <p:cNvSpPr/>
          <p:nvPr/>
        </p:nvSpPr>
        <p:spPr>
          <a:xfrm rot="2700000">
            <a:off x="6497181" y="847586"/>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6" name="Google Shape;146;p3"/>
          <p:cNvSpPr/>
          <p:nvPr/>
        </p:nvSpPr>
        <p:spPr>
          <a:xfrm rot="1813063">
            <a:off x="7611667" y="5624137"/>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7" name="Google Shape;147;p3"/>
          <p:cNvSpPr/>
          <p:nvPr/>
        </p:nvSpPr>
        <p:spPr>
          <a:xfrm rot="-3507348">
            <a:off x="5109305" y="5795330"/>
            <a:ext cx="162175" cy="139806"/>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8" name="Google Shape;148;p3"/>
          <p:cNvSpPr/>
          <p:nvPr/>
        </p:nvSpPr>
        <p:spPr>
          <a:xfrm rot="4500000">
            <a:off x="8968113" y="4759713"/>
            <a:ext cx="208353" cy="179615"/>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9" name="Google Shape;149;p3"/>
          <p:cNvSpPr/>
          <p:nvPr/>
        </p:nvSpPr>
        <p:spPr>
          <a:xfrm rot="4500000">
            <a:off x="4017714" y="598142"/>
            <a:ext cx="208353" cy="179615"/>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0" name="Google Shape;150;p3"/>
          <p:cNvSpPr>
            <a:spLocks noGrp="1"/>
          </p:cNvSpPr>
          <p:nvPr>
            <p:ph type="pic" idx="2"/>
          </p:nvPr>
        </p:nvSpPr>
        <p:spPr>
          <a:xfrm>
            <a:off x="4603531" y="1334814"/>
            <a:ext cx="3899338" cy="3899338"/>
          </a:xfrm>
          <a:prstGeom prst="rect">
            <a:avLst/>
          </a:prstGeom>
          <a:solidFill>
            <a:schemeClr val="lt1"/>
          </a:solidFill>
          <a:ln>
            <a:noFill/>
          </a:ln>
        </p:spPr>
        <p:txBody>
          <a:bodyPr/>
          <a:lstStyle/>
          <a:p>
            <a:endParaRPr lang="en-CA"/>
          </a:p>
        </p:txBody>
      </p:sp>
      <p:sp>
        <p:nvSpPr>
          <p:cNvPr id="151" name="Google Shape;151;p3"/>
          <p:cNvSpPr txBox="1"/>
          <p:nvPr/>
        </p:nvSpPr>
        <p:spPr>
          <a:xfrm>
            <a:off x="665153" y="1660196"/>
            <a:ext cx="3688830" cy="1754326"/>
          </a:xfrm>
          <a:prstGeom prst="rect">
            <a:avLst/>
          </a:prstGeom>
          <a:noFill/>
          <a:ln>
            <a:noFill/>
          </a:ln>
        </p:spPr>
        <p:txBody>
          <a:bodyPr spcFirstLastPara="1" wrap="square" lIns="91425" tIns="45700" rIns="91425" bIns="45700" anchor="t" anchorCtr="0">
            <a:normAutofit/>
          </a:bodyPr>
          <a:lstStyle/>
          <a:p>
            <a:pPr marL="0" marR="0" lvl="0" indent="0" algn="r" rtl="0">
              <a:spcBef>
                <a:spcPts val="0"/>
              </a:spcBef>
              <a:spcAft>
                <a:spcPts val="0"/>
              </a:spcAft>
              <a:buNone/>
            </a:pPr>
            <a:r>
              <a:rPr lang="en-CA" sz="5400" b="1">
                <a:solidFill>
                  <a:srgbClr val="364DA1"/>
                </a:solidFill>
                <a:latin typeface="EB Garamond"/>
                <a:ea typeface="EB Garamond"/>
                <a:cs typeface="EB Garamond"/>
                <a:sym typeface="EB Garamond"/>
              </a:rPr>
              <a:t>Your Name</a:t>
            </a:r>
            <a:endParaRPr/>
          </a:p>
          <a:p>
            <a:pPr marL="0" marR="0" lvl="0" indent="0" algn="r" rtl="0">
              <a:spcBef>
                <a:spcPts val="0"/>
              </a:spcBef>
              <a:spcAft>
                <a:spcPts val="0"/>
              </a:spcAft>
              <a:buNone/>
            </a:pPr>
            <a:r>
              <a:rPr lang="en-CA" sz="5400" b="1">
                <a:solidFill>
                  <a:srgbClr val="364DA1"/>
                </a:solidFill>
                <a:latin typeface="EB Garamond"/>
                <a:ea typeface="EB Garamond"/>
                <a:cs typeface="EB Garamond"/>
                <a:sym typeface="EB Garamond"/>
              </a:rPr>
              <a:t>&amp; Pronouns</a:t>
            </a:r>
            <a:endParaRPr/>
          </a:p>
        </p:txBody>
      </p:sp>
      <p:sp>
        <p:nvSpPr>
          <p:cNvPr id="152" name="Google Shape;152;p3"/>
          <p:cNvSpPr txBox="1"/>
          <p:nvPr/>
        </p:nvSpPr>
        <p:spPr>
          <a:xfrm>
            <a:off x="890016" y="4043228"/>
            <a:ext cx="3345585"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1800">
                <a:solidFill>
                  <a:srgbClr val="595959"/>
                </a:solidFill>
                <a:latin typeface="Calibri"/>
                <a:ea typeface="Calibri"/>
                <a:cs typeface="Calibri"/>
                <a:sym typeface="Calibri"/>
              </a:rPr>
              <a:t>Your Network</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Google Shape;642;p28"/>
          <p:cNvSpPr/>
          <p:nvPr/>
        </p:nvSpPr>
        <p:spPr>
          <a:xfrm>
            <a:off x="7025267" y="2966224"/>
            <a:ext cx="5166733" cy="3891776"/>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43" name="Google Shape;643;p28"/>
          <p:cNvPicPr preferRelativeResize="0">
            <a:picLocks noGrp="1"/>
          </p:cNvPicPr>
          <p:nvPr>
            <p:ph type="pic" idx="2"/>
          </p:nvPr>
        </p:nvPicPr>
        <p:blipFill rotWithShape="1">
          <a:blip r:embed="rId3">
            <a:alphaModFix/>
          </a:blip>
          <a:srcRect l="6855" r="6855"/>
          <a:stretch/>
        </p:blipFill>
        <p:spPr>
          <a:xfrm>
            <a:off x="7350800" y="318528"/>
            <a:ext cx="4832509" cy="5600429"/>
          </a:xfrm>
          <a:prstGeom prst="rect">
            <a:avLst/>
          </a:prstGeom>
          <a:noFill/>
          <a:ln>
            <a:noFill/>
          </a:ln>
        </p:spPr>
      </p:pic>
      <p:sp>
        <p:nvSpPr>
          <p:cNvPr id="644" name="Google Shape;644;p28"/>
          <p:cNvSpPr txBox="1"/>
          <p:nvPr/>
        </p:nvSpPr>
        <p:spPr>
          <a:xfrm>
            <a:off x="1242178" y="449878"/>
            <a:ext cx="4823818"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Belonging</a:t>
            </a:r>
            <a:endParaRPr/>
          </a:p>
        </p:txBody>
      </p:sp>
      <p:sp>
        <p:nvSpPr>
          <p:cNvPr id="645" name="Google Shape;645;p28"/>
          <p:cNvSpPr txBox="1"/>
          <p:nvPr/>
        </p:nvSpPr>
        <p:spPr>
          <a:xfrm>
            <a:off x="1326582" y="1496371"/>
            <a:ext cx="5817796" cy="61120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4B9847"/>
              </a:buClr>
              <a:buSzPts val="2800"/>
              <a:buFont typeface="Arial"/>
              <a:buNone/>
            </a:pPr>
            <a:r>
              <a:rPr lang="en-CA" sz="2800" i="1">
                <a:solidFill>
                  <a:srgbClr val="4B9847"/>
                </a:solidFill>
                <a:latin typeface="EB Garamond"/>
                <a:ea typeface="EB Garamond"/>
                <a:cs typeface="EB Garamond"/>
                <a:sym typeface="EB Garamond"/>
              </a:rPr>
              <a:t>6 elements to improve belonging:</a:t>
            </a:r>
            <a:endParaRPr/>
          </a:p>
        </p:txBody>
      </p:sp>
      <p:sp>
        <p:nvSpPr>
          <p:cNvPr id="646" name="Google Shape;646;p28"/>
          <p:cNvSpPr/>
          <p:nvPr/>
        </p:nvSpPr>
        <p:spPr>
          <a:xfrm>
            <a:off x="659672" y="2403119"/>
            <a:ext cx="45719" cy="715624"/>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7" name="Google Shape;647;p28"/>
          <p:cNvSpPr txBox="1"/>
          <p:nvPr/>
        </p:nvSpPr>
        <p:spPr>
          <a:xfrm>
            <a:off x="1326582" y="2067888"/>
            <a:ext cx="5166733" cy="4790111"/>
          </a:xfrm>
          <a:prstGeom prst="rect">
            <a:avLst/>
          </a:prstGeom>
          <a:noFill/>
          <a:ln>
            <a:noFill/>
          </a:ln>
        </p:spPr>
        <p:txBody>
          <a:bodyPr spcFirstLastPara="1" wrap="square" lIns="91425" tIns="45700" rIns="91425" bIns="45700" anchor="t" anchorCtr="0">
            <a:noAutofit/>
          </a:bodyPr>
          <a:lstStyle/>
          <a:p>
            <a:pPr marL="457200" marR="0" lvl="0" indent="-457200" algn="l" rtl="0">
              <a:lnSpc>
                <a:spcPct val="150000"/>
              </a:lnSpc>
              <a:spcBef>
                <a:spcPts val="0"/>
              </a:spcBef>
              <a:spcAft>
                <a:spcPts val="0"/>
              </a:spcAft>
              <a:buClr>
                <a:srgbClr val="595959"/>
              </a:buClr>
              <a:buSzPts val="2800"/>
              <a:buFont typeface="Calibri"/>
              <a:buAutoNum type="arabicPeriod"/>
            </a:pPr>
            <a:r>
              <a:rPr lang="en-CA" sz="2800">
                <a:solidFill>
                  <a:srgbClr val="595959"/>
                </a:solidFill>
                <a:latin typeface="Calibri"/>
                <a:ea typeface="Calibri"/>
                <a:cs typeface="Calibri"/>
                <a:sym typeface="Calibri"/>
              </a:rPr>
              <a:t>Effective Listening</a:t>
            </a:r>
            <a:endParaRPr/>
          </a:p>
          <a:p>
            <a:pPr marL="457200" marR="0" lvl="0" indent="-457200" algn="l" rtl="0">
              <a:lnSpc>
                <a:spcPct val="150000"/>
              </a:lnSpc>
              <a:spcBef>
                <a:spcPts val="1000"/>
              </a:spcBef>
              <a:spcAft>
                <a:spcPts val="0"/>
              </a:spcAft>
              <a:buClr>
                <a:srgbClr val="595959"/>
              </a:buClr>
              <a:buSzPts val="2800"/>
              <a:buFont typeface="Calibri"/>
              <a:buAutoNum type="arabicPeriod"/>
            </a:pPr>
            <a:r>
              <a:rPr lang="en-CA" sz="2800">
                <a:solidFill>
                  <a:srgbClr val="595959"/>
                </a:solidFill>
                <a:latin typeface="Calibri"/>
                <a:ea typeface="Calibri"/>
                <a:cs typeface="Calibri"/>
                <a:sym typeface="Calibri"/>
              </a:rPr>
              <a:t>Supports</a:t>
            </a:r>
            <a:endParaRPr/>
          </a:p>
          <a:p>
            <a:pPr marL="457200" marR="0" lvl="0" indent="-457200" algn="l" rtl="0">
              <a:lnSpc>
                <a:spcPct val="150000"/>
              </a:lnSpc>
              <a:spcBef>
                <a:spcPts val="1000"/>
              </a:spcBef>
              <a:spcAft>
                <a:spcPts val="0"/>
              </a:spcAft>
              <a:buClr>
                <a:srgbClr val="595959"/>
              </a:buClr>
              <a:buSzPts val="2800"/>
              <a:buFont typeface="Calibri"/>
              <a:buAutoNum type="arabicPeriod"/>
            </a:pPr>
            <a:r>
              <a:rPr lang="en-CA" sz="2800">
                <a:solidFill>
                  <a:srgbClr val="595959"/>
                </a:solidFill>
                <a:latin typeface="Calibri"/>
                <a:ea typeface="Calibri"/>
                <a:cs typeface="Calibri"/>
                <a:sym typeface="Calibri"/>
              </a:rPr>
              <a:t>Positive Relationships</a:t>
            </a:r>
            <a:endParaRPr/>
          </a:p>
          <a:p>
            <a:pPr marL="457200" marR="0" lvl="0" indent="-457200" algn="l" rtl="0">
              <a:lnSpc>
                <a:spcPct val="150000"/>
              </a:lnSpc>
              <a:spcBef>
                <a:spcPts val="1000"/>
              </a:spcBef>
              <a:spcAft>
                <a:spcPts val="0"/>
              </a:spcAft>
              <a:buClr>
                <a:srgbClr val="595959"/>
              </a:buClr>
              <a:buSzPts val="2800"/>
              <a:buFont typeface="Calibri"/>
              <a:buAutoNum type="arabicPeriod"/>
            </a:pPr>
            <a:r>
              <a:rPr lang="en-CA" sz="2800">
                <a:solidFill>
                  <a:srgbClr val="595959"/>
                </a:solidFill>
                <a:latin typeface="Calibri"/>
                <a:ea typeface="Calibri"/>
                <a:cs typeface="Calibri"/>
                <a:sym typeface="Calibri"/>
              </a:rPr>
              <a:t>Early Programs</a:t>
            </a:r>
            <a:endParaRPr/>
          </a:p>
          <a:p>
            <a:pPr marL="457200" marR="0" lvl="0" indent="-457200" algn="l" rtl="0">
              <a:lnSpc>
                <a:spcPct val="150000"/>
              </a:lnSpc>
              <a:spcBef>
                <a:spcPts val="1000"/>
              </a:spcBef>
              <a:spcAft>
                <a:spcPts val="0"/>
              </a:spcAft>
              <a:buClr>
                <a:srgbClr val="595959"/>
              </a:buClr>
              <a:buSzPts val="2800"/>
              <a:buFont typeface="Calibri"/>
              <a:buAutoNum type="arabicPeriod"/>
            </a:pPr>
            <a:r>
              <a:rPr lang="en-CA" sz="2800">
                <a:solidFill>
                  <a:srgbClr val="595959"/>
                </a:solidFill>
                <a:latin typeface="Calibri"/>
                <a:ea typeface="Calibri"/>
                <a:cs typeface="Calibri"/>
                <a:sym typeface="Calibri"/>
              </a:rPr>
              <a:t>Common Interests</a:t>
            </a:r>
            <a:endParaRPr/>
          </a:p>
          <a:p>
            <a:pPr marL="457200" marR="0" lvl="0" indent="-457200" algn="l" rtl="0">
              <a:lnSpc>
                <a:spcPct val="150000"/>
              </a:lnSpc>
              <a:spcBef>
                <a:spcPts val="1000"/>
              </a:spcBef>
              <a:spcAft>
                <a:spcPts val="0"/>
              </a:spcAft>
              <a:buClr>
                <a:srgbClr val="595959"/>
              </a:buClr>
              <a:buSzPts val="2800"/>
              <a:buFont typeface="Calibri"/>
              <a:buAutoNum type="arabicPeriod"/>
            </a:pPr>
            <a:r>
              <a:rPr lang="en-CA" sz="2800">
                <a:solidFill>
                  <a:srgbClr val="595959"/>
                </a:solidFill>
                <a:latin typeface="Calibri"/>
                <a:ea typeface="Calibri"/>
                <a:cs typeface="Calibri"/>
                <a:sym typeface="Calibri"/>
              </a:rPr>
              <a:t>Extracurriculars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696" name="Google Shape;696;g3919f0f7af6_0_51"/>
          <p:cNvSpPr/>
          <p:nvPr/>
        </p:nvSpPr>
        <p:spPr>
          <a:xfrm>
            <a:off x="7025267" y="2966224"/>
            <a:ext cx="5166600" cy="3891900"/>
          </a:xfrm>
          <a:prstGeom prst="roundRect">
            <a:avLst>
              <a:gd name="adj" fmla="val 0"/>
            </a:avLst>
          </a:prstGeom>
          <a:gradFill>
            <a:gsLst>
              <a:gs pos="0">
                <a:schemeClr val="accent1"/>
              </a:gs>
              <a:gs pos="100000">
                <a:schemeClr val="accent2"/>
              </a:gs>
            </a:gsLst>
            <a:lin ang="5400012"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697" name="Google Shape;697;g3919f0f7af6_0_51" descr="young women with branches and leaves background (Provided by Getty Images)"/>
          <p:cNvPicPr preferRelativeResize="0">
            <a:picLocks noGrp="1"/>
          </p:cNvPicPr>
          <p:nvPr>
            <p:ph type="pic" idx="2"/>
          </p:nvPr>
        </p:nvPicPr>
        <p:blipFill rotWithShape="1">
          <a:blip r:embed="rId3">
            <a:alphaModFix/>
          </a:blip>
          <a:srcRect l="21244" r="21244"/>
          <a:stretch/>
        </p:blipFill>
        <p:spPr>
          <a:xfrm>
            <a:off x="252525" y="1013000"/>
            <a:ext cx="4046024" cy="5600424"/>
          </a:xfrm>
          <a:prstGeom prst="rect">
            <a:avLst/>
          </a:prstGeom>
          <a:noFill/>
          <a:ln>
            <a:noFill/>
          </a:ln>
        </p:spPr>
      </p:pic>
      <p:sp>
        <p:nvSpPr>
          <p:cNvPr id="698" name="Google Shape;698;g3919f0f7af6_0_51"/>
          <p:cNvSpPr txBox="1"/>
          <p:nvPr/>
        </p:nvSpPr>
        <p:spPr>
          <a:xfrm>
            <a:off x="252523" y="484600"/>
            <a:ext cx="7248000" cy="9234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5400" b="1" i="0" u="none" strike="noStrike" kern="0" cap="none" spc="0" normalizeH="0" baseline="0" noProof="0">
                <a:ln>
                  <a:noFill/>
                </a:ln>
                <a:solidFill>
                  <a:srgbClr val="364DA1"/>
                </a:solidFill>
                <a:effectLst/>
                <a:uLnTx/>
                <a:uFillTx/>
                <a:latin typeface="EB Garamond"/>
                <a:ea typeface="EB Garamond"/>
                <a:cs typeface="EB Garamond"/>
                <a:sym typeface="EB Garamond"/>
              </a:rPr>
              <a:t>Belonging in Alberta</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9" name="Google Shape;699;g3919f0f7af6_0_51"/>
          <p:cNvSpPr txBox="1"/>
          <p:nvPr/>
        </p:nvSpPr>
        <p:spPr>
          <a:xfrm>
            <a:off x="4298550" y="1916350"/>
            <a:ext cx="7177200" cy="4525200"/>
          </a:xfrm>
          <a:prstGeom prst="rect">
            <a:avLst/>
          </a:prstGeom>
          <a:noFill/>
          <a:ln>
            <a:noFill/>
          </a:ln>
        </p:spPr>
        <p:txBody>
          <a:bodyPr spcFirstLastPara="1" wrap="square" lIns="91425" tIns="45700" rIns="91425" bIns="45700" anchor="t" anchorCtr="0">
            <a:spAutoFit/>
          </a:bodyPr>
          <a:lstStyle/>
          <a:p>
            <a:pPr marL="342900" marR="0" lvl="0" indent="-342900" algn="l" defTabSz="914400" rtl="0" eaLnBrk="1" fontAlgn="auto" latinLnBrk="0" hangingPunct="1">
              <a:lnSpc>
                <a:spcPct val="100000"/>
              </a:lnSpc>
              <a:spcBef>
                <a:spcPts val="0"/>
              </a:spcBef>
              <a:spcAft>
                <a:spcPts val="0"/>
              </a:spcAft>
              <a:buClr>
                <a:srgbClr val="595959"/>
              </a:buClr>
              <a:buSzPts val="2400"/>
              <a:buFont typeface="Arial"/>
              <a:buChar char="•"/>
              <a:tabLst/>
              <a:defRPr/>
            </a:pP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The </a:t>
            </a:r>
            <a:r>
              <a:rPr kumimoji="0" lang="en-CA" sz="2400" b="1" i="0" u="none" strike="noStrike" kern="0" cap="none" spc="0" normalizeH="0" baseline="0" noProof="0" dirty="0">
                <a:ln>
                  <a:noFill/>
                </a:ln>
                <a:solidFill>
                  <a:srgbClr val="595959"/>
                </a:solidFill>
                <a:effectLst/>
                <a:uLnTx/>
                <a:uFillTx/>
                <a:latin typeface="Calibri"/>
                <a:ea typeface="Calibri"/>
                <a:cs typeface="Calibri"/>
                <a:sym typeface="Calibri"/>
              </a:rPr>
              <a:t>Belonging Project </a:t>
            </a: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is an Alberta-based initiative from the Skills Society and the University of Alberta exploring belonging and inclusion for people with intellectual disabilities. </a:t>
            </a:r>
            <a:endParaRPr kumimoji="0" sz="14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342900" marR="0" lvl="0" indent="-342900" algn="l" defTabSz="914400" rtl="0" eaLnBrk="1" fontAlgn="auto" latinLnBrk="0" hangingPunct="1">
              <a:lnSpc>
                <a:spcPct val="100000"/>
              </a:lnSpc>
              <a:spcBef>
                <a:spcPts val="0"/>
              </a:spcBef>
              <a:spcAft>
                <a:spcPts val="0"/>
              </a:spcAft>
              <a:buClr>
                <a:srgbClr val="595959"/>
              </a:buClr>
              <a:buSzPts val="2400"/>
              <a:buFont typeface="Arial"/>
              <a:buChar char="•"/>
              <a:tabLst/>
              <a:defRPr/>
            </a:pP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The project produced three plain-language summaries including: </a:t>
            </a:r>
            <a:endParaRPr kumimoji="0" sz="2400" b="0" i="0" u="none" strike="noStrike" kern="0" cap="none" spc="0" normalizeH="0" baseline="0" noProof="0" dirty="0">
              <a:ln>
                <a:noFill/>
              </a:ln>
              <a:solidFill>
                <a:srgbClr val="595959"/>
              </a:solidFill>
              <a:effectLst/>
              <a:uLnTx/>
              <a:uFillTx/>
              <a:latin typeface="Calibri"/>
              <a:ea typeface="Calibri"/>
              <a:cs typeface="Calibri"/>
              <a:sym typeface="Calibri"/>
            </a:endParaRPr>
          </a:p>
          <a:p>
            <a:pPr marL="914400" marR="0" lvl="1" indent="-381000" algn="l" defTabSz="914400" rtl="0" eaLnBrk="1" fontAlgn="auto" latinLnBrk="0" hangingPunct="1">
              <a:lnSpc>
                <a:spcPct val="100000"/>
              </a:lnSpc>
              <a:spcBef>
                <a:spcPts val="0"/>
              </a:spcBef>
              <a:spcAft>
                <a:spcPts val="0"/>
              </a:spcAft>
              <a:buClr>
                <a:srgbClr val="595959"/>
              </a:buClr>
              <a:buSzPts val="2400"/>
              <a:buFont typeface="Calibri"/>
              <a:buChar char="○"/>
              <a:tabLst/>
              <a:defRPr/>
            </a:pP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Belonging &amp; Inclusion</a:t>
            </a:r>
            <a:endParaRPr kumimoji="0" sz="2400" b="0" i="0" u="none" strike="noStrike" kern="0" cap="none" spc="0" normalizeH="0" baseline="0" noProof="0" dirty="0">
              <a:ln>
                <a:noFill/>
              </a:ln>
              <a:solidFill>
                <a:srgbClr val="595959"/>
              </a:solidFill>
              <a:effectLst/>
              <a:uLnTx/>
              <a:uFillTx/>
              <a:latin typeface="Calibri"/>
              <a:ea typeface="Calibri"/>
              <a:cs typeface="Calibri"/>
              <a:sym typeface="Calibri"/>
            </a:endParaRPr>
          </a:p>
          <a:p>
            <a:pPr marL="914400" marR="0" lvl="1" indent="-381000" algn="l" defTabSz="914400" rtl="0" eaLnBrk="1" fontAlgn="auto" latinLnBrk="0" hangingPunct="1">
              <a:lnSpc>
                <a:spcPct val="100000"/>
              </a:lnSpc>
              <a:spcBef>
                <a:spcPts val="0"/>
              </a:spcBef>
              <a:spcAft>
                <a:spcPts val="0"/>
              </a:spcAft>
              <a:buClr>
                <a:srgbClr val="595959"/>
              </a:buClr>
              <a:buSzPts val="2400"/>
              <a:buFont typeface="Calibri"/>
              <a:buChar char="○"/>
              <a:tabLst/>
              <a:defRPr/>
            </a:pP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Lived Experience</a:t>
            </a:r>
            <a:endParaRPr kumimoji="0" sz="2400" b="0" i="0" u="none" strike="noStrike" kern="0" cap="none" spc="0" normalizeH="0" baseline="0" noProof="0" dirty="0">
              <a:ln>
                <a:noFill/>
              </a:ln>
              <a:solidFill>
                <a:srgbClr val="595959"/>
              </a:solidFill>
              <a:effectLst/>
              <a:uLnTx/>
              <a:uFillTx/>
              <a:latin typeface="Calibri"/>
              <a:ea typeface="Calibri"/>
              <a:cs typeface="Calibri"/>
              <a:sym typeface="Calibri"/>
            </a:endParaRPr>
          </a:p>
          <a:p>
            <a:pPr marL="914400" marR="0" lvl="1" indent="-381000" algn="l" defTabSz="914400" rtl="0" eaLnBrk="1" fontAlgn="auto" latinLnBrk="0" hangingPunct="1">
              <a:lnSpc>
                <a:spcPct val="100000"/>
              </a:lnSpc>
              <a:spcBef>
                <a:spcPts val="0"/>
              </a:spcBef>
              <a:spcAft>
                <a:spcPts val="0"/>
              </a:spcAft>
              <a:buClr>
                <a:srgbClr val="595959"/>
              </a:buClr>
              <a:buSzPts val="2400"/>
              <a:buFont typeface="Calibri"/>
              <a:buChar char="○"/>
              <a:tabLst/>
              <a:defRPr/>
            </a:pP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Provider Practices</a:t>
            </a:r>
            <a:endParaRPr kumimoji="0" sz="2400" b="0" i="0" u="none" strike="noStrike" kern="0" cap="none" spc="0" normalizeH="0" baseline="0" noProof="0" dirty="0">
              <a:ln>
                <a:noFill/>
              </a:ln>
              <a:solidFill>
                <a:srgbClr val="595959"/>
              </a:solidFill>
              <a:effectLst/>
              <a:uLnTx/>
              <a:uFillTx/>
              <a:latin typeface="Calibri"/>
              <a:ea typeface="Calibri"/>
              <a:cs typeface="Calibri"/>
              <a:sym typeface="Calibri"/>
            </a:endParaRPr>
          </a:p>
          <a:p>
            <a:pPr marL="457200" marR="0" lvl="0" indent="-381000" algn="l" defTabSz="914400" rtl="0" eaLnBrk="1" fontAlgn="auto" latinLnBrk="0" hangingPunct="1">
              <a:lnSpc>
                <a:spcPct val="100000"/>
              </a:lnSpc>
              <a:spcBef>
                <a:spcPts val="0"/>
              </a:spcBef>
              <a:spcAft>
                <a:spcPts val="0"/>
              </a:spcAft>
              <a:buClr>
                <a:srgbClr val="595959"/>
              </a:buClr>
              <a:buSzPts val="2400"/>
              <a:buFont typeface="Calibri"/>
              <a:buChar char="•"/>
              <a:tabLst/>
              <a:defRPr/>
            </a:pP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The resources can be accessed here: </a:t>
            </a:r>
            <a:r>
              <a:rPr kumimoji="0" lang="en-CA" sz="2400" b="0" i="0" u="sng" strike="noStrike" kern="0" cap="none" spc="0" normalizeH="0" baseline="0" noProof="0" dirty="0">
                <a:ln>
                  <a:noFill/>
                </a:ln>
                <a:solidFill>
                  <a:srgbClr val="0563C1"/>
                </a:solidFill>
                <a:effectLst/>
                <a:uLnTx/>
                <a:uFillTx/>
                <a:latin typeface="Calibri"/>
                <a:ea typeface="Calibri"/>
                <a:cs typeface="Calibri"/>
                <a:sym typeface="Calibri"/>
                <a:hlinkClick r:id="rId4"/>
              </a:rPr>
              <a:t>https://resourcesforpractice.policywise.com/resource?id=137</a:t>
            </a:r>
            <a:endParaRPr kumimoji="0" sz="2400" b="0" i="0" u="none" strike="noStrike" kern="0" cap="none" spc="0" normalizeH="0" baseline="0" noProof="0" dirty="0">
              <a:ln>
                <a:noFill/>
              </a:ln>
              <a:solidFill>
                <a:srgbClr val="595959"/>
              </a:solidFill>
              <a:effectLst/>
              <a:uLnTx/>
              <a:uFillTx/>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Google Shape;653;p29"/>
          <p:cNvSpPr/>
          <p:nvPr/>
        </p:nvSpPr>
        <p:spPr>
          <a:xfrm>
            <a:off x="6471425" y="1148576"/>
            <a:ext cx="5720575" cy="5709424"/>
          </a:xfrm>
          <a:prstGeom prst="rect">
            <a:avLst/>
          </a:prstGeom>
          <a:gradFill>
            <a:gsLst>
              <a:gs pos="0">
                <a:srgbClr val="C3E9EE"/>
              </a:gs>
              <a:gs pos="100000">
                <a:srgbClr val="D8EDCF"/>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54" name="Google Shape;654;p29"/>
          <p:cNvPicPr preferRelativeResize="0">
            <a:picLocks noGrp="1"/>
          </p:cNvPicPr>
          <p:nvPr>
            <p:ph type="pic" idx="2"/>
          </p:nvPr>
        </p:nvPicPr>
        <p:blipFill rotWithShape="1">
          <a:blip r:embed="rId3">
            <a:alphaModFix/>
          </a:blip>
          <a:srcRect l="5501" r="5501"/>
          <a:stretch/>
        </p:blipFill>
        <p:spPr>
          <a:xfrm>
            <a:off x="4828479" y="2139044"/>
            <a:ext cx="6211229" cy="3916068"/>
          </a:xfrm>
          <a:prstGeom prst="rect">
            <a:avLst/>
          </a:prstGeom>
          <a:solidFill>
            <a:schemeClr val="lt1"/>
          </a:solidFill>
          <a:ln>
            <a:noFill/>
          </a:ln>
        </p:spPr>
      </p:pic>
      <p:pic>
        <p:nvPicPr>
          <p:cNvPr id="655" name="Google Shape;655;p29"/>
          <p:cNvPicPr preferRelativeResize="0"/>
          <p:nvPr/>
        </p:nvPicPr>
        <p:blipFill rotWithShape="1">
          <a:blip r:embed="rId4">
            <a:alphaModFix/>
          </a:blip>
          <a:srcRect l="-1153"/>
          <a:stretch/>
        </p:blipFill>
        <p:spPr>
          <a:xfrm>
            <a:off x="3785917" y="1918011"/>
            <a:ext cx="8180907" cy="4681302"/>
          </a:xfrm>
          <a:prstGeom prst="rect">
            <a:avLst/>
          </a:prstGeom>
          <a:noFill/>
          <a:ln>
            <a:noFill/>
          </a:ln>
        </p:spPr>
      </p:pic>
      <p:sp>
        <p:nvSpPr>
          <p:cNvPr id="656" name="Google Shape;656;p29"/>
          <p:cNvSpPr txBox="1"/>
          <p:nvPr/>
        </p:nvSpPr>
        <p:spPr>
          <a:xfrm>
            <a:off x="390136" y="338228"/>
            <a:ext cx="623472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Making Sure Each Child is Known</a:t>
            </a:r>
            <a:endParaRPr/>
          </a:p>
          <a:p>
            <a:pPr marL="0" marR="0" lvl="0" indent="0" algn="l" rtl="0">
              <a:spcBef>
                <a:spcPts val="0"/>
              </a:spcBef>
              <a:spcAft>
                <a:spcPts val="0"/>
              </a:spcAft>
              <a:buNone/>
            </a:pPr>
            <a:r>
              <a:rPr lang="en-CA" sz="3600" b="1">
                <a:solidFill>
                  <a:srgbClr val="364DA1"/>
                </a:solidFill>
                <a:latin typeface="EB Garamond"/>
                <a:ea typeface="EB Garamond"/>
                <a:cs typeface="EB Garamond"/>
                <a:sym typeface="EB Garamond"/>
              </a:rPr>
              <a:t>by Edutopia</a:t>
            </a:r>
            <a:endParaRPr/>
          </a:p>
        </p:txBody>
      </p:sp>
      <p:sp>
        <p:nvSpPr>
          <p:cNvPr id="657" name="Google Shape;657;p29"/>
          <p:cNvSpPr txBox="1"/>
          <p:nvPr/>
        </p:nvSpPr>
        <p:spPr>
          <a:xfrm>
            <a:off x="456062" y="3121223"/>
            <a:ext cx="4015577"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400" u="sng">
                <a:solidFill>
                  <a:srgbClr val="595959"/>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https://www.youtube.com/watch?v=xjZx0VdmgkE</a:t>
            </a:r>
            <a:endParaRPr sz="1400">
              <a:solidFill>
                <a:srgbClr val="595959"/>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pic>
        <p:nvPicPr>
          <p:cNvPr id="663" name="Google Shape;663;p30" descr="A picture containing text&#10;&#10;Description automatically generated"/>
          <p:cNvPicPr preferRelativeResize="0"/>
          <p:nvPr/>
        </p:nvPicPr>
        <p:blipFill rotWithShape="1">
          <a:blip r:embed="rId3">
            <a:alphaModFix/>
          </a:blip>
          <a:srcRect/>
          <a:stretch/>
        </p:blipFill>
        <p:spPr>
          <a:xfrm>
            <a:off x="7157047" y="2470607"/>
            <a:ext cx="2515057" cy="2515057"/>
          </a:xfrm>
          <a:prstGeom prst="rect">
            <a:avLst/>
          </a:prstGeom>
          <a:noFill/>
          <a:ln>
            <a:noFill/>
          </a:ln>
        </p:spPr>
      </p:pic>
      <p:cxnSp>
        <p:nvCxnSpPr>
          <p:cNvPr id="664" name="Google Shape;664;p30"/>
          <p:cNvCxnSpPr/>
          <p:nvPr/>
        </p:nvCxnSpPr>
        <p:spPr>
          <a:xfrm flipH="1">
            <a:off x="7251456" y="4546599"/>
            <a:ext cx="407518" cy="279550"/>
          </a:xfrm>
          <a:prstGeom prst="straightConnector1">
            <a:avLst/>
          </a:prstGeom>
          <a:noFill/>
          <a:ln w="31750" cap="flat" cmpd="sng">
            <a:solidFill>
              <a:srgbClr val="595959"/>
            </a:solidFill>
            <a:prstDash val="solid"/>
            <a:miter lim="800000"/>
            <a:headEnd type="none" w="sm" len="sm"/>
            <a:tailEnd type="none" w="sm" len="sm"/>
          </a:ln>
        </p:spPr>
      </p:cxnSp>
      <p:cxnSp>
        <p:nvCxnSpPr>
          <p:cNvPr id="665" name="Google Shape;665;p30"/>
          <p:cNvCxnSpPr/>
          <p:nvPr/>
        </p:nvCxnSpPr>
        <p:spPr>
          <a:xfrm>
            <a:off x="9130288" y="4485977"/>
            <a:ext cx="565526" cy="332208"/>
          </a:xfrm>
          <a:prstGeom prst="straightConnector1">
            <a:avLst/>
          </a:prstGeom>
          <a:noFill/>
          <a:ln w="31750" cap="flat" cmpd="sng">
            <a:solidFill>
              <a:srgbClr val="595959"/>
            </a:solidFill>
            <a:prstDash val="solid"/>
            <a:miter lim="800000"/>
            <a:headEnd type="none" w="sm" len="sm"/>
            <a:tailEnd type="none" w="sm" len="sm"/>
          </a:ln>
        </p:spPr>
      </p:cxnSp>
      <p:cxnSp>
        <p:nvCxnSpPr>
          <p:cNvPr id="666" name="Google Shape;666;p30"/>
          <p:cNvCxnSpPr/>
          <p:nvPr/>
        </p:nvCxnSpPr>
        <p:spPr>
          <a:xfrm>
            <a:off x="8455435" y="1837756"/>
            <a:ext cx="7886" cy="747276"/>
          </a:xfrm>
          <a:prstGeom prst="straightConnector1">
            <a:avLst/>
          </a:prstGeom>
          <a:noFill/>
          <a:ln w="31750" cap="flat" cmpd="sng">
            <a:solidFill>
              <a:srgbClr val="595959"/>
            </a:solidFill>
            <a:prstDash val="solid"/>
            <a:miter lim="800000"/>
            <a:headEnd type="none" w="sm" len="sm"/>
            <a:tailEnd type="none" w="sm" len="sm"/>
          </a:ln>
        </p:spPr>
      </p:cxnSp>
      <p:sp>
        <p:nvSpPr>
          <p:cNvPr id="667" name="Google Shape;667;p30"/>
          <p:cNvSpPr/>
          <p:nvPr/>
        </p:nvSpPr>
        <p:spPr>
          <a:xfrm>
            <a:off x="6354987" y="1392491"/>
            <a:ext cx="4111113" cy="4098822"/>
          </a:xfrm>
          <a:prstGeom prst="ellipse">
            <a:avLst/>
          </a:prstGeom>
          <a:noFill/>
          <a:ln w="57150" cap="flat" cmpd="sng">
            <a:solidFill>
              <a:srgbClr val="00578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8" name="Google Shape;668;p30"/>
          <p:cNvSpPr/>
          <p:nvPr/>
        </p:nvSpPr>
        <p:spPr>
          <a:xfrm>
            <a:off x="5685164" y="722666"/>
            <a:ext cx="5450758" cy="5444612"/>
          </a:xfrm>
          <a:prstGeom prst="ellipse">
            <a:avLst/>
          </a:prstGeom>
          <a:noFill/>
          <a:ln w="57150" cap="flat" cmpd="sng">
            <a:solidFill>
              <a:srgbClr val="FE721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9" name="Google Shape;669;p30"/>
          <p:cNvSpPr/>
          <p:nvPr/>
        </p:nvSpPr>
        <p:spPr>
          <a:xfrm>
            <a:off x="6023149" y="1036072"/>
            <a:ext cx="4805516" cy="4811661"/>
          </a:xfrm>
          <a:prstGeom prst="ellipse">
            <a:avLst/>
          </a:prstGeom>
          <a:noFill/>
          <a:ln w="57150" cap="flat" cmpd="sng">
            <a:solidFill>
              <a:srgbClr val="4B984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70" name="Google Shape;670;p30"/>
          <p:cNvSpPr/>
          <p:nvPr/>
        </p:nvSpPr>
        <p:spPr>
          <a:xfrm>
            <a:off x="7399096" y="227370"/>
            <a:ext cx="1972510" cy="1972510"/>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Calibri"/>
              <a:ea typeface="Calibri"/>
              <a:cs typeface="Calibri"/>
              <a:sym typeface="Calibri"/>
            </a:endParaRPr>
          </a:p>
        </p:txBody>
      </p:sp>
      <p:sp>
        <p:nvSpPr>
          <p:cNvPr id="671" name="Google Shape;671;p30"/>
          <p:cNvSpPr/>
          <p:nvPr/>
        </p:nvSpPr>
        <p:spPr>
          <a:xfrm>
            <a:off x="5800507" y="4626487"/>
            <a:ext cx="1966365" cy="1972510"/>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lt1"/>
              </a:solidFill>
              <a:latin typeface="Calibri"/>
              <a:ea typeface="Calibri"/>
              <a:cs typeface="Calibri"/>
              <a:sym typeface="Calibri"/>
            </a:endParaRPr>
          </a:p>
        </p:txBody>
      </p:sp>
      <p:cxnSp>
        <p:nvCxnSpPr>
          <p:cNvPr id="672" name="Google Shape;672;p30"/>
          <p:cNvCxnSpPr/>
          <p:nvPr/>
        </p:nvCxnSpPr>
        <p:spPr>
          <a:xfrm rot="10800000" flipH="1">
            <a:off x="9118345" y="2870986"/>
            <a:ext cx="1932962" cy="422820"/>
          </a:xfrm>
          <a:prstGeom prst="straightConnector1">
            <a:avLst/>
          </a:prstGeom>
          <a:noFill/>
          <a:ln w="31750" cap="flat" cmpd="sng">
            <a:solidFill>
              <a:srgbClr val="595959"/>
            </a:solidFill>
            <a:prstDash val="solid"/>
            <a:miter lim="800000"/>
            <a:headEnd type="none" w="sm" len="sm"/>
            <a:tailEnd type="none" w="sm" len="sm"/>
          </a:ln>
        </p:spPr>
      </p:cxnSp>
      <p:cxnSp>
        <p:nvCxnSpPr>
          <p:cNvPr id="673" name="Google Shape;673;p30"/>
          <p:cNvCxnSpPr/>
          <p:nvPr/>
        </p:nvCxnSpPr>
        <p:spPr>
          <a:xfrm>
            <a:off x="6024187" y="3061080"/>
            <a:ext cx="1559424" cy="195991"/>
          </a:xfrm>
          <a:prstGeom prst="straightConnector1">
            <a:avLst/>
          </a:prstGeom>
          <a:noFill/>
          <a:ln w="31750" cap="flat" cmpd="sng">
            <a:solidFill>
              <a:srgbClr val="595959"/>
            </a:solidFill>
            <a:prstDash val="solid"/>
            <a:miter lim="800000"/>
            <a:headEnd type="none" w="sm" len="sm"/>
            <a:tailEnd type="none" w="sm" len="sm"/>
          </a:ln>
        </p:spPr>
      </p:cxnSp>
      <p:sp>
        <p:nvSpPr>
          <p:cNvPr id="674" name="Google Shape;674;p30"/>
          <p:cNvSpPr/>
          <p:nvPr/>
        </p:nvSpPr>
        <p:spPr>
          <a:xfrm>
            <a:off x="10040576" y="1601850"/>
            <a:ext cx="1960219" cy="1966364"/>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lt1"/>
              </a:solidFill>
              <a:latin typeface="Calibri"/>
              <a:ea typeface="Calibri"/>
              <a:cs typeface="Calibri"/>
              <a:sym typeface="Calibri"/>
            </a:endParaRPr>
          </a:p>
        </p:txBody>
      </p:sp>
      <p:sp>
        <p:nvSpPr>
          <p:cNvPr id="675" name="Google Shape;675;p30"/>
          <p:cNvSpPr/>
          <p:nvPr/>
        </p:nvSpPr>
        <p:spPr>
          <a:xfrm>
            <a:off x="9238186" y="4546599"/>
            <a:ext cx="1966365" cy="1972510"/>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lt1"/>
              </a:solidFill>
              <a:latin typeface="Calibri"/>
              <a:ea typeface="Calibri"/>
              <a:cs typeface="Calibri"/>
              <a:sym typeface="Calibri"/>
            </a:endParaRPr>
          </a:p>
        </p:txBody>
      </p:sp>
      <p:sp>
        <p:nvSpPr>
          <p:cNvPr id="676" name="Google Shape;676;p30"/>
          <p:cNvSpPr txBox="1"/>
          <p:nvPr/>
        </p:nvSpPr>
        <p:spPr>
          <a:xfrm>
            <a:off x="1242178" y="605476"/>
            <a:ext cx="3394455"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Teams of Support</a:t>
            </a:r>
            <a:endParaRPr/>
          </a:p>
        </p:txBody>
      </p:sp>
      <p:sp>
        <p:nvSpPr>
          <p:cNvPr id="677" name="Google Shape;677;p30"/>
          <p:cNvSpPr/>
          <p:nvPr/>
        </p:nvSpPr>
        <p:spPr>
          <a:xfrm>
            <a:off x="4784468" y="1656731"/>
            <a:ext cx="1968132" cy="1974277"/>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lt1"/>
              </a:solidFill>
              <a:latin typeface="Calibri"/>
              <a:ea typeface="Calibri"/>
              <a:cs typeface="Calibri"/>
              <a:sym typeface="Calibri"/>
            </a:endParaRPr>
          </a:p>
        </p:txBody>
      </p:sp>
      <p:sp>
        <p:nvSpPr>
          <p:cNvPr id="678" name="Google Shape;678;p30"/>
          <p:cNvSpPr/>
          <p:nvPr/>
        </p:nvSpPr>
        <p:spPr>
          <a:xfrm>
            <a:off x="7498532" y="820290"/>
            <a:ext cx="177882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b="1">
                <a:solidFill>
                  <a:schemeClr val="lt1"/>
                </a:solidFill>
                <a:latin typeface="Calibri"/>
                <a:ea typeface="Calibri"/>
                <a:cs typeface="Calibri"/>
                <a:sym typeface="Calibri"/>
              </a:rPr>
              <a:t>Educational</a:t>
            </a:r>
            <a:endParaRPr/>
          </a:p>
          <a:p>
            <a:pPr marL="0" marR="0" lvl="0" indent="0" algn="ctr" rtl="0">
              <a:spcBef>
                <a:spcPts val="0"/>
              </a:spcBef>
              <a:spcAft>
                <a:spcPts val="0"/>
              </a:spcAft>
              <a:buNone/>
            </a:pPr>
            <a:r>
              <a:rPr lang="en-CA" sz="2400" b="1">
                <a:solidFill>
                  <a:schemeClr val="lt1"/>
                </a:solidFill>
                <a:latin typeface="Calibri"/>
                <a:ea typeface="Calibri"/>
                <a:cs typeface="Calibri"/>
                <a:sym typeface="Calibri"/>
              </a:rPr>
              <a:t>Assistant</a:t>
            </a:r>
            <a:endParaRPr sz="2400">
              <a:solidFill>
                <a:schemeClr val="lt1"/>
              </a:solidFill>
              <a:latin typeface="Calibri"/>
              <a:ea typeface="Calibri"/>
              <a:cs typeface="Calibri"/>
              <a:sym typeface="Calibri"/>
            </a:endParaRPr>
          </a:p>
        </p:txBody>
      </p:sp>
      <p:sp>
        <p:nvSpPr>
          <p:cNvPr id="679" name="Google Shape;679;p30"/>
          <p:cNvSpPr/>
          <p:nvPr/>
        </p:nvSpPr>
        <p:spPr>
          <a:xfrm>
            <a:off x="10161897" y="2392627"/>
            <a:ext cx="177882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b="1">
                <a:solidFill>
                  <a:schemeClr val="lt1"/>
                </a:solidFill>
                <a:latin typeface="Calibri"/>
                <a:ea typeface="Calibri"/>
                <a:cs typeface="Calibri"/>
                <a:sym typeface="Calibri"/>
              </a:rPr>
              <a:t>Teacher</a:t>
            </a:r>
            <a:endParaRPr sz="2400">
              <a:solidFill>
                <a:schemeClr val="lt1"/>
              </a:solidFill>
              <a:latin typeface="Calibri"/>
              <a:ea typeface="Calibri"/>
              <a:cs typeface="Calibri"/>
              <a:sym typeface="Calibri"/>
            </a:endParaRPr>
          </a:p>
        </p:txBody>
      </p:sp>
      <p:sp>
        <p:nvSpPr>
          <p:cNvPr id="680" name="Google Shape;680;p30"/>
          <p:cNvSpPr/>
          <p:nvPr/>
        </p:nvSpPr>
        <p:spPr>
          <a:xfrm>
            <a:off x="9279252" y="5157310"/>
            <a:ext cx="1938688"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b="1">
                <a:solidFill>
                  <a:schemeClr val="lt1"/>
                </a:solidFill>
                <a:latin typeface="Calibri"/>
                <a:ea typeface="Calibri"/>
                <a:cs typeface="Calibri"/>
                <a:sym typeface="Calibri"/>
              </a:rPr>
              <a:t>Outside Agencies</a:t>
            </a:r>
            <a:endParaRPr sz="2400">
              <a:solidFill>
                <a:schemeClr val="lt1"/>
              </a:solidFill>
              <a:latin typeface="Calibri"/>
              <a:ea typeface="Calibri"/>
              <a:cs typeface="Calibri"/>
              <a:sym typeface="Calibri"/>
            </a:endParaRPr>
          </a:p>
        </p:txBody>
      </p:sp>
      <p:sp>
        <p:nvSpPr>
          <p:cNvPr id="681" name="Google Shape;681;p30"/>
          <p:cNvSpPr/>
          <p:nvPr/>
        </p:nvSpPr>
        <p:spPr>
          <a:xfrm>
            <a:off x="5806889" y="5395465"/>
            <a:ext cx="193868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b="1">
                <a:solidFill>
                  <a:schemeClr val="lt1"/>
                </a:solidFill>
                <a:latin typeface="Calibri"/>
                <a:ea typeface="Calibri"/>
                <a:cs typeface="Calibri"/>
                <a:sym typeface="Calibri"/>
              </a:rPr>
              <a:t>Caregivers</a:t>
            </a:r>
            <a:endParaRPr sz="2400">
              <a:solidFill>
                <a:schemeClr val="lt1"/>
              </a:solidFill>
              <a:latin typeface="Calibri"/>
              <a:ea typeface="Calibri"/>
              <a:cs typeface="Calibri"/>
              <a:sym typeface="Calibri"/>
            </a:endParaRPr>
          </a:p>
        </p:txBody>
      </p:sp>
      <p:sp>
        <p:nvSpPr>
          <p:cNvPr id="682" name="Google Shape;682;p30"/>
          <p:cNvSpPr/>
          <p:nvPr/>
        </p:nvSpPr>
        <p:spPr>
          <a:xfrm>
            <a:off x="4813311" y="2238738"/>
            <a:ext cx="1938688"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200" b="1">
                <a:solidFill>
                  <a:schemeClr val="lt1"/>
                </a:solidFill>
                <a:latin typeface="Calibri"/>
                <a:ea typeface="Calibri"/>
                <a:cs typeface="Calibri"/>
                <a:sym typeface="Calibri"/>
              </a:rPr>
              <a:t>School Administrators</a:t>
            </a:r>
            <a:endParaRPr sz="2200">
              <a:solidFill>
                <a:schemeClr val="lt1"/>
              </a:solidFill>
              <a:latin typeface="Calibri"/>
              <a:ea typeface="Calibri"/>
              <a:cs typeface="Calibri"/>
              <a:sym typeface="Calibri"/>
            </a:endParaRPr>
          </a:p>
        </p:txBody>
      </p:sp>
      <p:sp>
        <p:nvSpPr>
          <p:cNvPr id="683" name="Google Shape;683;p30"/>
          <p:cNvSpPr txBox="1"/>
          <p:nvPr/>
        </p:nvSpPr>
        <p:spPr>
          <a:xfrm>
            <a:off x="1273454" y="4196047"/>
            <a:ext cx="2675358" cy="83099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2400" b="1">
                <a:solidFill>
                  <a:srgbClr val="4B9847"/>
                </a:solidFill>
                <a:latin typeface="EB Garamond"/>
                <a:ea typeface="EB Garamond"/>
                <a:cs typeface="EB Garamond"/>
                <a:sym typeface="EB Garamond"/>
              </a:rPr>
              <a:t>Consistent Strategies</a:t>
            </a:r>
            <a:endParaRPr/>
          </a:p>
        </p:txBody>
      </p:sp>
      <p:cxnSp>
        <p:nvCxnSpPr>
          <p:cNvPr id="684" name="Google Shape;684;p30"/>
          <p:cNvCxnSpPr/>
          <p:nvPr/>
        </p:nvCxnSpPr>
        <p:spPr>
          <a:xfrm rot="10800000" flipH="1">
            <a:off x="3948812" y="4225001"/>
            <a:ext cx="2189278" cy="260976"/>
          </a:xfrm>
          <a:prstGeom prst="straightConnector1">
            <a:avLst/>
          </a:prstGeom>
          <a:noFill/>
          <a:ln w="31750" cap="flat" cmpd="sng">
            <a:solidFill>
              <a:srgbClr val="4B9847"/>
            </a:solidFill>
            <a:prstDash val="solid"/>
            <a:miter lim="800000"/>
            <a:headEnd type="none" w="sm" len="sm"/>
            <a:tailEnd type="none" w="sm" len="sm"/>
          </a:ln>
        </p:spPr>
      </p:cxnSp>
      <p:sp>
        <p:nvSpPr>
          <p:cNvPr id="685" name="Google Shape;685;p30"/>
          <p:cNvSpPr txBox="1"/>
          <p:nvPr/>
        </p:nvSpPr>
        <p:spPr>
          <a:xfrm>
            <a:off x="1219917" y="5421527"/>
            <a:ext cx="2675358" cy="83099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2400" b="1">
                <a:solidFill>
                  <a:srgbClr val="005782"/>
                </a:solidFill>
                <a:latin typeface="EB Garamond"/>
                <a:ea typeface="EB Garamond"/>
                <a:cs typeface="EB Garamond"/>
                <a:sym typeface="EB Garamond"/>
              </a:rPr>
              <a:t>Continuing Education</a:t>
            </a:r>
            <a:endParaRPr/>
          </a:p>
        </p:txBody>
      </p:sp>
      <p:cxnSp>
        <p:nvCxnSpPr>
          <p:cNvPr id="686" name="Google Shape;686;p30"/>
          <p:cNvCxnSpPr/>
          <p:nvPr/>
        </p:nvCxnSpPr>
        <p:spPr>
          <a:xfrm rot="10800000" flipH="1">
            <a:off x="3895275" y="4233327"/>
            <a:ext cx="2605225" cy="1333879"/>
          </a:xfrm>
          <a:prstGeom prst="straightConnector1">
            <a:avLst/>
          </a:prstGeom>
          <a:noFill/>
          <a:ln w="31750" cap="flat" cmpd="sng">
            <a:solidFill>
              <a:srgbClr val="005782"/>
            </a:solidFill>
            <a:prstDash val="solid"/>
            <a:miter lim="800000"/>
            <a:headEnd type="none" w="sm" len="sm"/>
            <a:tailEnd type="none" w="sm" len="sm"/>
          </a:ln>
        </p:spPr>
      </p:cxnSp>
      <p:sp>
        <p:nvSpPr>
          <p:cNvPr id="687" name="Google Shape;687;p30"/>
          <p:cNvSpPr txBox="1"/>
          <p:nvPr/>
        </p:nvSpPr>
        <p:spPr>
          <a:xfrm>
            <a:off x="1273454" y="3047472"/>
            <a:ext cx="2675358" cy="83099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2400" b="1">
                <a:solidFill>
                  <a:srgbClr val="FE721F"/>
                </a:solidFill>
                <a:latin typeface="EB Garamond"/>
                <a:ea typeface="EB Garamond"/>
                <a:cs typeface="EB Garamond"/>
                <a:sym typeface="EB Garamond"/>
              </a:rPr>
              <a:t>Communication &amp; Collaboration</a:t>
            </a:r>
            <a:endParaRPr/>
          </a:p>
        </p:txBody>
      </p:sp>
      <p:cxnSp>
        <p:nvCxnSpPr>
          <p:cNvPr id="688" name="Google Shape;688;p30"/>
          <p:cNvCxnSpPr/>
          <p:nvPr/>
        </p:nvCxnSpPr>
        <p:spPr>
          <a:xfrm>
            <a:off x="3960259" y="3728136"/>
            <a:ext cx="1793483" cy="412366"/>
          </a:xfrm>
          <a:prstGeom prst="straightConnector1">
            <a:avLst/>
          </a:prstGeom>
          <a:noFill/>
          <a:ln w="31750" cap="flat" cmpd="sng">
            <a:solidFill>
              <a:srgbClr val="FE721F"/>
            </a:solidFill>
            <a:prstDash val="solid"/>
            <a:miter lim="800000"/>
            <a:headEnd type="none" w="sm" len="sm"/>
            <a:tailEnd type="none" w="sm" len="sm"/>
          </a:ln>
        </p:spPr>
      </p:cxn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31"/>
          <p:cNvSpPr/>
          <p:nvPr/>
        </p:nvSpPr>
        <p:spPr>
          <a:xfrm>
            <a:off x="-1268454" y="-1206995"/>
            <a:ext cx="4038681" cy="4038681"/>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695" name="Google Shape;695;p31"/>
          <p:cNvSpPr/>
          <p:nvPr/>
        </p:nvSpPr>
        <p:spPr>
          <a:xfrm>
            <a:off x="656639" y="1288473"/>
            <a:ext cx="4608675" cy="511206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96" name="Google Shape;696;p31"/>
          <p:cNvSpPr/>
          <p:nvPr/>
        </p:nvSpPr>
        <p:spPr>
          <a:xfrm>
            <a:off x="11685814"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697" name="Google Shape;697;p31"/>
          <p:cNvCxnSpPr>
            <a:stCxn id="696"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698" name="Google Shape;698;p31"/>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34</a:t>
            </a:fld>
            <a:endParaRPr sz="1200">
              <a:solidFill>
                <a:schemeClr val="lt1"/>
              </a:solidFill>
              <a:latin typeface="Calibri"/>
              <a:ea typeface="Calibri"/>
              <a:cs typeface="Calibri"/>
              <a:sym typeface="Calibri"/>
            </a:endParaRPr>
          </a:p>
        </p:txBody>
      </p:sp>
      <p:sp>
        <p:nvSpPr>
          <p:cNvPr id="699" name="Google Shape;699;p31"/>
          <p:cNvSpPr/>
          <p:nvPr/>
        </p:nvSpPr>
        <p:spPr>
          <a:xfrm>
            <a:off x="5564128" y="3579992"/>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00" name="Google Shape;700;p31"/>
          <p:cNvSpPr txBox="1"/>
          <p:nvPr/>
        </p:nvSpPr>
        <p:spPr>
          <a:xfrm>
            <a:off x="5797185" y="166104"/>
            <a:ext cx="5544096" cy="6343981"/>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CA" sz="2100">
                <a:solidFill>
                  <a:srgbClr val="595959"/>
                </a:solidFill>
                <a:latin typeface="Calibri"/>
                <a:ea typeface="Calibri"/>
                <a:cs typeface="Calibri"/>
                <a:sym typeface="Calibri"/>
              </a:rPr>
              <a:t>If Sarah didn’t eat her breakfast in the morning, Sarah’s caregivers need a way to communicate that with her teacher. That way, her teacher knows that Sarah’s routine was disrupted, and she may be dysregulated, which may lead to challenges in the classroom. </a:t>
            </a:r>
            <a:endParaRPr/>
          </a:p>
          <a:p>
            <a:pPr marL="0" marR="0" lvl="0" indent="0" algn="l" rtl="0">
              <a:lnSpc>
                <a:spcPct val="150000"/>
              </a:lnSpc>
              <a:spcBef>
                <a:spcPts val="0"/>
              </a:spcBef>
              <a:spcAft>
                <a:spcPts val="0"/>
              </a:spcAft>
              <a:buNone/>
            </a:pPr>
            <a:endParaRPr sz="2100">
              <a:solidFill>
                <a:srgbClr val="595959"/>
              </a:solidFill>
              <a:latin typeface="Calibri"/>
              <a:ea typeface="Calibri"/>
              <a:cs typeface="Calibri"/>
              <a:sym typeface="Calibri"/>
            </a:endParaRPr>
          </a:p>
          <a:p>
            <a:pPr marL="0" marR="0" lvl="0" indent="0" algn="l" rtl="0">
              <a:lnSpc>
                <a:spcPct val="150000"/>
              </a:lnSpc>
              <a:spcBef>
                <a:spcPts val="0"/>
              </a:spcBef>
              <a:spcAft>
                <a:spcPts val="0"/>
              </a:spcAft>
              <a:buNone/>
            </a:pPr>
            <a:r>
              <a:rPr lang="en-CA" sz="2100">
                <a:solidFill>
                  <a:srgbClr val="595959"/>
                </a:solidFill>
                <a:latin typeface="Calibri"/>
                <a:ea typeface="Calibri"/>
                <a:cs typeface="Calibri"/>
                <a:sym typeface="Calibri"/>
              </a:rPr>
              <a:t>As a team, Sarah’s caregiver and teacher can decide on a strategy to mitigate concerns, like providing Sarah with a granola bar during her first lesson. It can be as simple as an email or a phone call, but communication is huge in helping achieve success for these students.</a:t>
            </a:r>
            <a:endParaRPr/>
          </a:p>
        </p:txBody>
      </p:sp>
      <p:pic>
        <p:nvPicPr>
          <p:cNvPr id="701" name="Google Shape;701;p31"/>
          <p:cNvPicPr preferRelativeResize="0">
            <a:picLocks noGrp="1"/>
          </p:cNvPicPr>
          <p:nvPr>
            <p:ph type="pic" idx="2"/>
          </p:nvPr>
        </p:nvPicPr>
        <p:blipFill rotWithShape="1">
          <a:blip r:embed="rId3">
            <a:alphaModFix/>
          </a:blip>
          <a:srcRect t="4497" b="4496"/>
          <a:stretch/>
        </p:blipFill>
        <p:spPr>
          <a:xfrm>
            <a:off x="0" y="1887538"/>
            <a:ext cx="4751388" cy="3835400"/>
          </a:xfrm>
          <a:prstGeom prst="rect">
            <a:avLst/>
          </a:prstGeom>
          <a:solidFill>
            <a:schemeClr val="lt1"/>
          </a:solidFill>
          <a:ln>
            <a:noFill/>
          </a:ln>
        </p:spPr>
      </p:pic>
      <p:sp>
        <p:nvSpPr>
          <p:cNvPr id="702" name="Google Shape;702;p31"/>
          <p:cNvSpPr/>
          <p:nvPr/>
        </p:nvSpPr>
        <p:spPr>
          <a:xfrm>
            <a:off x="4940376" y="6583639"/>
            <a:ext cx="686692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200">
                <a:solidFill>
                  <a:schemeClr val="dk1"/>
                </a:solidFill>
                <a:latin typeface="Calibri"/>
                <a:ea typeface="Calibri"/>
                <a:cs typeface="Calibri"/>
                <a:sym typeface="Calibri"/>
              </a:rPr>
              <a:t>Tracy Masterangelo, Adapted from the Supporting Self-Regulation with Individuals with FASD Presentation</a:t>
            </a:r>
            <a:endParaRPr sz="1200">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grpSp>
        <p:nvGrpSpPr>
          <p:cNvPr id="708" name="Google Shape;708;p32"/>
          <p:cNvGrpSpPr/>
          <p:nvPr/>
        </p:nvGrpSpPr>
        <p:grpSpPr>
          <a:xfrm>
            <a:off x="339075" y="3848243"/>
            <a:ext cx="11513848" cy="1001204"/>
            <a:chOff x="2812" y="350706"/>
            <a:chExt cx="11513848" cy="1001204"/>
          </a:xfrm>
        </p:grpSpPr>
        <p:sp>
          <p:nvSpPr>
            <p:cNvPr id="709" name="Google Shape;709;p32"/>
            <p:cNvSpPr/>
            <p:nvPr/>
          </p:nvSpPr>
          <p:spPr>
            <a:xfrm>
              <a:off x="2812" y="350706"/>
              <a:ext cx="2503010" cy="1001204"/>
            </a:xfrm>
            <a:prstGeom prst="chevron">
              <a:avLst>
                <a:gd name="adj" fmla="val 50000"/>
              </a:avLst>
            </a:prstGeom>
            <a:gradFill>
              <a:gsLst>
                <a:gs pos="0">
                  <a:srgbClr val="364DA1"/>
                </a:gs>
                <a:gs pos="100000">
                  <a:srgbClr val="364DA1"/>
                </a:gs>
              </a:gsLst>
              <a:lin ang="5400000" scaled="0"/>
            </a:gra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2"/>
            <p:cNvSpPr txBox="1"/>
            <p:nvPr/>
          </p:nvSpPr>
          <p:spPr>
            <a:xfrm>
              <a:off x="503414" y="350706"/>
              <a:ext cx="1501806" cy="1001204"/>
            </a:xfrm>
            <a:prstGeom prst="rect">
              <a:avLst/>
            </a:prstGeom>
            <a:noFill/>
            <a:ln>
              <a:noFill/>
            </a:ln>
          </p:spPr>
          <p:txBody>
            <a:bodyPr spcFirstLastPara="1" wrap="square" lIns="240025" tIns="80000" rIns="80000" bIns="80000" anchor="ctr" anchorCtr="0">
              <a:noAutofit/>
            </a:bodyPr>
            <a:lstStyle/>
            <a:p>
              <a:pPr marL="0" marR="0" lvl="0" indent="0" algn="ctr" rtl="0">
                <a:lnSpc>
                  <a:spcPct val="90000"/>
                </a:lnSpc>
                <a:spcBef>
                  <a:spcPts val="0"/>
                </a:spcBef>
                <a:spcAft>
                  <a:spcPts val="0"/>
                </a:spcAft>
                <a:buClr>
                  <a:schemeClr val="dk1"/>
                </a:buClr>
                <a:buSzPts val="6000"/>
                <a:buFont typeface="Calibri"/>
                <a:buNone/>
              </a:pPr>
              <a:endParaRPr sz="6000">
                <a:solidFill>
                  <a:schemeClr val="lt1"/>
                </a:solidFill>
                <a:latin typeface="Calibri"/>
                <a:ea typeface="Calibri"/>
                <a:cs typeface="Calibri"/>
                <a:sym typeface="Calibri"/>
              </a:endParaRPr>
            </a:p>
          </p:txBody>
        </p:sp>
        <p:sp>
          <p:nvSpPr>
            <p:cNvPr id="711" name="Google Shape;711;p32"/>
            <p:cNvSpPr/>
            <p:nvPr/>
          </p:nvSpPr>
          <p:spPr>
            <a:xfrm>
              <a:off x="2255522" y="350706"/>
              <a:ext cx="2503010" cy="1001204"/>
            </a:xfrm>
            <a:prstGeom prst="chevron">
              <a:avLst>
                <a:gd name="adj" fmla="val 50000"/>
              </a:avLst>
            </a:prstGeom>
            <a:gradFill>
              <a:gsLst>
                <a:gs pos="0">
                  <a:srgbClr val="4B9847"/>
                </a:gs>
                <a:gs pos="100000">
                  <a:srgbClr val="4B9847"/>
                </a:gs>
              </a:gsLst>
              <a:lin ang="5400000" scaled="0"/>
            </a:gra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2"/>
            <p:cNvSpPr txBox="1"/>
            <p:nvPr/>
          </p:nvSpPr>
          <p:spPr>
            <a:xfrm>
              <a:off x="2756124" y="350706"/>
              <a:ext cx="1501806" cy="1001204"/>
            </a:xfrm>
            <a:prstGeom prst="rect">
              <a:avLst/>
            </a:prstGeom>
            <a:noFill/>
            <a:ln>
              <a:noFill/>
            </a:ln>
          </p:spPr>
          <p:txBody>
            <a:bodyPr spcFirstLastPara="1" wrap="square" lIns="240025" tIns="80000" rIns="80000" bIns="80000" anchor="ctr" anchorCtr="0">
              <a:noAutofit/>
            </a:bodyPr>
            <a:lstStyle/>
            <a:p>
              <a:pPr marL="0" marR="0" lvl="0" indent="0" algn="ctr" rtl="0">
                <a:lnSpc>
                  <a:spcPct val="90000"/>
                </a:lnSpc>
                <a:spcBef>
                  <a:spcPts val="0"/>
                </a:spcBef>
                <a:spcAft>
                  <a:spcPts val="0"/>
                </a:spcAft>
                <a:buClr>
                  <a:schemeClr val="dk1"/>
                </a:buClr>
                <a:buSzPts val="6000"/>
                <a:buFont typeface="Calibri"/>
                <a:buNone/>
              </a:pPr>
              <a:endParaRPr sz="6000">
                <a:solidFill>
                  <a:schemeClr val="lt1"/>
                </a:solidFill>
                <a:latin typeface="Calibri"/>
                <a:ea typeface="Calibri"/>
                <a:cs typeface="Calibri"/>
                <a:sym typeface="Calibri"/>
              </a:endParaRPr>
            </a:p>
          </p:txBody>
        </p:sp>
        <p:sp>
          <p:nvSpPr>
            <p:cNvPr id="713" name="Google Shape;713;p32"/>
            <p:cNvSpPr/>
            <p:nvPr/>
          </p:nvSpPr>
          <p:spPr>
            <a:xfrm>
              <a:off x="4508231" y="350706"/>
              <a:ext cx="2503010" cy="1001204"/>
            </a:xfrm>
            <a:prstGeom prst="chevron">
              <a:avLst>
                <a:gd name="adj" fmla="val 50000"/>
              </a:avLst>
            </a:prstGeom>
            <a:gradFill>
              <a:gsLst>
                <a:gs pos="0">
                  <a:srgbClr val="FD9309"/>
                </a:gs>
                <a:gs pos="100000">
                  <a:srgbClr val="FE721F"/>
                </a:gs>
              </a:gsLst>
              <a:lin ang="5400000" scaled="0"/>
            </a:gra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2"/>
            <p:cNvSpPr txBox="1"/>
            <p:nvPr/>
          </p:nvSpPr>
          <p:spPr>
            <a:xfrm>
              <a:off x="5008833" y="350706"/>
              <a:ext cx="1501806" cy="1001204"/>
            </a:xfrm>
            <a:prstGeom prst="rect">
              <a:avLst/>
            </a:prstGeom>
            <a:noFill/>
            <a:ln>
              <a:noFill/>
            </a:ln>
          </p:spPr>
          <p:txBody>
            <a:bodyPr spcFirstLastPara="1" wrap="square" lIns="240025" tIns="80000" rIns="80000" bIns="80000" anchor="ctr" anchorCtr="0">
              <a:noAutofit/>
            </a:bodyPr>
            <a:lstStyle/>
            <a:p>
              <a:pPr marL="0" marR="0" lvl="0" indent="0" algn="ctr" rtl="0">
                <a:lnSpc>
                  <a:spcPct val="90000"/>
                </a:lnSpc>
                <a:spcBef>
                  <a:spcPts val="0"/>
                </a:spcBef>
                <a:spcAft>
                  <a:spcPts val="0"/>
                </a:spcAft>
                <a:buClr>
                  <a:schemeClr val="dk1"/>
                </a:buClr>
                <a:buSzPts val="6000"/>
                <a:buFont typeface="Calibri"/>
                <a:buNone/>
              </a:pPr>
              <a:endParaRPr sz="6000">
                <a:solidFill>
                  <a:schemeClr val="lt1"/>
                </a:solidFill>
                <a:latin typeface="Calibri"/>
                <a:ea typeface="Calibri"/>
                <a:cs typeface="Calibri"/>
                <a:sym typeface="Calibri"/>
              </a:endParaRPr>
            </a:p>
          </p:txBody>
        </p:sp>
        <p:sp>
          <p:nvSpPr>
            <p:cNvPr id="715" name="Google Shape;715;p32"/>
            <p:cNvSpPr/>
            <p:nvPr/>
          </p:nvSpPr>
          <p:spPr>
            <a:xfrm>
              <a:off x="6760941" y="350706"/>
              <a:ext cx="2503010" cy="1001204"/>
            </a:xfrm>
            <a:prstGeom prst="chevron">
              <a:avLst>
                <a:gd name="adj" fmla="val 50000"/>
              </a:avLst>
            </a:prstGeom>
            <a:gradFill>
              <a:gsLst>
                <a:gs pos="0">
                  <a:srgbClr val="BADEE8"/>
                </a:gs>
                <a:gs pos="100000">
                  <a:srgbClr val="BADEE8"/>
                </a:gs>
              </a:gsLst>
              <a:lin ang="5400000" scaled="0"/>
            </a:gra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2"/>
            <p:cNvSpPr txBox="1"/>
            <p:nvPr/>
          </p:nvSpPr>
          <p:spPr>
            <a:xfrm>
              <a:off x="7261543" y="350706"/>
              <a:ext cx="1501806" cy="1001204"/>
            </a:xfrm>
            <a:prstGeom prst="rect">
              <a:avLst/>
            </a:prstGeom>
            <a:noFill/>
            <a:ln>
              <a:noFill/>
            </a:ln>
          </p:spPr>
          <p:txBody>
            <a:bodyPr spcFirstLastPara="1" wrap="square" lIns="240025" tIns="80000" rIns="80000" bIns="80000" anchor="ctr" anchorCtr="0">
              <a:noAutofit/>
            </a:bodyPr>
            <a:lstStyle/>
            <a:p>
              <a:pPr marL="0" marR="0" lvl="0" indent="0" algn="ctr" rtl="0">
                <a:lnSpc>
                  <a:spcPct val="90000"/>
                </a:lnSpc>
                <a:spcBef>
                  <a:spcPts val="0"/>
                </a:spcBef>
                <a:spcAft>
                  <a:spcPts val="0"/>
                </a:spcAft>
                <a:buClr>
                  <a:schemeClr val="dk1"/>
                </a:buClr>
                <a:buSzPts val="6000"/>
                <a:buFont typeface="Calibri"/>
                <a:buNone/>
              </a:pPr>
              <a:endParaRPr sz="6000">
                <a:solidFill>
                  <a:schemeClr val="lt1"/>
                </a:solidFill>
                <a:latin typeface="Calibri"/>
                <a:ea typeface="Calibri"/>
                <a:cs typeface="Calibri"/>
                <a:sym typeface="Calibri"/>
              </a:endParaRPr>
            </a:p>
          </p:txBody>
        </p:sp>
        <p:sp>
          <p:nvSpPr>
            <p:cNvPr id="717" name="Google Shape;717;p32"/>
            <p:cNvSpPr/>
            <p:nvPr/>
          </p:nvSpPr>
          <p:spPr>
            <a:xfrm>
              <a:off x="9013650" y="350706"/>
              <a:ext cx="2503010" cy="1001204"/>
            </a:xfrm>
            <a:prstGeom prst="chevron">
              <a:avLst>
                <a:gd name="adj" fmla="val 50000"/>
              </a:avLst>
            </a:prstGeom>
            <a:gradFill>
              <a:gsLst>
                <a:gs pos="0">
                  <a:srgbClr val="364DA1"/>
                </a:gs>
                <a:gs pos="100000">
                  <a:srgbClr val="364DA1"/>
                </a:gs>
              </a:gsLst>
              <a:lin ang="5400000" scaled="0"/>
            </a:gra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2"/>
            <p:cNvSpPr txBox="1"/>
            <p:nvPr/>
          </p:nvSpPr>
          <p:spPr>
            <a:xfrm>
              <a:off x="9514252" y="350706"/>
              <a:ext cx="1501806" cy="1001204"/>
            </a:xfrm>
            <a:prstGeom prst="rect">
              <a:avLst/>
            </a:prstGeom>
            <a:noFill/>
            <a:ln>
              <a:noFill/>
            </a:ln>
          </p:spPr>
          <p:txBody>
            <a:bodyPr spcFirstLastPara="1" wrap="square" lIns="240025" tIns="80000" rIns="80000" bIns="80000" anchor="ctr" anchorCtr="0">
              <a:noAutofit/>
            </a:bodyPr>
            <a:lstStyle/>
            <a:p>
              <a:pPr marL="0" marR="0" lvl="0" indent="0" algn="ctr" rtl="0">
                <a:lnSpc>
                  <a:spcPct val="90000"/>
                </a:lnSpc>
                <a:spcBef>
                  <a:spcPts val="0"/>
                </a:spcBef>
                <a:spcAft>
                  <a:spcPts val="0"/>
                </a:spcAft>
                <a:buClr>
                  <a:schemeClr val="dk1"/>
                </a:buClr>
                <a:buSzPts val="6000"/>
                <a:buFont typeface="Calibri"/>
                <a:buNone/>
              </a:pPr>
              <a:endParaRPr sz="6000">
                <a:solidFill>
                  <a:schemeClr val="lt1"/>
                </a:solidFill>
                <a:latin typeface="Calibri"/>
                <a:ea typeface="Calibri"/>
                <a:cs typeface="Calibri"/>
                <a:sym typeface="Calibri"/>
              </a:endParaRPr>
            </a:p>
          </p:txBody>
        </p:sp>
      </p:grpSp>
      <p:sp>
        <p:nvSpPr>
          <p:cNvPr id="719" name="Google Shape;719;p32"/>
          <p:cNvSpPr txBox="1"/>
          <p:nvPr/>
        </p:nvSpPr>
        <p:spPr>
          <a:xfrm>
            <a:off x="1242178" y="605476"/>
            <a:ext cx="7734554"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Working with Caregivers</a:t>
            </a:r>
            <a:endParaRPr/>
          </a:p>
        </p:txBody>
      </p:sp>
      <p:sp>
        <p:nvSpPr>
          <p:cNvPr id="720" name="Google Shape;720;p32"/>
          <p:cNvSpPr txBox="1"/>
          <p:nvPr/>
        </p:nvSpPr>
        <p:spPr>
          <a:xfrm>
            <a:off x="1373815" y="1528806"/>
            <a:ext cx="267535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b="1">
                <a:solidFill>
                  <a:srgbClr val="595959"/>
                </a:solidFill>
                <a:latin typeface="EB Garamond"/>
                <a:ea typeface="EB Garamond"/>
                <a:cs typeface="EB Garamond"/>
                <a:sym typeface="EB Garamond"/>
              </a:rPr>
              <a:t>Possible Stages</a:t>
            </a:r>
            <a:endParaRPr/>
          </a:p>
        </p:txBody>
      </p:sp>
      <p:cxnSp>
        <p:nvCxnSpPr>
          <p:cNvPr id="721" name="Google Shape;721;p32"/>
          <p:cNvCxnSpPr/>
          <p:nvPr/>
        </p:nvCxnSpPr>
        <p:spPr>
          <a:xfrm>
            <a:off x="1475104" y="3353117"/>
            <a:ext cx="0" cy="523220"/>
          </a:xfrm>
          <a:prstGeom prst="straightConnector1">
            <a:avLst/>
          </a:prstGeom>
          <a:noFill/>
          <a:ln w="31750" cap="flat" cmpd="sng">
            <a:solidFill>
              <a:srgbClr val="364DA1"/>
            </a:solidFill>
            <a:prstDash val="solid"/>
            <a:miter lim="800000"/>
            <a:headEnd type="none" w="sm" len="sm"/>
            <a:tailEnd type="none" w="sm" len="sm"/>
          </a:ln>
        </p:spPr>
      </p:cxnSp>
      <p:sp>
        <p:nvSpPr>
          <p:cNvPr id="722" name="Google Shape;722;p32"/>
          <p:cNvSpPr/>
          <p:nvPr/>
        </p:nvSpPr>
        <p:spPr>
          <a:xfrm>
            <a:off x="336263" y="2768789"/>
            <a:ext cx="2459517"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a:solidFill>
                  <a:srgbClr val="595959"/>
                </a:solidFill>
                <a:latin typeface="Calibri"/>
                <a:ea typeface="Calibri"/>
                <a:cs typeface="Calibri"/>
                <a:sym typeface="Calibri"/>
              </a:rPr>
              <a:t>Seeking Diagnosis</a:t>
            </a:r>
            <a:endParaRPr/>
          </a:p>
        </p:txBody>
      </p:sp>
      <p:cxnSp>
        <p:nvCxnSpPr>
          <p:cNvPr id="723" name="Google Shape;723;p32"/>
          <p:cNvCxnSpPr/>
          <p:nvPr/>
        </p:nvCxnSpPr>
        <p:spPr>
          <a:xfrm>
            <a:off x="5949270" y="3353117"/>
            <a:ext cx="0" cy="523220"/>
          </a:xfrm>
          <a:prstGeom prst="straightConnector1">
            <a:avLst/>
          </a:prstGeom>
          <a:noFill/>
          <a:ln w="31750" cap="flat" cmpd="sng">
            <a:solidFill>
              <a:srgbClr val="FE721F"/>
            </a:solidFill>
            <a:prstDash val="solid"/>
            <a:miter lim="800000"/>
            <a:headEnd type="none" w="sm" len="sm"/>
            <a:tailEnd type="none" w="sm" len="sm"/>
          </a:ln>
        </p:spPr>
      </p:cxnSp>
      <p:sp>
        <p:nvSpPr>
          <p:cNvPr id="724" name="Google Shape;724;p32"/>
          <p:cNvSpPr/>
          <p:nvPr/>
        </p:nvSpPr>
        <p:spPr>
          <a:xfrm>
            <a:off x="4617474" y="2768789"/>
            <a:ext cx="2459517"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a:solidFill>
                  <a:srgbClr val="595959"/>
                </a:solidFill>
                <a:latin typeface="Calibri"/>
                <a:ea typeface="Calibri"/>
                <a:cs typeface="Calibri"/>
                <a:sym typeface="Calibri"/>
              </a:rPr>
              <a:t>Seeking Support</a:t>
            </a:r>
            <a:endParaRPr/>
          </a:p>
        </p:txBody>
      </p:sp>
      <p:cxnSp>
        <p:nvCxnSpPr>
          <p:cNvPr id="725" name="Google Shape;725;p32"/>
          <p:cNvCxnSpPr/>
          <p:nvPr/>
        </p:nvCxnSpPr>
        <p:spPr>
          <a:xfrm>
            <a:off x="10607952" y="3353117"/>
            <a:ext cx="0" cy="523220"/>
          </a:xfrm>
          <a:prstGeom prst="straightConnector1">
            <a:avLst/>
          </a:prstGeom>
          <a:noFill/>
          <a:ln w="31750" cap="flat" cmpd="sng">
            <a:solidFill>
              <a:srgbClr val="364DA1"/>
            </a:solidFill>
            <a:prstDash val="solid"/>
            <a:miter lim="800000"/>
            <a:headEnd type="none" w="sm" len="sm"/>
            <a:tailEnd type="none" w="sm" len="sm"/>
          </a:ln>
        </p:spPr>
      </p:cxnSp>
      <p:sp>
        <p:nvSpPr>
          <p:cNvPr id="726" name="Google Shape;726;p32"/>
          <p:cNvSpPr/>
          <p:nvPr/>
        </p:nvSpPr>
        <p:spPr>
          <a:xfrm>
            <a:off x="8898685" y="2768789"/>
            <a:ext cx="269540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a:solidFill>
                  <a:srgbClr val="595959"/>
                </a:solidFill>
                <a:latin typeface="Calibri"/>
                <a:ea typeface="Calibri"/>
                <a:cs typeface="Calibri"/>
                <a:sym typeface="Calibri"/>
              </a:rPr>
              <a:t>Educator, Advocate</a:t>
            </a:r>
            <a:endParaRPr/>
          </a:p>
        </p:txBody>
      </p:sp>
      <p:cxnSp>
        <p:nvCxnSpPr>
          <p:cNvPr id="727" name="Google Shape;727;p32"/>
          <p:cNvCxnSpPr/>
          <p:nvPr/>
        </p:nvCxnSpPr>
        <p:spPr>
          <a:xfrm>
            <a:off x="3738801" y="4750420"/>
            <a:ext cx="0" cy="840384"/>
          </a:xfrm>
          <a:prstGeom prst="straightConnector1">
            <a:avLst/>
          </a:prstGeom>
          <a:noFill/>
          <a:ln w="31750" cap="flat" cmpd="sng">
            <a:solidFill>
              <a:srgbClr val="4B9847"/>
            </a:solidFill>
            <a:prstDash val="solid"/>
            <a:miter lim="800000"/>
            <a:headEnd type="none" w="sm" len="sm"/>
            <a:tailEnd type="none" w="sm" len="sm"/>
          </a:ln>
        </p:spPr>
      </p:cxnSp>
      <p:sp>
        <p:nvSpPr>
          <p:cNvPr id="728" name="Google Shape;728;p32"/>
          <p:cNvSpPr/>
          <p:nvPr/>
        </p:nvSpPr>
        <p:spPr>
          <a:xfrm>
            <a:off x="2599960" y="5590804"/>
            <a:ext cx="2459517"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a:solidFill>
                  <a:srgbClr val="595959"/>
                </a:solidFill>
                <a:latin typeface="Calibri"/>
                <a:ea typeface="Calibri"/>
                <a:cs typeface="Calibri"/>
                <a:sym typeface="Calibri"/>
              </a:rPr>
              <a:t>Coming to Terms</a:t>
            </a:r>
            <a:endParaRPr/>
          </a:p>
        </p:txBody>
      </p:sp>
      <p:cxnSp>
        <p:nvCxnSpPr>
          <p:cNvPr id="729" name="Google Shape;729;p32"/>
          <p:cNvCxnSpPr/>
          <p:nvPr/>
        </p:nvCxnSpPr>
        <p:spPr>
          <a:xfrm>
            <a:off x="8210440" y="4750420"/>
            <a:ext cx="0" cy="840384"/>
          </a:xfrm>
          <a:prstGeom prst="straightConnector1">
            <a:avLst/>
          </a:prstGeom>
          <a:noFill/>
          <a:ln w="31750" cap="flat" cmpd="sng">
            <a:solidFill>
              <a:srgbClr val="BADEE8"/>
            </a:solidFill>
            <a:prstDash val="solid"/>
            <a:miter lim="800000"/>
            <a:headEnd type="none" w="sm" len="sm"/>
            <a:tailEnd type="none" w="sm" len="sm"/>
          </a:ln>
        </p:spPr>
      </p:cxnSp>
      <p:sp>
        <p:nvSpPr>
          <p:cNvPr id="730" name="Google Shape;730;p32"/>
          <p:cNvSpPr/>
          <p:nvPr/>
        </p:nvSpPr>
        <p:spPr>
          <a:xfrm>
            <a:off x="6980681" y="5590804"/>
            <a:ext cx="2459517"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a:solidFill>
                  <a:srgbClr val="595959"/>
                </a:solidFill>
                <a:latin typeface="Calibri"/>
                <a:ea typeface="Calibri"/>
                <a:cs typeface="Calibri"/>
                <a:sym typeface="Calibri"/>
              </a:rPr>
              <a:t>New Understanding</a:t>
            </a:r>
            <a:endParaRPr/>
          </a:p>
        </p:txBody>
      </p:sp>
      <p:sp>
        <p:nvSpPr>
          <p:cNvPr id="731" name="Google Shape;731;p32"/>
          <p:cNvSpPr txBox="1"/>
          <p:nvPr/>
        </p:nvSpPr>
        <p:spPr>
          <a:xfrm>
            <a:off x="981310" y="4060133"/>
            <a:ext cx="89208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800" b="1">
                <a:solidFill>
                  <a:schemeClr val="lt1"/>
                </a:solidFill>
                <a:latin typeface="Calibri"/>
                <a:ea typeface="Calibri"/>
                <a:cs typeface="Calibri"/>
                <a:sym typeface="Calibri"/>
              </a:rPr>
              <a:t>1</a:t>
            </a:r>
            <a:endParaRPr/>
          </a:p>
        </p:txBody>
      </p:sp>
      <p:sp>
        <p:nvSpPr>
          <p:cNvPr id="732" name="Google Shape;732;p32"/>
          <p:cNvSpPr txBox="1"/>
          <p:nvPr/>
        </p:nvSpPr>
        <p:spPr>
          <a:xfrm>
            <a:off x="3323066" y="4060133"/>
            <a:ext cx="89208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800" b="1">
                <a:solidFill>
                  <a:schemeClr val="lt1"/>
                </a:solidFill>
                <a:latin typeface="Calibri"/>
                <a:ea typeface="Calibri"/>
                <a:cs typeface="Calibri"/>
                <a:sym typeface="Calibri"/>
              </a:rPr>
              <a:t>2</a:t>
            </a:r>
            <a:endParaRPr/>
          </a:p>
        </p:txBody>
      </p:sp>
      <p:sp>
        <p:nvSpPr>
          <p:cNvPr id="733" name="Google Shape;733;p32"/>
          <p:cNvSpPr txBox="1"/>
          <p:nvPr/>
        </p:nvSpPr>
        <p:spPr>
          <a:xfrm>
            <a:off x="5564457" y="4060133"/>
            <a:ext cx="89208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800" b="1">
                <a:solidFill>
                  <a:schemeClr val="lt1"/>
                </a:solidFill>
                <a:latin typeface="Calibri"/>
                <a:ea typeface="Calibri"/>
                <a:cs typeface="Calibri"/>
                <a:sym typeface="Calibri"/>
              </a:rPr>
              <a:t>3</a:t>
            </a:r>
            <a:endParaRPr/>
          </a:p>
        </p:txBody>
      </p:sp>
      <p:sp>
        <p:nvSpPr>
          <p:cNvPr id="734" name="Google Shape;734;p32"/>
          <p:cNvSpPr txBox="1"/>
          <p:nvPr/>
        </p:nvSpPr>
        <p:spPr>
          <a:xfrm>
            <a:off x="7761251" y="4060133"/>
            <a:ext cx="89208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800" b="1">
                <a:solidFill>
                  <a:schemeClr val="lt1"/>
                </a:solidFill>
                <a:latin typeface="Calibri"/>
                <a:ea typeface="Calibri"/>
                <a:cs typeface="Calibri"/>
                <a:sym typeface="Calibri"/>
              </a:rPr>
              <a:t>4</a:t>
            </a:r>
            <a:endParaRPr/>
          </a:p>
        </p:txBody>
      </p:sp>
      <p:sp>
        <p:nvSpPr>
          <p:cNvPr id="735" name="Google Shape;735;p32"/>
          <p:cNvSpPr txBox="1"/>
          <p:nvPr/>
        </p:nvSpPr>
        <p:spPr>
          <a:xfrm>
            <a:off x="10147612" y="4060133"/>
            <a:ext cx="89208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800" b="1">
                <a:solidFill>
                  <a:schemeClr val="lt1"/>
                </a:solidFill>
                <a:latin typeface="Calibri"/>
                <a:ea typeface="Calibri"/>
                <a:cs typeface="Calibri"/>
                <a:sym typeface="Calibri"/>
              </a:rPr>
              <a:t>5</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sp>
        <p:nvSpPr>
          <p:cNvPr id="741" name="Google Shape;741;p33"/>
          <p:cNvSpPr/>
          <p:nvPr/>
        </p:nvSpPr>
        <p:spPr>
          <a:xfrm>
            <a:off x="8441472" y="0"/>
            <a:ext cx="3750527" cy="6858000"/>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42" name="Google Shape;742;p33"/>
          <p:cNvPicPr preferRelativeResize="0">
            <a:picLocks noGrp="1"/>
          </p:cNvPicPr>
          <p:nvPr>
            <p:ph type="pic" idx="2"/>
          </p:nvPr>
        </p:nvPicPr>
        <p:blipFill rotWithShape="1">
          <a:blip r:embed="rId3">
            <a:alphaModFix/>
          </a:blip>
          <a:srcRect t="3201" b="3201"/>
          <a:stretch/>
        </p:blipFill>
        <p:spPr>
          <a:xfrm>
            <a:off x="7539038" y="1022350"/>
            <a:ext cx="3708400" cy="4859338"/>
          </a:xfrm>
          <a:prstGeom prst="rect">
            <a:avLst/>
          </a:prstGeom>
          <a:solidFill>
            <a:schemeClr val="lt1"/>
          </a:solidFill>
          <a:ln>
            <a:noFill/>
          </a:ln>
        </p:spPr>
      </p:pic>
      <p:sp>
        <p:nvSpPr>
          <p:cNvPr id="743" name="Google Shape;743;p33"/>
          <p:cNvSpPr/>
          <p:nvPr/>
        </p:nvSpPr>
        <p:spPr>
          <a:xfrm>
            <a:off x="11449352" y="4598464"/>
            <a:ext cx="45719" cy="38523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4" name="Google Shape;744;p33"/>
          <p:cNvSpPr/>
          <p:nvPr/>
        </p:nvSpPr>
        <p:spPr>
          <a:xfrm>
            <a:off x="11696985" y="2394376"/>
            <a:ext cx="45719" cy="44001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5" name="Google Shape;745;p33"/>
          <p:cNvSpPr/>
          <p:nvPr/>
        </p:nvSpPr>
        <p:spPr>
          <a:xfrm>
            <a:off x="10125531" y="-1617173"/>
            <a:ext cx="3234346" cy="3234346"/>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746" name="Google Shape;746;p33"/>
          <p:cNvSpPr/>
          <p:nvPr/>
        </p:nvSpPr>
        <p:spPr>
          <a:xfrm>
            <a:off x="7284015" y="-12700"/>
            <a:ext cx="45719" cy="507999"/>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7" name="Google Shape;747;p33"/>
          <p:cNvSpPr/>
          <p:nvPr/>
        </p:nvSpPr>
        <p:spPr>
          <a:xfrm>
            <a:off x="8845188" y="5839418"/>
            <a:ext cx="45719" cy="62653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8" name="Google Shape;748;p33"/>
          <p:cNvSpPr txBox="1"/>
          <p:nvPr/>
        </p:nvSpPr>
        <p:spPr>
          <a:xfrm>
            <a:off x="706919" y="802755"/>
            <a:ext cx="7734554" cy="1754326"/>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Caregiver Needs and Educator Responses</a:t>
            </a:r>
            <a:endParaRPr/>
          </a:p>
        </p:txBody>
      </p:sp>
      <p:sp>
        <p:nvSpPr>
          <p:cNvPr id="749" name="Google Shape;749;p33"/>
          <p:cNvSpPr txBox="1"/>
          <p:nvPr/>
        </p:nvSpPr>
        <p:spPr>
          <a:xfrm>
            <a:off x="753868" y="2667258"/>
            <a:ext cx="554409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b="1" i="1">
                <a:solidFill>
                  <a:srgbClr val="4B9847"/>
                </a:solidFill>
                <a:latin typeface="EB Garamond"/>
                <a:ea typeface="EB Garamond"/>
                <a:cs typeface="EB Garamond"/>
                <a:sym typeface="EB Garamond"/>
              </a:rPr>
              <a:t>Caregiver needs:</a:t>
            </a:r>
            <a:endParaRPr sz="3200" i="1">
              <a:solidFill>
                <a:srgbClr val="4B9847"/>
              </a:solidFill>
              <a:latin typeface="EB Garamond"/>
              <a:ea typeface="EB Garamond"/>
              <a:cs typeface="EB Garamond"/>
              <a:sym typeface="EB Garamond"/>
            </a:endParaRPr>
          </a:p>
        </p:txBody>
      </p:sp>
      <p:sp>
        <p:nvSpPr>
          <p:cNvPr id="750" name="Google Shape;750;p33"/>
          <p:cNvSpPr txBox="1"/>
          <p:nvPr/>
        </p:nvSpPr>
        <p:spPr>
          <a:xfrm>
            <a:off x="923142" y="3452253"/>
            <a:ext cx="5544096" cy="2677656"/>
          </a:xfrm>
          <a:prstGeom prst="rect">
            <a:avLst/>
          </a:prstGeom>
          <a:noFill/>
          <a:ln>
            <a:noFill/>
          </a:ln>
        </p:spPr>
        <p:txBody>
          <a:bodyPr spcFirstLastPara="1" wrap="square" lIns="91425" tIns="45700" rIns="91425" bIns="45700" anchor="t" anchorCtr="0">
            <a:spAutoFit/>
          </a:bodyPr>
          <a:lstStyle/>
          <a:p>
            <a:pPr marL="800100" marR="0" lvl="1" indent="-342900" algn="l" rtl="0">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Being Heard by Educators</a:t>
            </a:r>
            <a:endParaRPr/>
          </a:p>
          <a:p>
            <a:pPr marL="800100" marR="0" lvl="1" indent="-342900" algn="l" rtl="0">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Openness from Educators</a:t>
            </a:r>
            <a:endParaRPr/>
          </a:p>
          <a:p>
            <a:pPr marL="800100" marR="0" lvl="1" indent="-342900" algn="l" rtl="0">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FASD-Informed Educators</a:t>
            </a:r>
            <a:endParaRPr/>
          </a:p>
          <a:p>
            <a:pPr marL="800100" marR="0" lvl="1" indent="-342900" algn="l" rtl="0">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Involvement in Child’s Education</a:t>
            </a:r>
            <a:endParaRPr/>
          </a:p>
          <a:p>
            <a:pPr marL="800100" marR="0" lvl="1" indent="-342900" algn="l" rtl="0">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Resources and Accommodations</a:t>
            </a:r>
            <a:endParaRPr/>
          </a:p>
          <a:p>
            <a:pPr marL="800100" marR="0" lvl="1" indent="-342900" algn="l" rtl="0">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Supportive Knowledge Base</a:t>
            </a:r>
            <a:endParaRPr/>
          </a:p>
          <a:p>
            <a:pPr marL="800100" marR="0" lvl="1" indent="-342900" algn="l" rtl="0">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Support and Understanding at Home</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6" name="Google Shape;756;p34"/>
          <p:cNvSpPr/>
          <p:nvPr/>
        </p:nvSpPr>
        <p:spPr>
          <a:xfrm>
            <a:off x="7066440" y="0"/>
            <a:ext cx="5125560" cy="68410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7" name="Google Shape;757;p34"/>
          <p:cNvSpPr/>
          <p:nvPr/>
        </p:nvSpPr>
        <p:spPr>
          <a:xfrm>
            <a:off x="7066440" y="4309526"/>
            <a:ext cx="558241" cy="2556933"/>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8" name="Google Shape;758;p34"/>
          <p:cNvSpPr/>
          <p:nvPr/>
        </p:nvSpPr>
        <p:spPr>
          <a:xfrm>
            <a:off x="7470849" y="2284083"/>
            <a:ext cx="3107193" cy="3107193"/>
          </a:xfrm>
          <a:prstGeom prst="donut">
            <a:avLst>
              <a:gd name="adj" fmla="val 13260"/>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759" name="Google Shape;759;p34"/>
          <p:cNvSpPr/>
          <p:nvPr/>
        </p:nvSpPr>
        <p:spPr>
          <a:xfrm rot="4500000">
            <a:off x="7355095" y="629058"/>
            <a:ext cx="208353" cy="179615"/>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0" name="Google Shape;760;p34"/>
          <p:cNvSpPr/>
          <p:nvPr/>
        </p:nvSpPr>
        <p:spPr>
          <a:xfrm rot="2700000">
            <a:off x="10738281" y="2603523"/>
            <a:ext cx="134914" cy="11630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1" name="Google Shape;761;p34"/>
          <p:cNvSpPr/>
          <p:nvPr/>
        </p:nvSpPr>
        <p:spPr>
          <a:xfrm rot="1813063">
            <a:off x="6644865" y="5143097"/>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2" name="Google Shape;762;p34"/>
          <p:cNvSpPr/>
          <p:nvPr/>
        </p:nvSpPr>
        <p:spPr>
          <a:xfrm rot="-3507348">
            <a:off x="10765406" y="779561"/>
            <a:ext cx="146568" cy="126352"/>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3" name="Google Shape;763;p34"/>
          <p:cNvSpPr/>
          <p:nvPr/>
        </p:nvSpPr>
        <p:spPr>
          <a:xfrm rot="1813063">
            <a:off x="10355359" y="5661918"/>
            <a:ext cx="222969" cy="192216"/>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4" name="Google Shape;764;p34"/>
          <p:cNvSpPr/>
          <p:nvPr/>
        </p:nvSpPr>
        <p:spPr>
          <a:xfrm>
            <a:off x="951220" y="3122055"/>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65" name="Google Shape;765;p34" descr="A group of people sitting in front of a projector screen&#10;&#10;Description automatically generated with medium confidence"/>
          <p:cNvPicPr preferRelativeResize="0">
            <a:picLocks noGrp="1"/>
          </p:cNvPicPr>
          <p:nvPr>
            <p:ph type="pic" idx="2"/>
          </p:nvPr>
        </p:nvPicPr>
        <p:blipFill rotWithShape="1">
          <a:blip r:embed="rId3">
            <a:alphaModFix/>
          </a:blip>
          <a:srcRect l="18768" t="34101" r="18769" b="3435"/>
          <a:stretch/>
        </p:blipFill>
        <p:spPr>
          <a:xfrm>
            <a:off x="6185038" y="1466725"/>
            <a:ext cx="3372993" cy="3372993"/>
          </a:xfrm>
          <a:prstGeom prst="rect">
            <a:avLst/>
          </a:prstGeom>
          <a:solidFill>
            <a:schemeClr val="lt1"/>
          </a:solidFill>
          <a:ln>
            <a:noFill/>
          </a:ln>
        </p:spPr>
      </p:pic>
      <p:sp>
        <p:nvSpPr>
          <p:cNvPr id="766" name="Google Shape;766;p34"/>
          <p:cNvSpPr txBox="1"/>
          <p:nvPr/>
        </p:nvSpPr>
        <p:spPr>
          <a:xfrm>
            <a:off x="1613958" y="2284083"/>
            <a:ext cx="4800669" cy="1770101"/>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Constant Education</a:t>
            </a:r>
            <a:endParaRPr/>
          </a:p>
        </p:txBody>
      </p:sp>
      <p:sp>
        <p:nvSpPr>
          <p:cNvPr id="767" name="Google Shape;767;p34"/>
          <p:cNvSpPr txBox="1"/>
          <p:nvPr/>
        </p:nvSpPr>
        <p:spPr>
          <a:xfrm>
            <a:off x="1724548" y="1206865"/>
            <a:ext cx="3412081"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rgbClr val="364DA1"/>
                </a:solidFill>
                <a:latin typeface="Calibri"/>
                <a:ea typeface="Calibri"/>
                <a:cs typeface="Calibri"/>
                <a:sym typeface="Calibri"/>
              </a:rPr>
              <a:t>Intentional practices require</a:t>
            </a:r>
            <a:endParaRPr/>
          </a:p>
        </p:txBody>
      </p:sp>
      <p:sp>
        <p:nvSpPr>
          <p:cNvPr id="768" name="Google Shape;768;p34"/>
          <p:cNvSpPr txBox="1"/>
          <p:nvPr/>
        </p:nvSpPr>
        <p:spPr>
          <a:xfrm>
            <a:off x="1724548" y="4316315"/>
            <a:ext cx="4460489"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Shared learning within the student’s entire support system will enhance education outcomes. </a:t>
            </a:r>
            <a:endParaRPr sz="2400">
              <a:solidFill>
                <a:srgbClr val="595959"/>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sp>
        <p:nvSpPr>
          <p:cNvPr id="773" name="Google Shape;773;p35"/>
          <p:cNvSpPr txBox="1"/>
          <p:nvPr/>
        </p:nvSpPr>
        <p:spPr>
          <a:xfrm>
            <a:off x="1261728" y="1729356"/>
            <a:ext cx="4834271" cy="1754326"/>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Implementing Interventions</a:t>
            </a:r>
            <a:endParaRPr/>
          </a:p>
        </p:txBody>
      </p:sp>
      <p:sp>
        <p:nvSpPr>
          <p:cNvPr id="774" name="Google Shape;774;p35"/>
          <p:cNvSpPr txBox="1"/>
          <p:nvPr/>
        </p:nvSpPr>
        <p:spPr>
          <a:xfrm>
            <a:off x="1261729" y="3988262"/>
            <a:ext cx="101136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b="1">
                <a:solidFill>
                  <a:srgbClr val="595959"/>
                </a:solidFill>
                <a:latin typeface="Calibri"/>
                <a:ea typeface="Calibri"/>
                <a:cs typeface="Calibri"/>
                <a:sym typeface="Calibri"/>
              </a:rPr>
              <a:t>TOPICS:</a:t>
            </a:r>
            <a:endParaRPr/>
          </a:p>
        </p:txBody>
      </p:sp>
      <p:sp>
        <p:nvSpPr>
          <p:cNvPr id="775" name="Google Shape;775;p35"/>
          <p:cNvSpPr/>
          <p:nvPr/>
        </p:nvSpPr>
        <p:spPr>
          <a:xfrm>
            <a:off x="11685814"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776" name="Google Shape;776;p35"/>
          <p:cNvCxnSpPr>
            <a:stCxn id="775"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777" name="Google Shape;777;p35"/>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38</a:t>
            </a:fld>
            <a:endParaRPr sz="1200">
              <a:solidFill>
                <a:schemeClr val="lt1"/>
              </a:solidFill>
              <a:latin typeface="Calibri"/>
              <a:ea typeface="Calibri"/>
              <a:cs typeface="Calibri"/>
              <a:sym typeface="Calibri"/>
            </a:endParaRPr>
          </a:p>
        </p:txBody>
      </p:sp>
      <p:sp>
        <p:nvSpPr>
          <p:cNvPr id="778" name="Google Shape;778;p35"/>
          <p:cNvSpPr/>
          <p:nvPr/>
        </p:nvSpPr>
        <p:spPr>
          <a:xfrm>
            <a:off x="5703888" y="796018"/>
            <a:ext cx="5189764" cy="60619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9" name="Google Shape;779;p35"/>
          <p:cNvSpPr txBox="1"/>
          <p:nvPr/>
        </p:nvSpPr>
        <p:spPr>
          <a:xfrm>
            <a:off x="1261729" y="4642323"/>
            <a:ext cx="3868411" cy="1295868"/>
          </a:xfrm>
          <a:prstGeom prst="rect">
            <a:avLst/>
          </a:prstGeom>
          <a:noFill/>
          <a:ln>
            <a:noFill/>
          </a:ln>
        </p:spPr>
        <p:txBody>
          <a:bodyPr spcFirstLastPara="1" wrap="square" lIns="91425" tIns="45700" rIns="91425" bIns="45700" anchor="t" anchorCtr="0">
            <a:spAutoFit/>
          </a:bodyPr>
          <a:lstStyle/>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Principles of Practice</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Understanding Behaviour</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Leverage Strengths</a:t>
            </a:r>
            <a:endParaRPr/>
          </a:p>
        </p:txBody>
      </p:sp>
      <p:sp>
        <p:nvSpPr>
          <p:cNvPr id="780" name="Google Shape;780;p35"/>
          <p:cNvSpPr/>
          <p:nvPr/>
        </p:nvSpPr>
        <p:spPr>
          <a:xfrm rot="-5400000">
            <a:off x="2014193" y="3774768"/>
            <a:ext cx="45719" cy="1272926"/>
          </a:xfrm>
          <a:prstGeom prst="roundRect">
            <a:avLst>
              <a:gd name="adj" fmla="val 5000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1" name="Google Shape;781;p35"/>
          <p:cNvSpPr/>
          <p:nvPr/>
        </p:nvSpPr>
        <p:spPr>
          <a:xfrm rot="4500000">
            <a:off x="503421" y="2578649"/>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2" name="Google Shape;782;p35"/>
          <p:cNvSpPr/>
          <p:nvPr/>
        </p:nvSpPr>
        <p:spPr>
          <a:xfrm rot="2700000">
            <a:off x="3717308" y="44866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3" name="Google Shape;783;p35"/>
          <p:cNvSpPr/>
          <p:nvPr/>
        </p:nvSpPr>
        <p:spPr>
          <a:xfrm rot="1813063">
            <a:off x="902531" y="4299386"/>
            <a:ext cx="135254" cy="116599"/>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B9847"/>
              </a:solidFill>
              <a:latin typeface="Calibri"/>
              <a:ea typeface="Calibri"/>
              <a:cs typeface="Calibri"/>
              <a:sym typeface="Calibri"/>
            </a:endParaRPr>
          </a:p>
        </p:txBody>
      </p:sp>
      <p:sp>
        <p:nvSpPr>
          <p:cNvPr id="784" name="Google Shape;784;p35"/>
          <p:cNvSpPr/>
          <p:nvPr/>
        </p:nvSpPr>
        <p:spPr>
          <a:xfrm rot="-3507348">
            <a:off x="5383112" y="455523"/>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5" name="Google Shape;785;p35"/>
          <p:cNvSpPr/>
          <p:nvPr/>
        </p:nvSpPr>
        <p:spPr>
          <a:xfrm rot="-3507348">
            <a:off x="11046612" y="2447836"/>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6" name="Google Shape;786;p35"/>
          <p:cNvSpPr/>
          <p:nvPr/>
        </p:nvSpPr>
        <p:spPr>
          <a:xfrm>
            <a:off x="-172230" y="250613"/>
            <a:ext cx="2109216" cy="561733"/>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400">
                <a:solidFill>
                  <a:schemeClr val="lt1"/>
                </a:solidFill>
                <a:latin typeface="Calibri"/>
                <a:ea typeface="Calibri"/>
                <a:cs typeface="Calibri"/>
                <a:sym typeface="Calibri"/>
              </a:rPr>
              <a:t>SECTION 3</a:t>
            </a:r>
            <a:endParaRPr/>
          </a:p>
        </p:txBody>
      </p:sp>
      <p:pic>
        <p:nvPicPr>
          <p:cNvPr id="787" name="Google Shape;787;p35" descr="A picture containing text, vector graphics&#10;&#10;Description automatically generated"/>
          <p:cNvPicPr preferRelativeResize="0"/>
          <p:nvPr/>
        </p:nvPicPr>
        <p:blipFill rotWithShape="1">
          <a:blip r:embed="rId3">
            <a:alphaModFix/>
          </a:blip>
          <a:srcRect l="2676" r="2675"/>
          <a:stretch/>
        </p:blipFill>
        <p:spPr>
          <a:xfrm>
            <a:off x="5548577" y="408526"/>
            <a:ext cx="5500387" cy="5811369"/>
          </a:xfrm>
          <a:custGeom>
            <a:avLst/>
            <a:gdLst/>
            <a:ahLst/>
            <a:cxnLst/>
            <a:rect l="l" t="t" r="r" b="b"/>
            <a:pathLst>
              <a:path w="3958894" h="5733826" extrusionOk="0">
                <a:moveTo>
                  <a:pt x="0" y="0"/>
                </a:moveTo>
                <a:lnTo>
                  <a:pt x="3958894" y="0"/>
                </a:lnTo>
                <a:lnTo>
                  <a:pt x="3958894" y="5513870"/>
                </a:lnTo>
                <a:cubicBezTo>
                  <a:pt x="3958894" y="5635348"/>
                  <a:pt x="3860416" y="5733826"/>
                  <a:pt x="3738938" y="5733826"/>
                </a:cubicBezTo>
                <a:lnTo>
                  <a:pt x="219956" y="5733826"/>
                </a:lnTo>
                <a:cubicBezTo>
                  <a:pt x="98478" y="5733826"/>
                  <a:pt x="0" y="5635348"/>
                  <a:pt x="0" y="5513870"/>
                </a:cubicBezTo>
                <a:close/>
              </a:path>
            </a:pathLst>
          </a:cu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grpSp>
        <p:nvGrpSpPr>
          <p:cNvPr id="793" name="Google Shape;793;p36"/>
          <p:cNvGrpSpPr/>
          <p:nvPr/>
        </p:nvGrpSpPr>
        <p:grpSpPr>
          <a:xfrm>
            <a:off x="2781151" y="2484573"/>
            <a:ext cx="6887881" cy="4101627"/>
            <a:chOff x="3050299" y="2084821"/>
            <a:chExt cx="6091400" cy="3627335"/>
          </a:xfrm>
        </p:grpSpPr>
        <p:sp>
          <p:nvSpPr>
            <p:cNvPr id="794" name="Google Shape;794;p36"/>
            <p:cNvSpPr/>
            <p:nvPr/>
          </p:nvSpPr>
          <p:spPr>
            <a:xfrm>
              <a:off x="5209990" y="3940137"/>
              <a:ext cx="1772019" cy="1772019"/>
            </a:xfrm>
            <a:custGeom>
              <a:avLst/>
              <a:gdLst/>
              <a:ahLst/>
              <a:cxnLst/>
              <a:rect l="l" t="t" r="r" b="b"/>
              <a:pathLst>
                <a:path w="1772019" h="1772019" extrusionOk="0">
                  <a:moveTo>
                    <a:pt x="0" y="886010"/>
                  </a:moveTo>
                  <a:cubicBezTo>
                    <a:pt x="0" y="396680"/>
                    <a:pt x="396680" y="0"/>
                    <a:pt x="886010" y="0"/>
                  </a:cubicBezTo>
                  <a:cubicBezTo>
                    <a:pt x="1375340" y="0"/>
                    <a:pt x="1772020" y="396680"/>
                    <a:pt x="1772020" y="886010"/>
                  </a:cubicBezTo>
                  <a:cubicBezTo>
                    <a:pt x="1772020" y="1375340"/>
                    <a:pt x="1375340" y="1772020"/>
                    <a:pt x="886010" y="1772020"/>
                  </a:cubicBezTo>
                  <a:cubicBezTo>
                    <a:pt x="396680" y="1772020"/>
                    <a:pt x="0" y="1375340"/>
                    <a:pt x="0" y="886010"/>
                  </a:cubicBezTo>
                  <a:close/>
                </a:path>
              </a:pathLst>
            </a:custGeom>
            <a:solidFill>
              <a:srgbClr val="364DA1"/>
            </a:solidFill>
            <a:ln>
              <a:noFill/>
            </a:ln>
            <a:effectLst>
              <a:outerShdw blurRad="50800" dist="38100" dir="2700000" algn="tl" rotWithShape="0">
                <a:srgbClr val="000000">
                  <a:alpha val="40000"/>
                </a:srgbClr>
              </a:outerShdw>
            </a:effectLst>
          </p:spPr>
          <p:txBody>
            <a:bodyPr spcFirstLastPara="1" wrap="square" lIns="214150" tIns="214150" rIns="214150" bIns="214150" anchor="ctr" anchorCtr="0">
              <a:noAutofit/>
            </a:bodyPr>
            <a:lstStyle/>
            <a:p>
              <a:pPr marL="0" marR="0" lvl="0" indent="0" algn="ctr" rtl="0">
                <a:lnSpc>
                  <a:spcPct val="90000"/>
                </a:lnSpc>
                <a:spcBef>
                  <a:spcPts val="0"/>
                </a:spcBef>
                <a:spcAft>
                  <a:spcPts val="0"/>
                </a:spcAft>
                <a:buNone/>
              </a:pPr>
              <a:endParaRPr sz="3075">
                <a:solidFill>
                  <a:schemeClr val="lt1"/>
                </a:solidFill>
                <a:latin typeface="Calibri"/>
                <a:ea typeface="Calibri"/>
                <a:cs typeface="Calibri"/>
                <a:sym typeface="Calibri"/>
              </a:endParaRPr>
            </a:p>
          </p:txBody>
        </p:sp>
        <p:sp>
          <p:nvSpPr>
            <p:cNvPr id="795" name="Google Shape;795;p36"/>
            <p:cNvSpPr/>
            <p:nvPr/>
          </p:nvSpPr>
          <p:spPr>
            <a:xfrm rot="-9900000">
              <a:off x="3869537" y="4153763"/>
              <a:ext cx="1318964" cy="505025"/>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6"/>
            <p:cNvSpPr/>
            <p:nvPr/>
          </p:nvSpPr>
          <p:spPr>
            <a:xfrm>
              <a:off x="3050299" y="3562222"/>
              <a:ext cx="1683418"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FE721F"/>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rtl="0">
                <a:lnSpc>
                  <a:spcPct val="90000"/>
                </a:lnSpc>
                <a:spcBef>
                  <a:spcPts val="0"/>
                </a:spcBef>
                <a:spcAft>
                  <a:spcPts val="0"/>
                </a:spcAft>
                <a:buNone/>
              </a:pPr>
              <a:endParaRPr sz="3675">
                <a:solidFill>
                  <a:schemeClr val="lt1"/>
                </a:solidFill>
                <a:latin typeface="Calibri"/>
                <a:ea typeface="Calibri"/>
                <a:cs typeface="Calibri"/>
                <a:sym typeface="Calibri"/>
              </a:endParaRPr>
            </a:p>
          </p:txBody>
        </p:sp>
        <p:sp>
          <p:nvSpPr>
            <p:cNvPr id="797" name="Google Shape;797;p36"/>
            <p:cNvSpPr/>
            <p:nvPr/>
          </p:nvSpPr>
          <p:spPr>
            <a:xfrm rot="-6900000">
              <a:off x="4750922" y="3103370"/>
              <a:ext cx="1318964" cy="505025"/>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6"/>
            <p:cNvSpPr/>
            <p:nvPr/>
          </p:nvSpPr>
          <p:spPr>
            <a:xfrm>
              <a:off x="3996647" y="2084821"/>
              <a:ext cx="1976757"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4B9847"/>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rtl="0">
                <a:lnSpc>
                  <a:spcPct val="90000"/>
                </a:lnSpc>
                <a:spcBef>
                  <a:spcPts val="0"/>
                </a:spcBef>
                <a:spcAft>
                  <a:spcPts val="0"/>
                </a:spcAft>
                <a:buNone/>
              </a:pPr>
              <a:endParaRPr sz="3675">
                <a:solidFill>
                  <a:schemeClr val="lt1"/>
                </a:solidFill>
                <a:latin typeface="Calibri"/>
                <a:ea typeface="Calibri"/>
                <a:cs typeface="Calibri"/>
                <a:sym typeface="Calibri"/>
              </a:endParaRPr>
            </a:p>
          </p:txBody>
        </p:sp>
        <p:sp>
          <p:nvSpPr>
            <p:cNvPr id="799" name="Google Shape;799;p36"/>
            <p:cNvSpPr/>
            <p:nvPr/>
          </p:nvSpPr>
          <p:spPr>
            <a:xfrm rot="-3900000">
              <a:off x="6122113" y="3103370"/>
              <a:ext cx="1318964" cy="505025"/>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6"/>
            <p:cNvSpPr/>
            <p:nvPr/>
          </p:nvSpPr>
          <p:spPr>
            <a:xfrm>
              <a:off x="6218595" y="2084821"/>
              <a:ext cx="1683418"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7030A0"/>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rtl="0">
                <a:lnSpc>
                  <a:spcPct val="90000"/>
                </a:lnSpc>
                <a:spcBef>
                  <a:spcPts val="0"/>
                </a:spcBef>
                <a:spcAft>
                  <a:spcPts val="0"/>
                </a:spcAft>
                <a:buNone/>
              </a:pPr>
              <a:endParaRPr sz="3675">
                <a:solidFill>
                  <a:schemeClr val="lt1"/>
                </a:solidFill>
                <a:latin typeface="Calibri"/>
                <a:ea typeface="Calibri"/>
                <a:cs typeface="Calibri"/>
                <a:sym typeface="Calibri"/>
              </a:endParaRPr>
            </a:p>
          </p:txBody>
        </p:sp>
        <p:sp>
          <p:nvSpPr>
            <p:cNvPr id="801" name="Google Shape;801;p36"/>
            <p:cNvSpPr/>
            <p:nvPr/>
          </p:nvSpPr>
          <p:spPr>
            <a:xfrm rot="-900000">
              <a:off x="7003497" y="4153763"/>
              <a:ext cx="1318964" cy="505025"/>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6"/>
            <p:cNvSpPr/>
            <p:nvPr/>
          </p:nvSpPr>
          <p:spPr>
            <a:xfrm>
              <a:off x="7458281" y="3562222"/>
              <a:ext cx="1683418"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BADEE8"/>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rtl="0">
                <a:lnSpc>
                  <a:spcPct val="90000"/>
                </a:lnSpc>
                <a:spcBef>
                  <a:spcPts val="0"/>
                </a:spcBef>
                <a:spcAft>
                  <a:spcPts val="0"/>
                </a:spcAft>
                <a:buNone/>
              </a:pPr>
              <a:endParaRPr sz="3675">
                <a:solidFill>
                  <a:schemeClr val="lt1"/>
                </a:solidFill>
                <a:latin typeface="Calibri"/>
                <a:ea typeface="Calibri"/>
                <a:cs typeface="Calibri"/>
                <a:sym typeface="Calibri"/>
              </a:endParaRPr>
            </a:p>
          </p:txBody>
        </p:sp>
      </p:grpSp>
      <p:sp>
        <p:nvSpPr>
          <p:cNvPr id="803" name="Google Shape;803;p36"/>
          <p:cNvSpPr txBox="1"/>
          <p:nvPr/>
        </p:nvSpPr>
        <p:spPr>
          <a:xfrm>
            <a:off x="1558248" y="566081"/>
            <a:ext cx="4286847"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Interventions</a:t>
            </a:r>
            <a:endParaRPr/>
          </a:p>
        </p:txBody>
      </p:sp>
      <p:sp>
        <p:nvSpPr>
          <p:cNvPr id="804" name="Google Shape;804;p36"/>
          <p:cNvSpPr/>
          <p:nvPr/>
        </p:nvSpPr>
        <p:spPr>
          <a:xfrm rot="4500000">
            <a:off x="8475226" y="476274"/>
            <a:ext cx="208353" cy="179615"/>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05" name="Google Shape;805;p36"/>
          <p:cNvSpPr/>
          <p:nvPr/>
        </p:nvSpPr>
        <p:spPr>
          <a:xfrm rot="1813063">
            <a:off x="731600" y="2867611"/>
            <a:ext cx="135254" cy="116599"/>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06" name="Google Shape;806;p36"/>
          <p:cNvSpPr/>
          <p:nvPr/>
        </p:nvSpPr>
        <p:spPr>
          <a:xfrm rot="-3507348">
            <a:off x="10808437" y="2682814"/>
            <a:ext cx="146568" cy="126352"/>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07" name="Google Shape;807;p36"/>
          <p:cNvSpPr/>
          <p:nvPr/>
        </p:nvSpPr>
        <p:spPr>
          <a:xfrm rot="1813063">
            <a:off x="11483370" y="6024648"/>
            <a:ext cx="222969" cy="192216"/>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08" name="Google Shape;808;p36"/>
          <p:cNvSpPr/>
          <p:nvPr/>
        </p:nvSpPr>
        <p:spPr>
          <a:xfrm rot="5400000">
            <a:off x="493377" y="252938"/>
            <a:ext cx="49751" cy="1940153"/>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09" name="Google Shape;809;p36"/>
          <p:cNvSpPr txBox="1"/>
          <p:nvPr/>
        </p:nvSpPr>
        <p:spPr>
          <a:xfrm>
            <a:off x="2589914" y="4529600"/>
            <a:ext cx="1938695" cy="76944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2200">
                <a:solidFill>
                  <a:schemeClr val="lt1"/>
                </a:solidFill>
                <a:latin typeface="Calibri"/>
                <a:ea typeface="Calibri"/>
                <a:cs typeface="Calibri"/>
                <a:sym typeface="Calibri"/>
              </a:rPr>
              <a:t>Promote </a:t>
            </a:r>
            <a:endParaRPr/>
          </a:p>
          <a:p>
            <a:pPr marL="0" marR="0" lvl="0" indent="0" algn="r" rtl="0">
              <a:spcBef>
                <a:spcPts val="0"/>
              </a:spcBef>
              <a:spcAft>
                <a:spcPts val="0"/>
              </a:spcAft>
              <a:buNone/>
            </a:pPr>
            <a:r>
              <a:rPr lang="en-CA" sz="2200">
                <a:solidFill>
                  <a:schemeClr val="lt1"/>
                </a:solidFill>
                <a:latin typeface="Calibri"/>
                <a:ea typeface="Calibri"/>
                <a:cs typeface="Calibri"/>
                <a:sym typeface="Calibri"/>
              </a:rPr>
              <a:t>well-being</a:t>
            </a:r>
            <a:endParaRPr/>
          </a:p>
        </p:txBody>
      </p:sp>
      <p:sp>
        <p:nvSpPr>
          <p:cNvPr id="810" name="Google Shape;810;p36"/>
          <p:cNvSpPr txBox="1"/>
          <p:nvPr/>
        </p:nvSpPr>
        <p:spPr>
          <a:xfrm>
            <a:off x="3851239" y="2819170"/>
            <a:ext cx="2235228"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200">
                <a:solidFill>
                  <a:schemeClr val="lt1"/>
                </a:solidFill>
                <a:latin typeface="Calibri"/>
                <a:ea typeface="Calibri"/>
                <a:cs typeface="Calibri"/>
                <a:sym typeface="Calibri"/>
              </a:rPr>
              <a:t>Opportunities for skill growth</a:t>
            </a:r>
            <a:endParaRPr/>
          </a:p>
        </p:txBody>
      </p:sp>
      <p:sp>
        <p:nvSpPr>
          <p:cNvPr id="811" name="Google Shape;811;p36"/>
          <p:cNvSpPr txBox="1"/>
          <p:nvPr/>
        </p:nvSpPr>
        <p:spPr>
          <a:xfrm>
            <a:off x="6422422" y="2841497"/>
            <a:ext cx="1844829"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200">
                <a:solidFill>
                  <a:schemeClr val="lt1"/>
                </a:solidFill>
                <a:latin typeface="Calibri"/>
                <a:ea typeface="Calibri"/>
                <a:cs typeface="Calibri"/>
                <a:sym typeface="Calibri"/>
              </a:rPr>
              <a:t>Meaningful success</a:t>
            </a:r>
            <a:endParaRPr/>
          </a:p>
        </p:txBody>
      </p:sp>
      <p:sp>
        <p:nvSpPr>
          <p:cNvPr id="812" name="Google Shape;812;p36"/>
          <p:cNvSpPr txBox="1"/>
          <p:nvPr/>
        </p:nvSpPr>
        <p:spPr>
          <a:xfrm>
            <a:off x="7976883" y="4524367"/>
            <a:ext cx="1838500"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chemeClr val="dk1"/>
                </a:solidFill>
                <a:latin typeface="Calibri"/>
                <a:ea typeface="Calibri"/>
                <a:cs typeface="Calibri"/>
                <a:sym typeface="Calibri"/>
              </a:rPr>
              <a:t>Optimize opportunity</a:t>
            </a:r>
            <a:endParaRPr/>
          </a:p>
        </p:txBody>
      </p:sp>
      <p:sp>
        <p:nvSpPr>
          <p:cNvPr id="813" name="Google Shape;813;p36"/>
          <p:cNvSpPr txBox="1"/>
          <p:nvPr/>
        </p:nvSpPr>
        <p:spPr>
          <a:xfrm>
            <a:off x="5109608" y="5162876"/>
            <a:ext cx="2235228"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b="1">
                <a:solidFill>
                  <a:schemeClr val="lt1"/>
                </a:solidFill>
                <a:latin typeface="Calibri"/>
                <a:ea typeface="Calibri"/>
                <a:cs typeface="Calibri"/>
                <a:sym typeface="Calibri"/>
              </a:rPr>
              <a:t>Implement Interventions</a:t>
            </a:r>
            <a:endParaRPr/>
          </a:p>
        </p:txBody>
      </p:sp>
      <p:sp>
        <p:nvSpPr>
          <p:cNvPr id="814" name="Google Shape;814;p36"/>
          <p:cNvSpPr txBox="1"/>
          <p:nvPr/>
        </p:nvSpPr>
        <p:spPr>
          <a:xfrm>
            <a:off x="1558248" y="1399284"/>
            <a:ext cx="9532886"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CA" sz="1800">
                <a:solidFill>
                  <a:srgbClr val="4B9847"/>
                </a:solidFill>
                <a:latin typeface="EB Garamond"/>
                <a:ea typeface="EB Garamond"/>
                <a:cs typeface="EB Garamond"/>
                <a:sym typeface="EB Garamond"/>
              </a:rPr>
              <a:t>Researchers have shown that interventions can improve cognitive (self-regulation, memory, attention), academic (math, language, literacy), behavioural, and social skills in individuals with FASD. Caregiver programs and supports also show promise.</a:t>
            </a:r>
            <a:endParaRPr sz="1800">
              <a:solidFill>
                <a:srgbClr val="4B9847"/>
              </a:solidFill>
              <a:latin typeface="EB Garamond"/>
              <a:ea typeface="EB Garamond"/>
              <a:cs typeface="EB Garamond"/>
              <a:sym typeface="EB Garamon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8" name="Google Shape;158;p4" descr="Map&#10;&#10;Description automatically generated"/>
          <p:cNvPicPr preferRelativeResize="0">
            <a:picLocks noGrp="1"/>
          </p:cNvPicPr>
          <p:nvPr>
            <p:ph type="pic" idx="2"/>
          </p:nvPr>
        </p:nvPicPr>
        <p:blipFill rotWithShape="1">
          <a:blip r:embed="rId3">
            <a:alphaModFix/>
          </a:blip>
          <a:srcRect l="19226" r="19226"/>
          <a:stretch/>
        </p:blipFill>
        <p:spPr>
          <a:xfrm>
            <a:off x="-171450" y="200025"/>
            <a:ext cx="6472237" cy="6572250"/>
          </a:xfrm>
          <a:prstGeom prst="rect">
            <a:avLst/>
          </a:prstGeom>
          <a:noFill/>
          <a:ln>
            <a:noFill/>
          </a:ln>
        </p:spPr>
      </p:pic>
      <p:sp>
        <p:nvSpPr>
          <p:cNvPr id="159" name="Google Shape;159;p4"/>
          <p:cNvSpPr txBox="1"/>
          <p:nvPr/>
        </p:nvSpPr>
        <p:spPr>
          <a:xfrm>
            <a:off x="6480166" y="1660196"/>
            <a:ext cx="5426912" cy="1754326"/>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FASD Networks</a:t>
            </a:r>
            <a:endParaRPr/>
          </a:p>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In Alberta</a:t>
            </a:r>
            <a:endParaRPr/>
          </a:p>
        </p:txBody>
      </p:sp>
      <p:sp>
        <p:nvSpPr>
          <p:cNvPr id="160" name="Google Shape;160;p4"/>
          <p:cNvSpPr txBox="1"/>
          <p:nvPr/>
        </p:nvSpPr>
        <p:spPr>
          <a:xfrm>
            <a:off x="6580179" y="3486150"/>
            <a:ext cx="336392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u="sng">
                <a:solidFill>
                  <a:srgbClr val="FE721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www.FASDAlberta.ca</a:t>
            </a:r>
            <a:endParaRPr sz="2400">
              <a:solidFill>
                <a:srgbClr val="FE721F"/>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grpSp>
        <p:nvGrpSpPr>
          <p:cNvPr id="873" name="Google Shape;873;g3b0d7c0ee5b_0_3"/>
          <p:cNvGrpSpPr/>
          <p:nvPr/>
        </p:nvGrpSpPr>
        <p:grpSpPr>
          <a:xfrm>
            <a:off x="2781288" y="2484667"/>
            <a:ext cx="6888155" cy="4101790"/>
            <a:chOff x="3050299" y="2084821"/>
            <a:chExt cx="6091400" cy="3627335"/>
          </a:xfrm>
        </p:grpSpPr>
        <p:sp>
          <p:nvSpPr>
            <p:cNvPr id="874" name="Google Shape;874;g3b0d7c0ee5b_0_3"/>
            <p:cNvSpPr/>
            <p:nvPr/>
          </p:nvSpPr>
          <p:spPr>
            <a:xfrm>
              <a:off x="5209990" y="3940137"/>
              <a:ext cx="1772019" cy="1772019"/>
            </a:xfrm>
            <a:custGeom>
              <a:avLst/>
              <a:gdLst/>
              <a:ahLst/>
              <a:cxnLst/>
              <a:rect l="l" t="t" r="r" b="b"/>
              <a:pathLst>
                <a:path w="1772019" h="1772019" extrusionOk="0">
                  <a:moveTo>
                    <a:pt x="0" y="886010"/>
                  </a:moveTo>
                  <a:cubicBezTo>
                    <a:pt x="0" y="396680"/>
                    <a:pt x="396680" y="0"/>
                    <a:pt x="886010" y="0"/>
                  </a:cubicBezTo>
                  <a:cubicBezTo>
                    <a:pt x="1375340" y="0"/>
                    <a:pt x="1772020" y="396680"/>
                    <a:pt x="1772020" y="886010"/>
                  </a:cubicBezTo>
                  <a:cubicBezTo>
                    <a:pt x="1772020" y="1375340"/>
                    <a:pt x="1375340" y="1772020"/>
                    <a:pt x="886010" y="1772020"/>
                  </a:cubicBezTo>
                  <a:cubicBezTo>
                    <a:pt x="396680" y="1772020"/>
                    <a:pt x="0" y="1375340"/>
                    <a:pt x="0" y="886010"/>
                  </a:cubicBezTo>
                  <a:close/>
                </a:path>
              </a:pathLst>
            </a:custGeom>
            <a:solidFill>
              <a:srgbClr val="364DA1"/>
            </a:solidFill>
            <a:ln>
              <a:noFill/>
            </a:ln>
            <a:effectLst>
              <a:outerShdw blurRad="50800" dist="38100" dir="2700000" algn="tl" rotWithShape="0">
                <a:srgbClr val="000000">
                  <a:alpha val="40000"/>
                </a:srgbClr>
              </a:outerShdw>
            </a:effectLst>
          </p:spPr>
          <p:txBody>
            <a:bodyPr spcFirstLastPara="1" wrap="square" lIns="214150" tIns="214150" rIns="214150" bIns="21415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307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75" name="Google Shape;875;g3b0d7c0ee5b_0_3"/>
            <p:cNvSpPr/>
            <p:nvPr/>
          </p:nvSpPr>
          <p:spPr>
            <a:xfrm rot="-9899985">
              <a:off x="3869501" y="4153754"/>
              <a:ext cx="1319047" cy="505032"/>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6" name="Google Shape;876;g3b0d7c0ee5b_0_3"/>
            <p:cNvSpPr/>
            <p:nvPr/>
          </p:nvSpPr>
          <p:spPr>
            <a:xfrm>
              <a:off x="3050299" y="3562222"/>
              <a:ext cx="1683418"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FE721F"/>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367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77" name="Google Shape;877;g3b0d7c0ee5b_0_3"/>
            <p:cNvSpPr/>
            <p:nvPr/>
          </p:nvSpPr>
          <p:spPr>
            <a:xfrm rot="-6899833">
              <a:off x="4750930" y="3103366"/>
              <a:ext cx="1319058" cy="505052"/>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8" name="Google Shape;878;g3b0d7c0ee5b_0_3"/>
            <p:cNvSpPr/>
            <p:nvPr/>
          </p:nvSpPr>
          <p:spPr>
            <a:xfrm>
              <a:off x="3996647" y="2084821"/>
              <a:ext cx="1978016"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4B9847"/>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367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79" name="Google Shape;879;g3b0d7c0ee5b_0_3"/>
            <p:cNvSpPr/>
            <p:nvPr/>
          </p:nvSpPr>
          <p:spPr>
            <a:xfrm rot="-3900167">
              <a:off x="6122103" y="3103234"/>
              <a:ext cx="1319058" cy="505052"/>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0" name="Google Shape;880;g3b0d7c0ee5b_0_3"/>
            <p:cNvSpPr/>
            <p:nvPr/>
          </p:nvSpPr>
          <p:spPr>
            <a:xfrm>
              <a:off x="6218595" y="2084821"/>
              <a:ext cx="1683418"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7030A0"/>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367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81" name="Google Shape;881;g3b0d7c0ee5b_0_3"/>
            <p:cNvSpPr/>
            <p:nvPr/>
          </p:nvSpPr>
          <p:spPr>
            <a:xfrm rot="-900015">
              <a:off x="7003540" y="4153738"/>
              <a:ext cx="1319047" cy="505032"/>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2" name="Google Shape;882;g3b0d7c0ee5b_0_3"/>
            <p:cNvSpPr/>
            <p:nvPr/>
          </p:nvSpPr>
          <p:spPr>
            <a:xfrm>
              <a:off x="7458281" y="3562222"/>
              <a:ext cx="1683418"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BADEE8"/>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3675"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sp>
        <p:nvSpPr>
          <p:cNvPr id="883" name="Google Shape;883;g3b0d7c0ee5b_0_3"/>
          <p:cNvSpPr txBox="1"/>
          <p:nvPr/>
        </p:nvSpPr>
        <p:spPr>
          <a:xfrm>
            <a:off x="1558248" y="566081"/>
            <a:ext cx="4286700" cy="9234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5400" b="1" i="0" u="none" strike="noStrike" kern="0" cap="none" spc="0" normalizeH="0" baseline="0" noProof="0">
                <a:ln>
                  <a:noFill/>
                </a:ln>
                <a:solidFill>
                  <a:srgbClr val="364DA1"/>
                </a:solidFill>
                <a:effectLst/>
                <a:uLnTx/>
                <a:uFillTx/>
                <a:latin typeface="EB Garamond"/>
                <a:ea typeface="EB Garamond"/>
                <a:cs typeface="EB Garamond"/>
                <a:sym typeface="EB Garamond"/>
              </a:rPr>
              <a:t>Interventions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4" name="Google Shape;884;g3b0d7c0ee5b_0_3"/>
          <p:cNvSpPr/>
          <p:nvPr/>
        </p:nvSpPr>
        <p:spPr>
          <a:xfrm rot="4499015">
            <a:off x="8475278" y="476348"/>
            <a:ext cx="208417" cy="179527"/>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85" name="Google Shape;885;g3b0d7c0ee5b_0_3"/>
          <p:cNvSpPr/>
          <p:nvPr/>
        </p:nvSpPr>
        <p:spPr>
          <a:xfrm rot="1812096">
            <a:off x="731543" y="2867599"/>
            <a:ext cx="135376" cy="116697"/>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86" name="Google Shape;886;g3b0d7c0ee5b_0_3"/>
          <p:cNvSpPr/>
          <p:nvPr/>
        </p:nvSpPr>
        <p:spPr>
          <a:xfrm rot="-3503550">
            <a:off x="10808522" y="2682837"/>
            <a:ext cx="146538" cy="126314"/>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87" name="Google Shape;887;g3b0d7c0ee5b_0_3"/>
          <p:cNvSpPr/>
          <p:nvPr/>
        </p:nvSpPr>
        <p:spPr>
          <a:xfrm rot="1813388">
            <a:off x="11483439" y="6024681"/>
            <a:ext cx="222898" cy="192234"/>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88" name="Google Shape;888;g3b0d7c0ee5b_0_3"/>
          <p:cNvSpPr/>
          <p:nvPr/>
        </p:nvSpPr>
        <p:spPr>
          <a:xfrm rot="5400000">
            <a:off x="493379" y="252989"/>
            <a:ext cx="49800" cy="1940100"/>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89" name="Google Shape;889;g3b0d7c0ee5b_0_3"/>
          <p:cNvSpPr txBox="1"/>
          <p:nvPr/>
        </p:nvSpPr>
        <p:spPr>
          <a:xfrm>
            <a:off x="2589914" y="4529600"/>
            <a:ext cx="1938600" cy="7695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200" b="0" i="0" u="none" strike="noStrike" kern="0" cap="none" spc="0" normalizeH="0" baseline="0" noProof="0">
                <a:ln>
                  <a:noFill/>
                </a:ln>
                <a:solidFill>
                  <a:srgbClr val="FFFFFF"/>
                </a:solidFill>
                <a:effectLst/>
                <a:uLnTx/>
                <a:uFillTx/>
                <a:latin typeface="Calibri"/>
                <a:ea typeface="Calibri"/>
                <a:cs typeface="Calibri"/>
                <a:sym typeface="Calibri"/>
              </a:rPr>
              <a:t>Promote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200" b="0" i="0" u="none" strike="noStrike" kern="0" cap="none" spc="0" normalizeH="0" baseline="0" noProof="0">
                <a:ln>
                  <a:noFill/>
                </a:ln>
                <a:solidFill>
                  <a:srgbClr val="FFFFFF"/>
                </a:solidFill>
                <a:effectLst/>
                <a:uLnTx/>
                <a:uFillTx/>
                <a:latin typeface="Calibri"/>
                <a:ea typeface="Calibri"/>
                <a:cs typeface="Calibri"/>
                <a:sym typeface="Calibri"/>
              </a:rPr>
              <a:t>well-being</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0" name="Google Shape;890;g3b0d7c0ee5b_0_3"/>
          <p:cNvSpPr txBox="1"/>
          <p:nvPr/>
        </p:nvSpPr>
        <p:spPr>
          <a:xfrm>
            <a:off x="3851239" y="2819170"/>
            <a:ext cx="2235300" cy="769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200" b="0" i="0" u="none" strike="noStrike" kern="0" cap="none" spc="0" normalizeH="0" baseline="0" noProof="0">
                <a:ln>
                  <a:noFill/>
                </a:ln>
                <a:solidFill>
                  <a:srgbClr val="FFFFFF"/>
                </a:solidFill>
                <a:effectLst/>
                <a:uLnTx/>
                <a:uFillTx/>
                <a:latin typeface="Calibri"/>
                <a:ea typeface="Calibri"/>
                <a:cs typeface="Calibri"/>
                <a:sym typeface="Calibri"/>
              </a:rPr>
              <a:t>Opportunities for skill growth</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1" name="Google Shape;891;g3b0d7c0ee5b_0_3"/>
          <p:cNvSpPr txBox="1"/>
          <p:nvPr/>
        </p:nvSpPr>
        <p:spPr>
          <a:xfrm>
            <a:off x="6422422" y="2841497"/>
            <a:ext cx="1844700" cy="769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200" b="0" i="0" u="none" strike="noStrike" kern="0" cap="none" spc="0" normalizeH="0" baseline="0" noProof="0">
                <a:ln>
                  <a:noFill/>
                </a:ln>
                <a:solidFill>
                  <a:srgbClr val="FFFFFF"/>
                </a:solidFill>
                <a:effectLst/>
                <a:uLnTx/>
                <a:uFillTx/>
                <a:latin typeface="Calibri"/>
                <a:ea typeface="Calibri"/>
                <a:cs typeface="Calibri"/>
                <a:sym typeface="Calibri"/>
              </a:rPr>
              <a:t>Meaningful success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2" name="Google Shape;892;g3b0d7c0ee5b_0_3"/>
          <p:cNvSpPr txBox="1"/>
          <p:nvPr/>
        </p:nvSpPr>
        <p:spPr>
          <a:xfrm>
            <a:off x="7976883" y="4524367"/>
            <a:ext cx="1838400" cy="7695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200" b="0" i="0" u="none" strike="noStrike" kern="0" cap="none" spc="0" normalizeH="0" baseline="0" noProof="0">
                <a:ln>
                  <a:noFill/>
                </a:ln>
                <a:solidFill>
                  <a:srgbClr val="000000"/>
                </a:solidFill>
                <a:effectLst/>
                <a:uLnTx/>
                <a:uFillTx/>
                <a:latin typeface="Calibri"/>
                <a:ea typeface="Calibri"/>
                <a:cs typeface="Calibri"/>
                <a:sym typeface="Calibri"/>
              </a:rPr>
              <a:t>Optimize opportunity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3" name="Google Shape;893;g3b0d7c0ee5b_0_3"/>
          <p:cNvSpPr txBox="1"/>
          <p:nvPr/>
        </p:nvSpPr>
        <p:spPr>
          <a:xfrm>
            <a:off x="5109608" y="5162876"/>
            <a:ext cx="2235300" cy="8310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400" b="1" i="0" u="none" strike="noStrike" kern="0" cap="none" spc="0" normalizeH="0" baseline="0" noProof="0">
                <a:ln>
                  <a:noFill/>
                </a:ln>
                <a:solidFill>
                  <a:srgbClr val="FFFFFF"/>
                </a:solidFill>
                <a:effectLst/>
                <a:uLnTx/>
                <a:uFillTx/>
                <a:latin typeface="Calibri"/>
                <a:ea typeface="Calibri"/>
                <a:cs typeface="Calibri"/>
                <a:sym typeface="Calibri"/>
              </a:rPr>
              <a:t>Implement Interventions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4" name="Google Shape;894;g3b0d7c0ee5b_0_3"/>
          <p:cNvSpPr txBox="1"/>
          <p:nvPr/>
        </p:nvSpPr>
        <p:spPr>
          <a:xfrm>
            <a:off x="1558248" y="1399284"/>
            <a:ext cx="9532800" cy="9234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1800" b="0" i="0" u="none" strike="noStrike" kern="0" cap="none" spc="0" normalizeH="0" baseline="0" noProof="0">
                <a:ln>
                  <a:noFill/>
                </a:ln>
                <a:solidFill>
                  <a:srgbClr val="4B9847"/>
                </a:solidFill>
                <a:effectLst/>
                <a:uLnTx/>
                <a:uFillTx/>
                <a:latin typeface="EB Garamond"/>
                <a:ea typeface="EB Garamond"/>
                <a:cs typeface="EB Garamond"/>
                <a:sym typeface="EB Garamond"/>
              </a:rPr>
              <a:t>Researchers have shown that interventions can improve cognitive (self-regulation, memory, attention), academic (math, language, literacy), behavioural, and social skills in individuals with FASD. Caregiver programs and supports also show promise.</a:t>
            </a:r>
            <a:endParaRPr kumimoji="0" sz="1800" b="0" i="0" u="none" strike="noStrike" kern="0" cap="none" spc="0" normalizeH="0" baseline="0" noProof="0">
              <a:ln>
                <a:noFill/>
              </a:ln>
              <a:solidFill>
                <a:srgbClr val="4B9847"/>
              </a:solidFill>
              <a:effectLst/>
              <a:uLnTx/>
              <a:uFillTx/>
              <a:latin typeface="EB Garamond"/>
              <a:ea typeface="EB Garamond"/>
              <a:cs typeface="EB Garamond"/>
              <a:sym typeface="EB Garamond"/>
            </a:endParaRPr>
          </a:p>
        </p:txBody>
      </p:sp>
      <p:pic>
        <p:nvPicPr>
          <p:cNvPr id="895" name="Google Shape;895;g3b0d7c0ee5b_0_3"/>
          <p:cNvPicPr preferRelativeResize="0"/>
          <p:nvPr/>
        </p:nvPicPr>
        <p:blipFill>
          <a:blip r:embed="rId3">
            <a:alphaModFix/>
          </a:blip>
          <a:stretch>
            <a:fillRect/>
          </a:stretch>
        </p:blipFill>
        <p:spPr>
          <a:xfrm>
            <a:off x="0" y="0"/>
            <a:ext cx="12192000" cy="68580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pic>
        <p:nvPicPr>
          <p:cNvPr id="820" name="Google Shape;820;p37"/>
          <p:cNvPicPr preferRelativeResize="0"/>
          <p:nvPr/>
        </p:nvPicPr>
        <p:blipFill rotWithShape="1">
          <a:blip r:embed="rId3">
            <a:alphaModFix/>
          </a:blip>
          <a:srcRect/>
          <a:stretch/>
        </p:blipFill>
        <p:spPr>
          <a:xfrm>
            <a:off x="5480050" y="5253648"/>
            <a:ext cx="1214438" cy="1214438"/>
          </a:xfrm>
          <a:custGeom>
            <a:avLst/>
            <a:gdLst/>
            <a:ahLst/>
            <a:cxnLst/>
            <a:rect l="l" t="t" r="r" b="b"/>
            <a:pathLst>
              <a:path w="1586324" h="1586324" extrusionOk="0">
                <a:moveTo>
                  <a:pt x="793162" y="0"/>
                </a:moveTo>
                <a:cubicBezTo>
                  <a:pt x="1231213" y="0"/>
                  <a:pt x="1586324" y="355111"/>
                  <a:pt x="1586324" y="793162"/>
                </a:cubicBezTo>
                <a:cubicBezTo>
                  <a:pt x="1586324" y="1231213"/>
                  <a:pt x="1231213" y="1586324"/>
                  <a:pt x="793162" y="1586324"/>
                </a:cubicBezTo>
                <a:cubicBezTo>
                  <a:pt x="355111" y="1586324"/>
                  <a:pt x="0" y="1231213"/>
                  <a:pt x="0" y="793162"/>
                </a:cubicBezTo>
                <a:cubicBezTo>
                  <a:pt x="0" y="355111"/>
                  <a:pt x="355111" y="0"/>
                  <a:pt x="793162" y="0"/>
                </a:cubicBezTo>
                <a:close/>
              </a:path>
            </a:pathLst>
          </a:custGeom>
          <a:solidFill>
            <a:schemeClr val="lt1"/>
          </a:solidFill>
          <a:ln>
            <a:noFill/>
          </a:ln>
        </p:spPr>
      </p:pic>
      <p:pic>
        <p:nvPicPr>
          <p:cNvPr id="821" name="Google Shape;821;p37"/>
          <p:cNvPicPr preferRelativeResize="0"/>
          <p:nvPr/>
        </p:nvPicPr>
        <p:blipFill rotWithShape="1">
          <a:blip r:embed="rId4">
            <a:alphaModFix/>
          </a:blip>
          <a:srcRect/>
          <a:stretch/>
        </p:blipFill>
        <p:spPr>
          <a:xfrm>
            <a:off x="5480050" y="3624140"/>
            <a:ext cx="1214438" cy="1214438"/>
          </a:xfrm>
          <a:custGeom>
            <a:avLst/>
            <a:gdLst/>
            <a:ahLst/>
            <a:cxnLst/>
            <a:rect l="l" t="t" r="r" b="b"/>
            <a:pathLst>
              <a:path w="1586324" h="1586324" extrusionOk="0">
                <a:moveTo>
                  <a:pt x="793162" y="0"/>
                </a:moveTo>
                <a:cubicBezTo>
                  <a:pt x="1231213" y="0"/>
                  <a:pt x="1586324" y="355111"/>
                  <a:pt x="1586324" y="793162"/>
                </a:cubicBezTo>
                <a:cubicBezTo>
                  <a:pt x="1586324" y="1231213"/>
                  <a:pt x="1231213" y="1586324"/>
                  <a:pt x="793162" y="1586324"/>
                </a:cubicBezTo>
                <a:cubicBezTo>
                  <a:pt x="355111" y="1586324"/>
                  <a:pt x="0" y="1231213"/>
                  <a:pt x="0" y="793162"/>
                </a:cubicBezTo>
                <a:cubicBezTo>
                  <a:pt x="0" y="355111"/>
                  <a:pt x="355111" y="0"/>
                  <a:pt x="793162" y="0"/>
                </a:cubicBezTo>
                <a:close/>
              </a:path>
            </a:pathLst>
          </a:custGeom>
          <a:solidFill>
            <a:schemeClr val="lt1"/>
          </a:solidFill>
          <a:ln>
            <a:noFill/>
          </a:ln>
        </p:spPr>
      </p:pic>
      <p:pic>
        <p:nvPicPr>
          <p:cNvPr id="822" name="Google Shape;822;p37"/>
          <p:cNvPicPr preferRelativeResize="0"/>
          <p:nvPr/>
        </p:nvPicPr>
        <p:blipFill rotWithShape="1">
          <a:blip r:embed="rId5">
            <a:alphaModFix/>
          </a:blip>
          <a:srcRect/>
          <a:stretch/>
        </p:blipFill>
        <p:spPr>
          <a:xfrm>
            <a:off x="5480050" y="2018079"/>
            <a:ext cx="1214438" cy="1214438"/>
          </a:xfrm>
          <a:custGeom>
            <a:avLst/>
            <a:gdLst/>
            <a:ahLst/>
            <a:cxnLst/>
            <a:rect l="l" t="t" r="r" b="b"/>
            <a:pathLst>
              <a:path w="1586324" h="1586324" extrusionOk="0">
                <a:moveTo>
                  <a:pt x="793162" y="0"/>
                </a:moveTo>
                <a:cubicBezTo>
                  <a:pt x="1231213" y="0"/>
                  <a:pt x="1586324" y="355111"/>
                  <a:pt x="1586324" y="793162"/>
                </a:cubicBezTo>
                <a:cubicBezTo>
                  <a:pt x="1586324" y="1231213"/>
                  <a:pt x="1231213" y="1586324"/>
                  <a:pt x="793162" y="1586324"/>
                </a:cubicBezTo>
                <a:cubicBezTo>
                  <a:pt x="355111" y="1586324"/>
                  <a:pt x="0" y="1231213"/>
                  <a:pt x="0" y="793162"/>
                </a:cubicBezTo>
                <a:cubicBezTo>
                  <a:pt x="0" y="355111"/>
                  <a:pt x="355111" y="0"/>
                  <a:pt x="793162" y="0"/>
                </a:cubicBezTo>
                <a:close/>
              </a:path>
            </a:pathLst>
          </a:custGeom>
          <a:solidFill>
            <a:schemeClr val="lt1"/>
          </a:solidFill>
          <a:ln>
            <a:noFill/>
          </a:ln>
        </p:spPr>
      </p:pic>
      <p:pic>
        <p:nvPicPr>
          <p:cNvPr id="823" name="Google Shape;823;p37" descr="A close up of wood&#10;&#10;Description automatically generated with low confidence"/>
          <p:cNvPicPr preferRelativeResize="0">
            <a:picLocks noGrp="1"/>
          </p:cNvPicPr>
          <p:nvPr>
            <p:ph type="pic" idx="4"/>
          </p:nvPr>
        </p:nvPicPr>
        <p:blipFill rotWithShape="1">
          <a:blip r:embed="rId3">
            <a:alphaModFix/>
          </a:blip>
          <a:srcRect/>
          <a:stretch/>
        </p:blipFill>
        <p:spPr>
          <a:xfrm>
            <a:off x="5480050" y="365125"/>
            <a:ext cx="1214438" cy="1214438"/>
          </a:xfrm>
          <a:prstGeom prst="rect">
            <a:avLst/>
          </a:prstGeom>
          <a:solidFill>
            <a:schemeClr val="lt1"/>
          </a:solidFill>
          <a:ln>
            <a:noFill/>
          </a:ln>
        </p:spPr>
      </p:pic>
      <p:sp>
        <p:nvSpPr>
          <p:cNvPr id="824" name="Google Shape;824;p37"/>
          <p:cNvSpPr/>
          <p:nvPr/>
        </p:nvSpPr>
        <p:spPr>
          <a:xfrm>
            <a:off x="6418474" y="881530"/>
            <a:ext cx="553555" cy="553555"/>
          </a:xfrm>
          <a:prstGeom prst="ellipse">
            <a:avLst/>
          </a:prstGeom>
          <a:solidFill>
            <a:srgbClr val="FE721F"/>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200">
                <a:solidFill>
                  <a:schemeClr val="lt1"/>
                </a:solidFill>
                <a:latin typeface="Poppins Medium"/>
                <a:ea typeface="Poppins Medium"/>
                <a:cs typeface="Poppins Medium"/>
                <a:sym typeface="Poppins Medium"/>
              </a:rPr>
              <a:t>01</a:t>
            </a:r>
            <a:endParaRPr/>
          </a:p>
        </p:txBody>
      </p:sp>
      <p:sp>
        <p:nvSpPr>
          <p:cNvPr id="825" name="Google Shape;825;p37"/>
          <p:cNvSpPr/>
          <p:nvPr/>
        </p:nvSpPr>
        <p:spPr>
          <a:xfrm rot="4500000">
            <a:off x="2570266" y="4256225"/>
            <a:ext cx="208353" cy="179615"/>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26" name="Google Shape;826;p37"/>
          <p:cNvSpPr/>
          <p:nvPr/>
        </p:nvSpPr>
        <p:spPr>
          <a:xfrm rot="2700000">
            <a:off x="3389004" y="508262"/>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27" name="Google Shape;827;p37"/>
          <p:cNvSpPr/>
          <p:nvPr/>
        </p:nvSpPr>
        <p:spPr>
          <a:xfrm rot="1813063">
            <a:off x="872654" y="5801528"/>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28" name="Google Shape;828;p37"/>
          <p:cNvSpPr txBox="1"/>
          <p:nvPr/>
        </p:nvSpPr>
        <p:spPr>
          <a:xfrm>
            <a:off x="940282" y="1758676"/>
            <a:ext cx="4286847"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Principles of Practice</a:t>
            </a:r>
            <a:endParaRPr/>
          </a:p>
        </p:txBody>
      </p:sp>
      <p:sp>
        <p:nvSpPr>
          <p:cNvPr id="829" name="Google Shape;829;p37"/>
          <p:cNvSpPr txBox="1"/>
          <p:nvPr/>
        </p:nvSpPr>
        <p:spPr>
          <a:xfrm>
            <a:off x="7402429" y="556555"/>
            <a:ext cx="4162367"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600" b="1">
                <a:solidFill>
                  <a:srgbClr val="FE721F"/>
                </a:solidFill>
                <a:latin typeface="EB Garamond"/>
                <a:ea typeface="EB Garamond"/>
                <a:cs typeface="EB Garamond"/>
                <a:sym typeface="EB Garamond"/>
              </a:rPr>
              <a:t>Consistency</a:t>
            </a:r>
            <a:endParaRPr/>
          </a:p>
          <a:p>
            <a:pPr marL="0" marR="0" lvl="0" indent="0" algn="l" rtl="0">
              <a:spcBef>
                <a:spcPts val="0"/>
              </a:spcBef>
              <a:spcAft>
                <a:spcPts val="0"/>
              </a:spcAft>
              <a:buNone/>
            </a:pPr>
            <a:r>
              <a:rPr lang="en-CA" sz="2400">
                <a:solidFill>
                  <a:srgbClr val="595959"/>
                </a:solidFill>
                <a:latin typeface="Calibri"/>
                <a:ea typeface="Calibri"/>
                <a:cs typeface="Calibri"/>
                <a:sym typeface="Calibri"/>
              </a:rPr>
              <a:t>within a school</a:t>
            </a:r>
            <a:endParaRPr/>
          </a:p>
        </p:txBody>
      </p:sp>
      <p:sp>
        <p:nvSpPr>
          <p:cNvPr id="830" name="Google Shape;830;p37"/>
          <p:cNvSpPr/>
          <p:nvPr/>
        </p:nvSpPr>
        <p:spPr>
          <a:xfrm>
            <a:off x="6418474" y="2509916"/>
            <a:ext cx="553555" cy="553555"/>
          </a:xfrm>
          <a:prstGeom prst="ellipse">
            <a:avLst/>
          </a:prstGeom>
          <a:solidFill>
            <a:srgbClr val="364DA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200">
                <a:solidFill>
                  <a:schemeClr val="lt1"/>
                </a:solidFill>
                <a:latin typeface="Poppins Medium"/>
                <a:ea typeface="Poppins Medium"/>
                <a:cs typeface="Poppins Medium"/>
                <a:sym typeface="Poppins Medium"/>
              </a:rPr>
              <a:t>02</a:t>
            </a:r>
            <a:endParaRPr/>
          </a:p>
        </p:txBody>
      </p:sp>
      <p:sp>
        <p:nvSpPr>
          <p:cNvPr id="831" name="Google Shape;831;p37"/>
          <p:cNvSpPr txBox="1"/>
          <p:nvPr/>
        </p:nvSpPr>
        <p:spPr>
          <a:xfrm>
            <a:off x="7402429" y="2208387"/>
            <a:ext cx="4614011"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600" b="1">
                <a:solidFill>
                  <a:srgbClr val="364DA1"/>
                </a:solidFill>
                <a:latin typeface="EB Garamond"/>
                <a:ea typeface="EB Garamond"/>
                <a:cs typeface="EB Garamond"/>
                <a:sym typeface="EB Garamond"/>
              </a:rPr>
              <a:t>Collaboration</a:t>
            </a:r>
            <a:endParaRPr/>
          </a:p>
          <a:p>
            <a:pPr marL="0" marR="0" lvl="0" indent="0" algn="l" rtl="0">
              <a:spcBef>
                <a:spcPts val="0"/>
              </a:spcBef>
              <a:spcAft>
                <a:spcPts val="0"/>
              </a:spcAft>
              <a:buNone/>
            </a:pPr>
            <a:r>
              <a:rPr lang="en-CA" sz="2400">
                <a:solidFill>
                  <a:srgbClr val="595959"/>
                </a:solidFill>
                <a:latin typeface="Calibri"/>
                <a:ea typeface="Calibri"/>
                <a:cs typeface="Calibri"/>
                <a:sym typeface="Calibri"/>
              </a:rPr>
              <a:t>Between schools and school staff</a:t>
            </a:r>
            <a:endParaRPr/>
          </a:p>
        </p:txBody>
      </p:sp>
      <p:sp>
        <p:nvSpPr>
          <p:cNvPr id="832" name="Google Shape;832;p37"/>
          <p:cNvSpPr/>
          <p:nvPr/>
        </p:nvSpPr>
        <p:spPr>
          <a:xfrm>
            <a:off x="6418474" y="4151147"/>
            <a:ext cx="553555" cy="553555"/>
          </a:xfrm>
          <a:prstGeom prst="ellipse">
            <a:avLst/>
          </a:prstGeom>
          <a:solidFill>
            <a:srgbClr val="4B9847"/>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200">
                <a:solidFill>
                  <a:schemeClr val="lt1"/>
                </a:solidFill>
                <a:latin typeface="Poppins Medium"/>
                <a:ea typeface="Poppins Medium"/>
                <a:cs typeface="Poppins Medium"/>
                <a:sym typeface="Poppins Medium"/>
              </a:rPr>
              <a:t>03</a:t>
            </a:r>
            <a:endParaRPr/>
          </a:p>
        </p:txBody>
      </p:sp>
      <p:sp>
        <p:nvSpPr>
          <p:cNvPr id="833" name="Google Shape;833;p37"/>
          <p:cNvSpPr txBox="1"/>
          <p:nvPr/>
        </p:nvSpPr>
        <p:spPr>
          <a:xfrm>
            <a:off x="7402429" y="3826172"/>
            <a:ext cx="4162367" cy="138499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600" b="1">
                <a:solidFill>
                  <a:srgbClr val="4B9847"/>
                </a:solidFill>
                <a:latin typeface="EB Garamond"/>
                <a:ea typeface="EB Garamond"/>
                <a:cs typeface="EB Garamond"/>
                <a:sym typeface="EB Garamond"/>
              </a:rPr>
              <a:t>Responsiveness</a:t>
            </a:r>
            <a:endParaRPr/>
          </a:p>
          <a:p>
            <a:pPr marL="0" marR="0" lvl="0" indent="0" algn="l" rtl="0">
              <a:spcBef>
                <a:spcPts val="0"/>
              </a:spcBef>
              <a:spcAft>
                <a:spcPts val="0"/>
              </a:spcAft>
              <a:buNone/>
            </a:pPr>
            <a:r>
              <a:rPr lang="en-CA" sz="2400">
                <a:solidFill>
                  <a:srgbClr val="595959"/>
                </a:solidFill>
                <a:latin typeface="Calibri"/>
                <a:ea typeface="Calibri"/>
                <a:cs typeface="Calibri"/>
                <a:sym typeface="Calibri"/>
              </a:rPr>
              <a:t>Between school staff and an individual and their family</a:t>
            </a:r>
            <a:endParaRPr/>
          </a:p>
        </p:txBody>
      </p:sp>
      <p:sp>
        <p:nvSpPr>
          <p:cNvPr id="834" name="Google Shape;834;p37"/>
          <p:cNvSpPr/>
          <p:nvPr/>
        </p:nvSpPr>
        <p:spPr>
          <a:xfrm>
            <a:off x="6418474" y="5768932"/>
            <a:ext cx="553555" cy="553555"/>
          </a:xfrm>
          <a:prstGeom prst="ellipse">
            <a:avLst/>
          </a:prstGeom>
          <a:solidFill>
            <a:srgbClr val="FE721F"/>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200">
                <a:solidFill>
                  <a:schemeClr val="lt1"/>
                </a:solidFill>
                <a:latin typeface="Poppins Medium"/>
                <a:ea typeface="Poppins Medium"/>
                <a:cs typeface="Poppins Medium"/>
                <a:sym typeface="Poppins Medium"/>
              </a:rPr>
              <a:t>04</a:t>
            </a:r>
            <a:endParaRPr/>
          </a:p>
        </p:txBody>
      </p:sp>
      <p:sp>
        <p:nvSpPr>
          <p:cNvPr id="835" name="Google Shape;835;p37"/>
          <p:cNvSpPr txBox="1"/>
          <p:nvPr/>
        </p:nvSpPr>
        <p:spPr>
          <a:xfrm>
            <a:off x="7402429" y="5443957"/>
            <a:ext cx="4162367"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600" b="1">
                <a:solidFill>
                  <a:srgbClr val="FE721F"/>
                </a:solidFill>
                <a:latin typeface="EB Garamond"/>
                <a:ea typeface="EB Garamond"/>
                <a:cs typeface="EB Garamond"/>
                <a:sym typeface="EB Garamond"/>
              </a:rPr>
              <a:t>Proactivity</a:t>
            </a:r>
            <a:endParaRPr/>
          </a:p>
          <a:p>
            <a:pPr marL="0" marR="0" lvl="0" indent="0" algn="l" rtl="0">
              <a:spcBef>
                <a:spcPts val="0"/>
              </a:spcBef>
              <a:spcAft>
                <a:spcPts val="0"/>
              </a:spcAft>
              <a:buNone/>
            </a:pPr>
            <a:r>
              <a:rPr lang="en-CA" sz="2400">
                <a:solidFill>
                  <a:srgbClr val="595959"/>
                </a:solidFill>
                <a:latin typeface="Calibri"/>
                <a:ea typeface="Calibri"/>
                <a:cs typeface="Calibri"/>
                <a:sym typeface="Calibri"/>
              </a:rPr>
              <a:t>By school staff</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23"/>
                                        </p:tgtEl>
                                        <p:attrNameLst>
                                          <p:attrName>style.visibility</p:attrName>
                                        </p:attrNameLst>
                                      </p:cBhvr>
                                      <p:to>
                                        <p:strVal val="visible"/>
                                      </p:to>
                                    </p:set>
                                    <p:animEffect transition="in" filter="fade">
                                      <p:cBhvr>
                                        <p:cTn id="7" dur="1000"/>
                                        <p:tgtEl>
                                          <p:spTgt spid="823"/>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822"/>
                                        </p:tgtEl>
                                        <p:attrNameLst>
                                          <p:attrName>style.visibility</p:attrName>
                                        </p:attrNameLst>
                                      </p:cBhvr>
                                      <p:to>
                                        <p:strVal val="visible"/>
                                      </p:to>
                                    </p:set>
                                    <p:animEffect transition="in" filter="fade">
                                      <p:cBhvr>
                                        <p:cTn id="11" dur="1000"/>
                                        <p:tgtEl>
                                          <p:spTgt spid="822"/>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821"/>
                                        </p:tgtEl>
                                        <p:attrNameLst>
                                          <p:attrName>style.visibility</p:attrName>
                                        </p:attrNameLst>
                                      </p:cBhvr>
                                      <p:to>
                                        <p:strVal val="visible"/>
                                      </p:to>
                                    </p:set>
                                    <p:animEffect transition="in" filter="fade">
                                      <p:cBhvr>
                                        <p:cTn id="15" dur="1000"/>
                                        <p:tgtEl>
                                          <p:spTgt spid="821"/>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820"/>
                                        </p:tgtEl>
                                        <p:attrNameLst>
                                          <p:attrName>style.visibility</p:attrName>
                                        </p:attrNameLst>
                                      </p:cBhvr>
                                      <p:to>
                                        <p:strVal val="visible"/>
                                      </p:to>
                                    </p:set>
                                    <p:animEffect transition="in" filter="fade">
                                      <p:cBhvr>
                                        <p:cTn id="19" dur="1000"/>
                                        <p:tgtEl>
                                          <p:spTgt spid="8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sp>
        <p:nvSpPr>
          <p:cNvPr id="841" name="Google Shape;841;p38"/>
          <p:cNvSpPr/>
          <p:nvPr/>
        </p:nvSpPr>
        <p:spPr>
          <a:xfrm>
            <a:off x="1" y="2336800"/>
            <a:ext cx="4648199" cy="45042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42" name="Google Shape;842;p38" descr="A picture containing text&#10;&#10;Description automatically generated"/>
          <p:cNvPicPr preferRelativeResize="0">
            <a:picLocks noGrp="1"/>
          </p:cNvPicPr>
          <p:nvPr>
            <p:ph type="pic" idx="3"/>
          </p:nvPr>
        </p:nvPicPr>
        <p:blipFill rotWithShape="1">
          <a:blip r:embed="rId3">
            <a:alphaModFix/>
          </a:blip>
          <a:srcRect t="33" b="32"/>
          <a:stretch/>
        </p:blipFill>
        <p:spPr>
          <a:xfrm>
            <a:off x="1279251" y="660882"/>
            <a:ext cx="2371725" cy="2370137"/>
          </a:xfrm>
          <a:prstGeom prst="rect">
            <a:avLst/>
          </a:prstGeom>
          <a:noFill/>
          <a:ln>
            <a:noFill/>
          </a:ln>
        </p:spPr>
      </p:pic>
      <p:pic>
        <p:nvPicPr>
          <p:cNvPr id="843" name="Google Shape;843;p38" descr="Shape, arrow&#10;&#10;Description automatically generated"/>
          <p:cNvPicPr preferRelativeResize="0">
            <a:picLocks noGrp="1"/>
          </p:cNvPicPr>
          <p:nvPr>
            <p:ph type="pic" idx="2"/>
          </p:nvPr>
        </p:nvPicPr>
        <p:blipFill rotWithShape="1">
          <a:blip r:embed="rId4">
            <a:alphaModFix/>
          </a:blip>
          <a:srcRect/>
          <a:stretch/>
        </p:blipFill>
        <p:spPr>
          <a:xfrm>
            <a:off x="1154276" y="3859742"/>
            <a:ext cx="2371725" cy="2371725"/>
          </a:xfrm>
          <a:prstGeom prst="rect">
            <a:avLst/>
          </a:prstGeom>
          <a:noFill/>
          <a:ln>
            <a:noFill/>
          </a:ln>
        </p:spPr>
      </p:pic>
      <p:sp>
        <p:nvSpPr>
          <p:cNvPr id="844" name="Google Shape;844;p38"/>
          <p:cNvSpPr/>
          <p:nvPr/>
        </p:nvSpPr>
        <p:spPr>
          <a:xfrm>
            <a:off x="1016000" y="685801"/>
            <a:ext cx="45719" cy="507999"/>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45" name="Google Shape;845;p38"/>
          <p:cNvSpPr/>
          <p:nvPr/>
        </p:nvSpPr>
        <p:spPr>
          <a:xfrm>
            <a:off x="4625340" y="6129297"/>
            <a:ext cx="45719" cy="38523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46" name="Google Shape;846;p38"/>
          <p:cNvSpPr/>
          <p:nvPr/>
        </p:nvSpPr>
        <p:spPr>
          <a:xfrm>
            <a:off x="5717540" y="474385"/>
            <a:ext cx="45719" cy="44001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47" name="Google Shape;847;p38"/>
          <p:cNvSpPr/>
          <p:nvPr/>
        </p:nvSpPr>
        <p:spPr>
          <a:xfrm>
            <a:off x="414866" y="6231467"/>
            <a:ext cx="45719" cy="626533"/>
          </a:xfrm>
          <a:prstGeom prst="rect">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48" name="Google Shape;848;p38"/>
          <p:cNvSpPr txBox="1"/>
          <p:nvPr/>
        </p:nvSpPr>
        <p:spPr>
          <a:xfrm>
            <a:off x="6188712" y="2182912"/>
            <a:ext cx="5784359"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Understanding</a:t>
            </a:r>
            <a:endParaRPr/>
          </a:p>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Behaviour</a:t>
            </a:r>
            <a:endParaRPr sz="5400" b="1">
              <a:solidFill>
                <a:srgbClr val="364DA1"/>
              </a:solidFill>
              <a:latin typeface="EB Garamond"/>
              <a:ea typeface="EB Garamond"/>
              <a:cs typeface="EB Garamond"/>
              <a:sym typeface="EB Garamond"/>
            </a:endParaRPr>
          </a:p>
        </p:txBody>
      </p:sp>
      <p:sp>
        <p:nvSpPr>
          <p:cNvPr id="849" name="Google Shape;849;p38"/>
          <p:cNvSpPr/>
          <p:nvPr/>
        </p:nvSpPr>
        <p:spPr>
          <a:xfrm>
            <a:off x="6188712" y="4129344"/>
            <a:ext cx="5173979" cy="1724318"/>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CA" sz="2000">
                <a:solidFill>
                  <a:srgbClr val="595959"/>
                </a:solidFill>
                <a:latin typeface="Calibri"/>
                <a:ea typeface="Calibri"/>
                <a:cs typeface="Calibri"/>
                <a:sym typeface="Calibri"/>
              </a:rPr>
              <a:t>As educators, we know, particularly for our students with complex needs, behavior can become their primary means of communication. It is important to remember all behaviour serves a purpose.</a:t>
            </a:r>
            <a:endParaRPr/>
          </a:p>
        </p:txBody>
      </p:sp>
      <p:sp>
        <p:nvSpPr>
          <p:cNvPr id="850" name="Google Shape;850;p38"/>
          <p:cNvSpPr/>
          <p:nvPr/>
        </p:nvSpPr>
        <p:spPr>
          <a:xfrm>
            <a:off x="3393440" y="3228193"/>
            <a:ext cx="2124711" cy="528452"/>
          </a:xfrm>
          <a:prstGeom prst="rect">
            <a:avLst/>
          </a:prstGeom>
          <a:solidFill>
            <a:srgbClr val="FE72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3600" b="1">
                <a:solidFill>
                  <a:schemeClr val="lt1"/>
                </a:solidFill>
                <a:latin typeface="EB Garamond"/>
                <a:ea typeface="EB Garamond"/>
                <a:cs typeface="EB Garamond"/>
                <a:sym typeface="EB Garamond"/>
              </a:rPr>
              <a:t>NOT</a:t>
            </a:r>
            <a:endParaRPr/>
          </a:p>
        </p:txBody>
      </p:sp>
      <p:sp>
        <p:nvSpPr>
          <p:cNvPr id="851" name="Google Shape;851;p38"/>
          <p:cNvSpPr txBox="1"/>
          <p:nvPr/>
        </p:nvSpPr>
        <p:spPr>
          <a:xfrm>
            <a:off x="3481054" y="1268818"/>
            <a:ext cx="2037097"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Brain</a:t>
            </a:r>
            <a:endParaRPr/>
          </a:p>
        </p:txBody>
      </p:sp>
      <p:sp>
        <p:nvSpPr>
          <p:cNvPr id="852" name="Google Shape;852;p38"/>
          <p:cNvSpPr txBox="1"/>
          <p:nvPr/>
        </p:nvSpPr>
        <p:spPr>
          <a:xfrm>
            <a:off x="3481054" y="4675530"/>
            <a:ext cx="2037097"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Blame</a:t>
            </a:r>
            <a:endParaRPr/>
          </a:p>
        </p:txBody>
      </p:sp>
      <p:sp>
        <p:nvSpPr>
          <p:cNvPr id="853" name="Google Shape;853;p38"/>
          <p:cNvSpPr/>
          <p:nvPr/>
        </p:nvSpPr>
        <p:spPr>
          <a:xfrm>
            <a:off x="4395952" y="5465790"/>
            <a:ext cx="296345" cy="296345"/>
          </a:xfrm>
          <a:custGeom>
            <a:avLst/>
            <a:gdLst/>
            <a:ahLst/>
            <a:cxnLst/>
            <a:rect l="l" t="t" r="r" b="b"/>
            <a:pathLst>
              <a:path w="560" h="560" extrusionOk="0">
                <a:moveTo>
                  <a:pt x="383" y="280"/>
                </a:moveTo>
                <a:lnTo>
                  <a:pt x="538" y="126"/>
                </a:lnTo>
                <a:cubicBezTo>
                  <a:pt x="560" y="103"/>
                  <a:pt x="560" y="66"/>
                  <a:pt x="538" y="43"/>
                </a:cubicBezTo>
                <a:lnTo>
                  <a:pt x="517" y="22"/>
                </a:lnTo>
                <a:cubicBezTo>
                  <a:pt x="494" y="0"/>
                  <a:pt x="457" y="0"/>
                  <a:pt x="435" y="22"/>
                </a:cubicBezTo>
                <a:lnTo>
                  <a:pt x="280" y="177"/>
                </a:lnTo>
                <a:lnTo>
                  <a:pt x="126" y="22"/>
                </a:lnTo>
                <a:cubicBezTo>
                  <a:pt x="103" y="0"/>
                  <a:pt x="66" y="0"/>
                  <a:pt x="43" y="22"/>
                </a:cubicBezTo>
                <a:lnTo>
                  <a:pt x="23" y="43"/>
                </a:lnTo>
                <a:cubicBezTo>
                  <a:pt x="0" y="66"/>
                  <a:pt x="0" y="103"/>
                  <a:pt x="23" y="126"/>
                </a:cubicBezTo>
                <a:lnTo>
                  <a:pt x="177" y="280"/>
                </a:lnTo>
                <a:lnTo>
                  <a:pt x="23" y="435"/>
                </a:lnTo>
                <a:cubicBezTo>
                  <a:pt x="0" y="457"/>
                  <a:pt x="0" y="494"/>
                  <a:pt x="23" y="517"/>
                </a:cubicBezTo>
                <a:lnTo>
                  <a:pt x="43" y="538"/>
                </a:lnTo>
                <a:cubicBezTo>
                  <a:pt x="66" y="560"/>
                  <a:pt x="103" y="560"/>
                  <a:pt x="126" y="538"/>
                </a:cubicBezTo>
                <a:lnTo>
                  <a:pt x="280" y="383"/>
                </a:lnTo>
                <a:lnTo>
                  <a:pt x="435" y="538"/>
                </a:lnTo>
                <a:cubicBezTo>
                  <a:pt x="457" y="560"/>
                  <a:pt x="494" y="560"/>
                  <a:pt x="517" y="538"/>
                </a:cubicBezTo>
                <a:lnTo>
                  <a:pt x="538" y="517"/>
                </a:lnTo>
                <a:cubicBezTo>
                  <a:pt x="560" y="494"/>
                  <a:pt x="560" y="457"/>
                  <a:pt x="538" y="435"/>
                </a:cubicBezTo>
                <a:lnTo>
                  <a:pt x="383" y="280"/>
                </a:lnTo>
                <a:close/>
              </a:path>
            </a:pathLst>
          </a:custGeom>
          <a:solidFill>
            <a:srgbClr val="BADEE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854" name="Google Shape;854;p38"/>
          <p:cNvSpPr/>
          <p:nvPr/>
        </p:nvSpPr>
        <p:spPr>
          <a:xfrm>
            <a:off x="4321537" y="1985296"/>
            <a:ext cx="349521" cy="290802"/>
          </a:xfrm>
          <a:custGeom>
            <a:avLst/>
            <a:gdLst/>
            <a:ahLst/>
            <a:cxnLst/>
            <a:rect l="l" t="t" r="r" b="b"/>
            <a:pathLst>
              <a:path w="658" h="544" extrusionOk="0">
                <a:moveTo>
                  <a:pt x="539" y="0"/>
                </a:moveTo>
                <a:lnTo>
                  <a:pt x="234" y="305"/>
                </a:lnTo>
                <a:lnTo>
                  <a:pt x="119" y="190"/>
                </a:lnTo>
                <a:lnTo>
                  <a:pt x="0" y="309"/>
                </a:lnTo>
                <a:lnTo>
                  <a:pt x="115" y="424"/>
                </a:lnTo>
                <a:lnTo>
                  <a:pt x="234" y="544"/>
                </a:lnTo>
                <a:lnTo>
                  <a:pt x="354" y="424"/>
                </a:lnTo>
                <a:lnTo>
                  <a:pt x="658" y="120"/>
                </a:lnTo>
                <a:lnTo>
                  <a:pt x="539" y="0"/>
                </a:lnTo>
                <a:close/>
              </a:path>
            </a:pathLst>
          </a:custGeom>
          <a:solidFill>
            <a:srgbClr val="BADEE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59"/>
        <p:cNvGrpSpPr/>
        <p:nvPr/>
      </p:nvGrpSpPr>
      <p:grpSpPr>
        <a:xfrm>
          <a:off x="0" y="0"/>
          <a:ext cx="0" cy="0"/>
          <a:chOff x="0" y="0"/>
          <a:chExt cx="0" cy="0"/>
        </a:xfrm>
      </p:grpSpPr>
      <p:sp>
        <p:nvSpPr>
          <p:cNvPr id="860" name="Google Shape;860;p39"/>
          <p:cNvSpPr/>
          <p:nvPr/>
        </p:nvSpPr>
        <p:spPr>
          <a:xfrm>
            <a:off x="7712530" y="0"/>
            <a:ext cx="4479469" cy="5486634"/>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61" name="Google Shape;861;p39"/>
          <p:cNvSpPr/>
          <p:nvPr/>
        </p:nvSpPr>
        <p:spPr>
          <a:xfrm rot="2700000">
            <a:off x="11601004" y="880036"/>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62" name="Google Shape;862;p39"/>
          <p:cNvSpPr/>
          <p:nvPr/>
        </p:nvSpPr>
        <p:spPr>
          <a:xfrm rot="1813063">
            <a:off x="260470" y="6271242"/>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63" name="Google Shape;863;p39"/>
          <p:cNvSpPr/>
          <p:nvPr/>
        </p:nvSpPr>
        <p:spPr>
          <a:xfrm rot="2700000">
            <a:off x="11538155" y="4869486"/>
            <a:ext cx="237737" cy="204947"/>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64" name="Google Shape;864;p39"/>
          <p:cNvSpPr/>
          <p:nvPr/>
        </p:nvSpPr>
        <p:spPr>
          <a:xfrm rot="2700000">
            <a:off x="6956256" y="199062"/>
            <a:ext cx="160768" cy="138594"/>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65" name="Google Shape;865;p39" descr="Arrow&#10;&#10;Description automatically generated"/>
          <p:cNvPicPr preferRelativeResize="0">
            <a:picLocks noGrp="1"/>
          </p:cNvPicPr>
          <p:nvPr>
            <p:ph type="pic" idx="4"/>
          </p:nvPr>
        </p:nvPicPr>
        <p:blipFill rotWithShape="1">
          <a:blip r:embed="rId3">
            <a:alphaModFix/>
          </a:blip>
          <a:srcRect t="7537" b="7537"/>
          <a:stretch/>
        </p:blipFill>
        <p:spPr>
          <a:xfrm>
            <a:off x="879475" y="682625"/>
            <a:ext cx="1147763" cy="974725"/>
          </a:xfrm>
          <a:prstGeom prst="rect">
            <a:avLst/>
          </a:prstGeom>
          <a:solidFill>
            <a:schemeClr val="lt1"/>
          </a:solidFill>
          <a:ln>
            <a:noFill/>
          </a:ln>
        </p:spPr>
      </p:pic>
      <p:sp>
        <p:nvSpPr>
          <p:cNvPr id="866" name="Google Shape;866;p39"/>
          <p:cNvSpPr txBox="1"/>
          <p:nvPr/>
        </p:nvSpPr>
        <p:spPr>
          <a:xfrm>
            <a:off x="8234943" y="2798610"/>
            <a:ext cx="4154168"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Brain </a:t>
            </a:r>
            <a:r>
              <a:rPr lang="en-CA" sz="5400" b="1" i="1">
                <a:solidFill>
                  <a:srgbClr val="FE721F"/>
                </a:solidFill>
                <a:latin typeface="EB Garamond"/>
                <a:ea typeface="EB Garamond"/>
                <a:cs typeface="EB Garamond"/>
                <a:sym typeface="EB Garamond"/>
              </a:rPr>
              <a:t>not</a:t>
            </a:r>
            <a:r>
              <a:rPr lang="en-CA" sz="5400" b="1">
                <a:solidFill>
                  <a:srgbClr val="364DA1"/>
                </a:solidFill>
                <a:latin typeface="EB Garamond"/>
                <a:ea typeface="EB Garamond"/>
                <a:cs typeface="EB Garamond"/>
                <a:sym typeface="EB Garamond"/>
              </a:rPr>
              <a:t> Blame</a:t>
            </a:r>
            <a:endParaRPr/>
          </a:p>
        </p:txBody>
      </p:sp>
      <p:sp>
        <p:nvSpPr>
          <p:cNvPr id="867" name="Google Shape;867;p39"/>
          <p:cNvSpPr/>
          <p:nvPr/>
        </p:nvSpPr>
        <p:spPr>
          <a:xfrm>
            <a:off x="2270606" y="555631"/>
            <a:ext cx="5173803" cy="169289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CA" sz="2300">
                <a:solidFill>
                  <a:srgbClr val="595959"/>
                </a:solidFill>
                <a:latin typeface="Calibri"/>
                <a:ea typeface="Calibri"/>
                <a:cs typeface="Calibri"/>
                <a:sym typeface="Calibri"/>
              </a:rPr>
              <a:t>Instead of thinking the student “just won’t” do something, question if the goal is achievable for this student. </a:t>
            </a:r>
            <a:r>
              <a:rPr lang="en-CA" sz="2300" i="1">
                <a:solidFill>
                  <a:srgbClr val="595959"/>
                </a:solidFill>
                <a:latin typeface="Calibri"/>
                <a:ea typeface="Calibri"/>
                <a:cs typeface="Calibri"/>
                <a:sym typeface="Calibri"/>
              </a:rPr>
              <a:t>	</a:t>
            </a:r>
            <a:endParaRPr/>
          </a:p>
          <a:p>
            <a:pPr marL="0" marR="0" lvl="0" indent="0" algn="l" rtl="0">
              <a:lnSpc>
                <a:spcPct val="107000"/>
              </a:lnSpc>
              <a:spcBef>
                <a:spcPts val="800"/>
              </a:spcBef>
              <a:spcAft>
                <a:spcPts val="0"/>
              </a:spcAft>
              <a:buNone/>
            </a:pPr>
            <a:r>
              <a:rPr lang="en-CA" sz="2300" i="1">
                <a:solidFill>
                  <a:srgbClr val="595959"/>
                </a:solidFill>
                <a:latin typeface="Calibri"/>
                <a:ea typeface="Calibri"/>
                <a:cs typeface="Calibri"/>
                <a:sym typeface="Calibri"/>
              </a:rPr>
              <a:t>	Set a more achievable goal</a:t>
            </a:r>
            <a:endParaRPr/>
          </a:p>
        </p:txBody>
      </p:sp>
      <p:sp>
        <p:nvSpPr>
          <p:cNvPr id="868" name="Google Shape;868;p39"/>
          <p:cNvSpPr/>
          <p:nvPr/>
        </p:nvSpPr>
        <p:spPr>
          <a:xfrm>
            <a:off x="2268101" y="4718604"/>
            <a:ext cx="5004387" cy="1590307"/>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CA" sz="2300">
                <a:solidFill>
                  <a:srgbClr val="595959"/>
                </a:solidFill>
                <a:latin typeface="Calibri"/>
                <a:ea typeface="Calibri"/>
                <a:cs typeface="Calibri"/>
                <a:sym typeface="Calibri"/>
              </a:rPr>
              <a:t>It may seem like the student is being “bad” or “annoying” but in reality they are feeling frustrated or challenged.</a:t>
            </a:r>
            <a:r>
              <a:rPr lang="en-CA" sz="2300" i="1">
                <a:solidFill>
                  <a:srgbClr val="595959"/>
                </a:solidFill>
                <a:latin typeface="Calibri"/>
                <a:ea typeface="Calibri"/>
                <a:cs typeface="Calibri"/>
                <a:sym typeface="Calibri"/>
              </a:rPr>
              <a:t>	Be patient and provide support</a:t>
            </a:r>
            <a:endParaRPr/>
          </a:p>
        </p:txBody>
      </p:sp>
      <p:sp>
        <p:nvSpPr>
          <p:cNvPr id="869" name="Google Shape;869;p39"/>
          <p:cNvSpPr/>
          <p:nvPr/>
        </p:nvSpPr>
        <p:spPr>
          <a:xfrm>
            <a:off x="2270606" y="2625589"/>
            <a:ext cx="5244812" cy="169289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CA" sz="2300">
                <a:solidFill>
                  <a:srgbClr val="595959"/>
                </a:solidFill>
                <a:latin typeface="Calibri"/>
                <a:ea typeface="Calibri"/>
                <a:cs typeface="Calibri"/>
                <a:sym typeface="Calibri"/>
              </a:rPr>
              <a:t>It may seem like the student appears insensitive, but in reality, they are unable to show their feelings.</a:t>
            </a:r>
            <a:r>
              <a:rPr lang="en-CA" sz="2300" i="1">
                <a:solidFill>
                  <a:srgbClr val="595959"/>
                </a:solidFill>
                <a:latin typeface="Calibri"/>
                <a:ea typeface="Calibri"/>
                <a:cs typeface="Calibri"/>
                <a:sym typeface="Calibri"/>
              </a:rPr>
              <a:t>	</a:t>
            </a:r>
            <a:endParaRPr/>
          </a:p>
          <a:p>
            <a:pPr marL="0" marR="0" lvl="0" indent="0" algn="l" rtl="0">
              <a:lnSpc>
                <a:spcPct val="107000"/>
              </a:lnSpc>
              <a:spcBef>
                <a:spcPts val="800"/>
              </a:spcBef>
              <a:spcAft>
                <a:spcPts val="0"/>
              </a:spcAft>
              <a:buNone/>
            </a:pPr>
            <a:r>
              <a:rPr lang="en-CA" sz="2300" i="1">
                <a:solidFill>
                  <a:srgbClr val="595959"/>
                </a:solidFill>
                <a:latin typeface="Calibri"/>
                <a:ea typeface="Calibri"/>
                <a:cs typeface="Calibri"/>
                <a:sym typeface="Calibri"/>
              </a:rPr>
              <a:t>	Provide positive adult relationships</a:t>
            </a:r>
            <a:endParaRPr/>
          </a:p>
        </p:txBody>
      </p:sp>
      <p:sp>
        <p:nvSpPr>
          <p:cNvPr id="870" name="Google Shape;870;p39"/>
          <p:cNvSpPr/>
          <p:nvPr/>
        </p:nvSpPr>
        <p:spPr>
          <a:xfrm rot="5400000">
            <a:off x="2682256" y="3739722"/>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1" name="Google Shape;871;p39"/>
          <p:cNvSpPr/>
          <p:nvPr/>
        </p:nvSpPr>
        <p:spPr>
          <a:xfrm rot="5400000">
            <a:off x="2682257" y="1659016"/>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2" name="Google Shape;872;p39"/>
          <p:cNvSpPr/>
          <p:nvPr/>
        </p:nvSpPr>
        <p:spPr>
          <a:xfrm rot="5400000">
            <a:off x="2682257" y="5755485"/>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73" name="Google Shape;873;p39" descr="A picture containing text&#10;&#10;Description automatically generated"/>
          <p:cNvPicPr preferRelativeResize="0"/>
          <p:nvPr/>
        </p:nvPicPr>
        <p:blipFill rotWithShape="1">
          <a:blip r:embed="rId4">
            <a:alphaModFix/>
          </a:blip>
          <a:srcRect t="33" b="32"/>
          <a:stretch/>
        </p:blipFill>
        <p:spPr>
          <a:xfrm>
            <a:off x="8006036" y="241210"/>
            <a:ext cx="2942988" cy="2941018"/>
          </a:xfrm>
          <a:custGeom>
            <a:avLst/>
            <a:gdLst/>
            <a:ahLst/>
            <a:cxnLst/>
            <a:rect l="l" t="t" r="r" b="b"/>
            <a:pathLst>
              <a:path w="2370667" h="2370667" extrusionOk="0">
                <a:moveTo>
                  <a:pt x="115712" y="0"/>
                </a:moveTo>
                <a:lnTo>
                  <a:pt x="2254955" y="0"/>
                </a:lnTo>
                <a:cubicBezTo>
                  <a:pt x="2318861" y="0"/>
                  <a:pt x="2370667" y="51806"/>
                  <a:pt x="2370667" y="115712"/>
                </a:cubicBezTo>
                <a:lnTo>
                  <a:pt x="2370667" y="2254955"/>
                </a:lnTo>
                <a:cubicBezTo>
                  <a:pt x="2370667" y="2318861"/>
                  <a:pt x="2318861" y="2370667"/>
                  <a:pt x="2254955" y="2370667"/>
                </a:cubicBezTo>
                <a:lnTo>
                  <a:pt x="115712" y="2370667"/>
                </a:lnTo>
                <a:cubicBezTo>
                  <a:pt x="51806" y="2370667"/>
                  <a:pt x="0" y="2318861"/>
                  <a:pt x="0" y="2254955"/>
                </a:cubicBezTo>
                <a:lnTo>
                  <a:pt x="0" y="115712"/>
                </a:lnTo>
                <a:cubicBezTo>
                  <a:pt x="0" y="51806"/>
                  <a:pt x="51806" y="0"/>
                  <a:pt x="115712" y="0"/>
                </a:cubicBezTo>
                <a:close/>
              </a:path>
            </a:pathLst>
          </a:custGeom>
          <a:noFill/>
          <a:ln>
            <a:noFill/>
          </a:ln>
        </p:spPr>
      </p:pic>
      <p:pic>
        <p:nvPicPr>
          <p:cNvPr id="874" name="Google Shape;874;p39" descr="Arrow&#10;&#10;Description automatically generated"/>
          <p:cNvPicPr preferRelativeResize="0"/>
          <p:nvPr/>
        </p:nvPicPr>
        <p:blipFill rotWithShape="1">
          <a:blip r:embed="rId3">
            <a:alphaModFix/>
          </a:blip>
          <a:srcRect t="7537" b="7537"/>
          <a:stretch/>
        </p:blipFill>
        <p:spPr>
          <a:xfrm>
            <a:off x="879475" y="2790825"/>
            <a:ext cx="1147763" cy="974725"/>
          </a:xfrm>
          <a:custGeom>
            <a:avLst/>
            <a:gdLst/>
            <a:ahLst/>
            <a:cxnLst/>
            <a:rect l="l" t="t" r="r" b="b"/>
            <a:pathLst>
              <a:path w="1287813" h="1093287" extrusionOk="0">
                <a:moveTo>
                  <a:pt x="105983" y="0"/>
                </a:moveTo>
                <a:lnTo>
                  <a:pt x="987304" y="0"/>
                </a:lnTo>
                <a:cubicBezTo>
                  <a:pt x="1045837" y="0"/>
                  <a:pt x="1093287" y="47450"/>
                  <a:pt x="1093287" y="105983"/>
                </a:cubicBezTo>
                <a:lnTo>
                  <a:pt x="1093287" y="220359"/>
                </a:lnTo>
                <a:lnTo>
                  <a:pt x="1287813" y="384776"/>
                </a:lnTo>
                <a:lnTo>
                  <a:pt x="1093287" y="549192"/>
                </a:lnTo>
                <a:lnTo>
                  <a:pt x="1093287" y="987304"/>
                </a:lnTo>
                <a:cubicBezTo>
                  <a:pt x="1093287" y="1045837"/>
                  <a:pt x="1045837" y="1093287"/>
                  <a:pt x="987304" y="1093287"/>
                </a:cubicBezTo>
                <a:lnTo>
                  <a:pt x="105983" y="1093287"/>
                </a:lnTo>
                <a:cubicBezTo>
                  <a:pt x="47450" y="1093287"/>
                  <a:pt x="0" y="1045837"/>
                  <a:pt x="0" y="987304"/>
                </a:cubicBezTo>
                <a:lnTo>
                  <a:pt x="0" y="105983"/>
                </a:lnTo>
                <a:cubicBezTo>
                  <a:pt x="0" y="47450"/>
                  <a:pt x="47450" y="0"/>
                  <a:pt x="105983" y="0"/>
                </a:cubicBezTo>
                <a:close/>
              </a:path>
            </a:pathLst>
          </a:custGeom>
          <a:solidFill>
            <a:schemeClr val="lt1"/>
          </a:solidFill>
          <a:ln>
            <a:noFill/>
          </a:ln>
        </p:spPr>
      </p:pic>
      <p:pic>
        <p:nvPicPr>
          <p:cNvPr id="875" name="Google Shape;875;p39" descr="Arrow&#10;&#10;Description automatically generated"/>
          <p:cNvPicPr preferRelativeResize="0"/>
          <p:nvPr/>
        </p:nvPicPr>
        <p:blipFill rotWithShape="1">
          <a:blip r:embed="rId3">
            <a:alphaModFix/>
          </a:blip>
          <a:srcRect t="7537" b="7537"/>
          <a:stretch/>
        </p:blipFill>
        <p:spPr>
          <a:xfrm>
            <a:off x="879475" y="5000625"/>
            <a:ext cx="1147763" cy="974725"/>
          </a:xfrm>
          <a:custGeom>
            <a:avLst/>
            <a:gdLst/>
            <a:ahLst/>
            <a:cxnLst/>
            <a:rect l="l" t="t" r="r" b="b"/>
            <a:pathLst>
              <a:path w="1287813" h="1093287" extrusionOk="0">
                <a:moveTo>
                  <a:pt x="105983" y="0"/>
                </a:moveTo>
                <a:lnTo>
                  <a:pt x="987304" y="0"/>
                </a:lnTo>
                <a:cubicBezTo>
                  <a:pt x="1045837" y="0"/>
                  <a:pt x="1093287" y="47450"/>
                  <a:pt x="1093287" y="105983"/>
                </a:cubicBezTo>
                <a:lnTo>
                  <a:pt x="1093287" y="220359"/>
                </a:lnTo>
                <a:lnTo>
                  <a:pt x="1287813" y="384776"/>
                </a:lnTo>
                <a:lnTo>
                  <a:pt x="1093287" y="549192"/>
                </a:lnTo>
                <a:lnTo>
                  <a:pt x="1093287" y="987304"/>
                </a:lnTo>
                <a:cubicBezTo>
                  <a:pt x="1093287" y="1045837"/>
                  <a:pt x="1045837" y="1093287"/>
                  <a:pt x="987304" y="1093287"/>
                </a:cubicBezTo>
                <a:lnTo>
                  <a:pt x="105983" y="1093287"/>
                </a:lnTo>
                <a:cubicBezTo>
                  <a:pt x="47450" y="1093287"/>
                  <a:pt x="0" y="1045837"/>
                  <a:pt x="0" y="987304"/>
                </a:cubicBezTo>
                <a:lnTo>
                  <a:pt x="0" y="105983"/>
                </a:lnTo>
                <a:cubicBezTo>
                  <a:pt x="0" y="47450"/>
                  <a:pt x="47450" y="0"/>
                  <a:pt x="105983" y="0"/>
                </a:cubicBezTo>
                <a:close/>
              </a:path>
            </a:pathLst>
          </a:custGeom>
          <a:solidFill>
            <a:schemeClr val="lt1"/>
          </a:solid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983"/>
        <p:cNvGrpSpPr/>
        <p:nvPr/>
      </p:nvGrpSpPr>
      <p:grpSpPr>
        <a:xfrm>
          <a:off x="0" y="0"/>
          <a:ext cx="0" cy="0"/>
          <a:chOff x="0" y="0"/>
          <a:chExt cx="0" cy="0"/>
        </a:xfrm>
      </p:grpSpPr>
      <p:sp>
        <p:nvSpPr>
          <p:cNvPr id="984" name="Google Shape;984;g3b0d7c0ee5b_0_35"/>
          <p:cNvSpPr/>
          <p:nvPr/>
        </p:nvSpPr>
        <p:spPr>
          <a:xfrm>
            <a:off x="7712530" y="0"/>
            <a:ext cx="4479600" cy="5486700"/>
          </a:xfrm>
          <a:prstGeom prst="roundRect">
            <a:avLst>
              <a:gd name="adj" fmla="val 0"/>
            </a:avLst>
          </a:prstGeom>
          <a:gradFill>
            <a:gsLst>
              <a:gs pos="0">
                <a:schemeClr val="accent1"/>
              </a:gs>
              <a:gs pos="100000">
                <a:schemeClr val="accent2"/>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85" name="Google Shape;985;g3b0d7c0ee5b_0_35"/>
          <p:cNvSpPr/>
          <p:nvPr/>
        </p:nvSpPr>
        <p:spPr>
          <a:xfrm rot="2700000">
            <a:off x="11600957" y="880003"/>
            <a:ext cx="112006" cy="9673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86" name="Google Shape;986;g3b0d7c0ee5b_0_35"/>
          <p:cNvSpPr/>
          <p:nvPr/>
        </p:nvSpPr>
        <p:spPr>
          <a:xfrm rot="1812096">
            <a:off x="260413" y="6271230"/>
            <a:ext cx="135376" cy="116697"/>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87" name="Google Shape;987;g3b0d7c0ee5b_0_35"/>
          <p:cNvSpPr/>
          <p:nvPr/>
        </p:nvSpPr>
        <p:spPr>
          <a:xfrm rot="2700000">
            <a:off x="11538187" y="4869437"/>
            <a:ext cx="237588" cy="204920"/>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88" name="Google Shape;988;g3b0d7c0ee5b_0_35"/>
          <p:cNvSpPr/>
          <p:nvPr/>
        </p:nvSpPr>
        <p:spPr>
          <a:xfrm rot="2700000">
            <a:off x="7950013" y="171902"/>
            <a:ext cx="160796" cy="138734"/>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89" name="Google Shape;989;g3b0d7c0ee5b_0_35" descr="Arrow&#10;&#10;Description automatically generated"/>
          <p:cNvPicPr preferRelativeResize="0">
            <a:picLocks noGrp="1"/>
          </p:cNvPicPr>
          <p:nvPr>
            <p:ph type="pic" idx="4"/>
          </p:nvPr>
        </p:nvPicPr>
        <p:blipFill rotWithShape="1">
          <a:blip r:embed="rId3">
            <a:alphaModFix/>
          </a:blip>
          <a:srcRect t="7541" b="7532"/>
          <a:stretch/>
        </p:blipFill>
        <p:spPr>
          <a:xfrm>
            <a:off x="879475" y="554035"/>
            <a:ext cx="1147764" cy="974724"/>
          </a:xfrm>
          <a:prstGeom prst="rect">
            <a:avLst/>
          </a:prstGeom>
          <a:solidFill>
            <a:schemeClr val="lt1"/>
          </a:solidFill>
          <a:ln>
            <a:noFill/>
          </a:ln>
        </p:spPr>
      </p:pic>
      <p:sp>
        <p:nvSpPr>
          <p:cNvPr id="990" name="Google Shape;990;g3b0d7c0ee5b_0_35"/>
          <p:cNvSpPr txBox="1"/>
          <p:nvPr/>
        </p:nvSpPr>
        <p:spPr>
          <a:xfrm>
            <a:off x="8234943" y="2798610"/>
            <a:ext cx="4154100" cy="175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Brain </a:t>
            </a:r>
            <a:r>
              <a:rPr lang="en-CA" sz="5400" b="1" i="1">
                <a:solidFill>
                  <a:srgbClr val="FE721F"/>
                </a:solidFill>
                <a:latin typeface="EB Garamond"/>
                <a:ea typeface="EB Garamond"/>
                <a:cs typeface="EB Garamond"/>
                <a:sym typeface="EB Garamond"/>
              </a:rPr>
              <a:t>not</a:t>
            </a:r>
            <a:r>
              <a:rPr lang="en-CA" sz="5400" b="1">
                <a:solidFill>
                  <a:srgbClr val="364DA1"/>
                </a:solidFill>
                <a:latin typeface="EB Garamond"/>
                <a:ea typeface="EB Garamond"/>
                <a:cs typeface="EB Garamond"/>
                <a:sym typeface="EB Garamond"/>
              </a:rPr>
              <a:t> Blame</a:t>
            </a:r>
            <a:endParaRPr/>
          </a:p>
        </p:txBody>
      </p:sp>
      <p:sp>
        <p:nvSpPr>
          <p:cNvPr id="991" name="Google Shape;991;g3b0d7c0ee5b_0_35"/>
          <p:cNvSpPr/>
          <p:nvPr/>
        </p:nvSpPr>
        <p:spPr>
          <a:xfrm>
            <a:off x="2270606" y="427041"/>
            <a:ext cx="5001900" cy="20715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CA" sz="2300">
                <a:solidFill>
                  <a:srgbClr val="595959"/>
                </a:solidFill>
                <a:latin typeface="Calibri"/>
                <a:ea typeface="Calibri"/>
                <a:cs typeface="Calibri"/>
                <a:sym typeface="Calibri"/>
              </a:rPr>
              <a:t>It may seem like they just can’t sit still but in reality they are overstimulated and overwhelmed</a:t>
            </a:r>
            <a:endParaRPr/>
          </a:p>
          <a:p>
            <a:pPr marL="0" marR="0" lvl="0" indent="0" algn="l" rtl="0">
              <a:lnSpc>
                <a:spcPct val="107000"/>
              </a:lnSpc>
              <a:spcBef>
                <a:spcPts val="800"/>
              </a:spcBef>
              <a:spcAft>
                <a:spcPts val="0"/>
              </a:spcAft>
              <a:buNone/>
            </a:pPr>
            <a:r>
              <a:rPr lang="en-CA" sz="2300" i="1">
                <a:solidFill>
                  <a:srgbClr val="595959"/>
                </a:solidFill>
                <a:latin typeface="Calibri"/>
                <a:ea typeface="Calibri"/>
                <a:cs typeface="Calibri"/>
                <a:sym typeface="Calibri"/>
              </a:rPr>
              <a:t>	Provide opportunities to develop skills to better regulate emotions.</a:t>
            </a:r>
            <a:endParaRPr/>
          </a:p>
        </p:txBody>
      </p:sp>
      <p:sp>
        <p:nvSpPr>
          <p:cNvPr id="992" name="Google Shape;992;g3b0d7c0ee5b_0_35"/>
          <p:cNvSpPr/>
          <p:nvPr/>
        </p:nvSpPr>
        <p:spPr>
          <a:xfrm>
            <a:off x="2268101" y="4718604"/>
            <a:ext cx="5247300" cy="20715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CA" sz="2300">
                <a:solidFill>
                  <a:srgbClr val="595959"/>
                </a:solidFill>
                <a:latin typeface="Calibri"/>
                <a:ea typeface="Calibri"/>
                <a:cs typeface="Calibri"/>
                <a:sym typeface="Calibri"/>
              </a:rPr>
              <a:t>It may seem like a student is deliberately lying, but they may be using storytelling to cover up memory problems. </a:t>
            </a:r>
            <a:r>
              <a:rPr lang="en-CA" sz="2300" i="1">
                <a:solidFill>
                  <a:srgbClr val="595959"/>
                </a:solidFill>
                <a:latin typeface="Calibri"/>
                <a:ea typeface="Calibri"/>
                <a:cs typeface="Calibri"/>
                <a:sym typeface="Calibri"/>
              </a:rPr>
              <a:t>	</a:t>
            </a:r>
            <a:endParaRPr/>
          </a:p>
          <a:p>
            <a:pPr marL="0" marR="0" lvl="0" indent="0" algn="l" rtl="0">
              <a:lnSpc>
                <a:spcPct val="107000"/>
              </a:lnSpc>
              <a:spcBef>
                <a:spcPts val="800"/>
              </a:spcBef>
              <a:spcAft>
                <a:spcPts val="0"/>
              </a:spcAft>
              <a:buNone/>
            </a:pPr>
            <a:r>
              <a:rPr lang="en-CA" sz="2300" i="1">
                <a:solidFill>
                  <a:srgbClr val="595959"/>
                </a:solidFill>
                <a:latin typeface="Calibri"/>
                <a:ea typeface="Calibri"/>
                <a:cs typeface="Calibri"/>
                <a:sym typeface="Calibri"/>
              </a:rPr>
              <a:t>	Stay calm and ask more concrete questions to get to the “truth”</a:t>
            </a:r>
            <a:endParaRPr/>
          </a:p>
        </p:txBody>
      </p:sp>
      <p:sp>
        <p:nvSpPr>
          <p:cNvPr id="993" name="Google Shape;993;g3b0d7c0ee5b_0_35"/>
          <p:cNvSpPr/>
          <p:nvPr/>
        </p:nvSpPr>
        <p:spPr>
          <a:xfrm>
            <a:off x="2270606" y="2712525"/>
            <a:ext cx="5442000" cy="19689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CA" sz="2300">
                <a:solidFill>
                  <a:srgbClr val="595959"/>
                </a:solidFill>
                <a:latin typeface="Calibri"/>
                <a:ea typeface="Calibri"/>
                <a:cs typeface="Calibri"/>
                <a:sym typeface="Calibri"/>
              </a:rPr>
              <a:t>It may seem like a student is stealing when in reality they may have a lack of understanding of boundaries or ownership</a:t>
            </a:r>
            <a:r>
              <a:rPr lang="en-CA" sz="2300" i="1">
                <a:solidFill>
                  <a:srgbClr val="595959"/>
                </a:solidFill>
                <a:latin typeface="Calibri"/>
                <a:ea typeface="Calibri"/>
                <a:cs typeface="Calibri"/>
                <a:sym typeface="Calibri"/>
              </a:rPr>
              <a:t>	Provide opportunities to have ownership</a:t>
            </a:r>
            <a:endParaRPr/>
          </a:p>
        </p:txBody>
      </p:sp>
      <p:sp>
        <p:nvSpPr>
          <p:cNvPr id="994" name="Google Shape;994;g3b0d7c0ee5b_0_35"/>
          <p:cNvSpPr/>
          <p:nvPr/>
        </p:nvSpPr>
        <p:spPr>
          <a:xfrm rot="5400000">
            <a:off x="2682378" y="3718007"/>
            <a:ext cx="45600" cy="7155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5" name="Google Shape;995;g3b0d7c0ee5b_0_35"/>
          <p:cNvSpPr/>
          <p:nvPr/>
        </p:nvSpPr>
        <p:spPr>
          <a:xfrm rot="5400000">
            <a:off x="2682379" y="1530429"/>
            <a:ext cx="45600" cy="7155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6" name="Google Shape;996;g3b0d7c0ee5b_0_35"/>
          <p:cNvSpPr/>
          <p:nvPr/>
        </p:nvSpPr>
        <p:spPr>
          <a:xfrm rot="5400000">
            <a:off x="2682379" y="5844940"/>
            <a:ext cx="45600" cy="7155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97" name="Google Shape;997;g3b0d7c0ee5b_0_35" descr="A picture containing text&#10;&#10;Description automatically generated"/>
          <p:cNvPicPr preferRelativeResize="0"/>
          <p:nvPr/>
        </p:nvPicPr>
        <p:blipFill rotWithShape="1">
          <a:blip r:embed="rId4">
            <a:alphaModFix/>
          </a:blip>
          <a:srcRect t="29" b="39"/>
          <a:stretch/>
        </p:blipFill>
        <p:spPr>
          <a:xfrm>
            <a:off x="8006036" y="241210"/>
            <a:ext cx="2945554" cy="2939627"/>
          </a:xfrm>
          <a:custGeom>
            <a:avLst/>
            <a:gdLst/>
            <a:ahLst/>
            <a:cxnLst/>
            <a:rect l="l" t="t" r="r" b="b"/>
            <a:pathLst>
              <a:path w="2370667" h="2370667" extrusionOk="0">
                <a:moveTo>
                  <a:pt x="115712" y="0"/>
                </a:moveTo>
                <a:lnTo>
                  <a:pt x="2254955" y="0"/>
                </a:lnTo>
                <a:cubicBezTo>
                  <a:pt x="2318861" y="0"/>
                  <a:pt x="2370667" y="51806"/>
                  <a:pt x="2370667" y="115712"/>
                </a:cubicBezTo>
                <a:lnTo>
                  <a:pt x="2370667" y="2254955"/>
                </a:lnTo>
                <a:cubicBezTo>
                  <a:pt x="2370667" y="2318861"/>
                  <a:pt x="2318861" y="2370667"/>
                  <a:pt x="2254955" y="2370667"/>
                </a:cubicBezTo>
                <a:lnTo>
                  <a:pt x="115712" y="2370667"/>
                </a:lnTo>
                <a:cubicBezTo>
                  <a:pt x="51806" y="2370667"/>
                  <a:pt x="0" y="2318861"/>
                  <a:pt x="0" y="2254955"/>
                </a:cubicBezTo>
                <a:lnTo>
                  <a:pt x="0" y="115712"/>
                </a:lnTo>
                <a:cubicBezTo>
                  <a:pt x="0" y="51806"/>
                  <a:pt x="51806" y="0"/>
                  <a:pt x="115712" y="0"/>
                </a:cubicBezTo>
                <a:close/>
              </a:path>
            </a:pathLst>
          </a:custGeom>
          <a:noFill/>
          <a:ln>
            <a:noFill/>
          </a:ln>
        </p:spPr>
      </p:pic>
      <p:pic>
        <p:nvPicPr>
          <p:cNvPr id="998" name="Google Shape;998;g3b0d7c0ee5b_0_35" descr="Arrow&#10;&#10;Description automatically generated"/>
          <p:cNvPicPr preferRelativeResize="0"/>
          <p:nvPr/>
        </p:nvPicPr>
        <p:blipFill rotWithShape="1">
          <a:blip r:embed="rId3">
            <a:alphaModFix/>
          </a:blip>
          <a:srcRect t="7541" b="7532"/>
          <a:stretch/>
        </p:blipFill>
        <p:spPr>
          <a:xfrm>
            <a:off x="879475" y="2919415"/>
            <a:ext cx="1146154" cy="975759"/>
          </a:xfrm>
          <a:custGeom>
            <a:avLst/>
            <a:gdLst/>
            <a:ahLst/>
            <a:cxnLst/>
            <a:rect l="l" t="t" r="r" b="b"/>
            <a:pathLst>
              <a:path w="1287813" h="1093287" extrusionOk="0">
                <a:moveTo>
                  <a:pt x="105983" y="0"/>
                </a:moveTo>
                <a:lnTo>
                  <a:pt x="987304" y="0"/>
                </a:lnTo>
                <a:cubicBezTo>
                  <a:pt x="1045837" y="0"/>
                  <a:pt x="1093287" y="47450"/>
                  <a:pt x="1093287" y="105983"/>
                </a:cubicBezTo>
                <a:lnTo>
                  <a:pt x="1093287" y="220359"/>
                </a:lnTo>
                <a:lnTo>
                  <a:pt x="1287813" y="384776"/>
                </a:lnTo>
                <a:lnTo>
                  <a:pt x="1093287" y="549192"/>
                </a:lnTo>
                <a:lnTo>
                  <a:pt x="1093287" y="987304"/>
                </a:lnTo>
                <a:cubicBezTo>
                  <a:pt x="1093287" y="1045837"/>
                  <a:pt x="1045837" y="1093287"/>
                  <a:pt x="987304" y="1093287"/>
                </a:cubicBezTo>
                <a:lnTo>
                  <a:pt x="105983" y="1093287"/>
                </a:lnTo>
                <a:cubicBezTo>
                  <a:pt x="47450" y="1093287"/>
                  <a:pt x="0" y="1045837"/>
                  <a:pt x="0" y="987304"/>
                </a:cubicBezTo>
                <a:lnTo>
                  <a:pt x="0" y="105983"/>
                </a:lnTo>
                <a:cubicBezTo>
                  <a:pt x="0" y="47450"/>
                  <a:pt x="47450" y="0"/>
                  <a:pt x="105983" y="0"/>
                </a:cubicBezTo>
                <a:close/>
              </a:path>
            </a:pathLst>
          </a:custGeom>
          <a:solidFill>
            <a:schemeClr val="lt1"/>
          </a:solidFill>
          <a:ln>
            <a:noFill/>
          </a:ln>
        </p:spPr>
      </p:pic>
      <p:pic>
        <p:nvPicPr>
          <p:cNvPr id="999" name="Google Shape;999;g3b0d7c0ee5b_0_35" descr="Arrow&#10;&#10;Description automatically generated"/>
          <p:cNvPicPr preferRelativeResize="0"/>
          <p:nvPr/>
        </p:nvPicPr>
        <p:blipFill rotWithShape="1">
          <a:blip r:embed="rId3">
            <a:alphaModFix/>
          </a:blip>
          <a:srcRect t="7541" b="7532"/>
          <a:stretch/>
        </p:blipFill>
        <p:spPr>
          <a:xfrm>
            <a:off x="879475" y="5000625"/>
            <a:ext cx="1146154" cy="975759"/>
          </a:xfrm>
          <a:custGeom>
            <a:avLst/>
            <a:gdLst/>
            <a:ahLst/>
            <a:cxnLst/>
            <a:rect l="l" t="t" r="r" b="b"/>
            <a:pathLst>
              <a:path w="1287813" h="1093287" extrusionOk="0">
                <a:moveTo>
                  <a:pt x="105983" y="0"/>
                </a:moveTo>
                <a:lnTo>
                  <a:pt x="987304" y="0"/>
                </a:lnTo>
                <a:cubicBezTo>
                  <a:pt x="1045837" y="0"/>
                  <a:pt x="1093287" y="47450"/>
                  <a:pt x="1093287" y="105983"/>
                </a:cubicBezTo>
                <a:lnTo>
                  <a:pt x="1093287" y="220359"/>
                </a:lnTo>
                <a:lnTo>
                  <a:pt x="1287813" y="384776"/>
                </a:lnTo>
                <a:lnTo>
                  <a:pt x="1093287" y="549192"/>
                </a:lnTo>
                <a:lnTo>
                  <a:pt x="1093287" y="987304"/>
                </a:lnTo>
                <a:cubicBezTo>
                  <a:pt x="1093287" y="1045837"/>
                  <a:pt x="1045837" y="1093287"/>
                  <a:pt x="987304" y="1093287"/>
                </a:cubicBezTo>
                <a:lnTo>
                  <a:pt x="105983" y="1093287"/>
                </a:lnTo>
                <a:cubicBezTo>
                  <a:pt x="47450" y="1093287"/>
                  <a:pt x="0" y="1045837"/>
                  <a:pt x="0" y="987304"/>
                </a:cubicBezTo>
                <a:lnTo>
                  <a:pt x="0" y="105983"/>
                </a:lnTo>
                <a:cubicBezTo>
                  <a:pt x="0" y="47450"/>
                  <a:pt x="47450" y="0"/>
                  <a:pt x="105983" y="0"/>
                </a:cubicBezTo>
                <a:close/>
              </a:path>
            </a:pathLst>
          </a:custGeom>
          <a:solidFill>
            <a:schemeClr val="lt1"/>
          </a:solidFill>
          <a:ln>
            <a:noFill/>
          </a:ln>
        </p:spPr>
      </p:pic>
      <p:pic>
        <p:nvPicPr>
          <p:cNvPr id="1000" name="Google Shape;1000;g3b0d7c0ee5b_0_35"/>
          <p:cNvPicPr preferRelativeResize="0"/>
          <p:nvPr/>
        </p:nvPicPr>
        <p:blipFill>
          <a:blip r:embed="rId5">
            <a:alphaModFix/>
          </a:blip>
          <a:stretch>
            <a:fillRect/>
          </a:stretch>
        </p:blipFill>
        <p:spPr>
          <a:xfrm>
            <a:off x="0" y="-13447"/>
            <a:ext cx="12192000" cy="68580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g3b0d7c0ee5b_0_56"/>
          <p:cNvSpPr/>
          <p:nvPr/>
        </p:nvSpPr>
        <p:spPr>
          <a:xfrm>
            <a:off x="7712530" y="0"/>
            <a:ext cx="4479600" cy="5486700"/>
          </a:xfrm>
          <a:prstGeom prst="roundRect">
            <a:avLst>
              <a:gd name="adj" fmla="val 0"/>
            </a:avLst>
          </a:prstGeom>
          <a:gradFill>
            <a:gsLst>
              <a:gs pos="0">
                <a:schemeClr val="accent1"/>
              </a:gs>
              <a:gs pos="100000">
                <a:schemeClr val="accent2"/>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7" name="Google Shape;1007;g3b0d7c0ee5b_0_56"/>
          <p:cNvSpPr/>
          <p:nvPr/>
        </p:nvSpPr>
        <p:spPr>
          <a:xfrm rot="2700000">
            <a:off x="11600957" y="880003"/>
            <a:ext cx="112006" cy="9673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8" name="Google Shape;1008;g3b0d7c0ee5b_0_56"/>
          <p:cNvSpPr/>
          <p:nvPr/>
        </p:nvSpPr>
        <p:spPr>
          <a:xfrm rot="1812096">
            <a:off x="260413" y="6271230"/>
            <a:ext cx="135376" cy="116697"/>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9" name="Google Shape;1009;g3b0d7c0ee5b_0_56"/>
          <p:cNvSpPr/>
          <p:nvPr/>
        </p:nvSpPr>
        <p:spPr>
          <a:xfrm rot="2700000">
            <a:off x="11538187" y="4869437"/>
            <a:ext cx="237588" cy="204920"/>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0" name="Google Shape;1010;g3b0d7c0ee5b_0_56"/>
          <p:cNvSpPr/>
          <p:nvPr/>
        </p:nvSpPr>
        <p:spPr>
          <a:xfrm rot="2700000">
            <a:off x="7950013" y="171902"/>
            <a:ext cx="160796" cy="138734"/>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11" name="Google Shape;1011;g3b0d7c0ee5b_0_56" descr="Arrow&#10;&#10;Description automatically generated"/>
          <p:cNvPicPr preferRelativeResize="0">
            <a:picLocks noGrp="1"/>
          </p:cNvPicPr>
          <p:nvPr>
            <p:ph type="pic" idx="4"/>
          </p:nvPr>
        </p:nvPicPr>
        <p:blipFill rotWithShape="1">
          <a:blip r:embed="rId3">
            <a:alphaModFix/>
          </a:blip>
          <a:srcRect t="7541" b="7532"/>
          <a:stretch/>
        </p:blipFill>
        <p:spPr>
          <a:xfrm>
            <a:off x="879475" y="554035"/>
            <a:ext cx="1147764" cy="974724"/>
          </a:xfrm>
          <a:prstGeom prst="rect">
            <a:avLst/>
          </a:prstGeom>
          <a:solidFill>
            <a:schemeClr val="lt1"/>
          </a:solidFill>
          <a:ln>
            <a:noFill/>
          </a:ln>
        </p:spPr>
      </p:pic>
      <p:sp>
        <p:nvSpPr>
          <p:cNvPr id="1012" name="Google Shape;1012;g3b0d7c0ee5b_0_56"/>
          <p:cNvSpPr txBox="1"/>
          <p:nvPr/>
        </p:nvSpPr>
        <p:spPr>
          <a:xfrm>
            <a:off x="8234943" y="2798610"/>
            <a:ext cx="4154100" cy="175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Brain </a:t>
            </a:r>
            <a:r>
              <a:rPr lang="en-CA" sz="5400" b="1" i="1">
                <a:solidFill>
                  <a:srgbClr val="FE721F"/>
                </a:solidFill>
                <a:latin typeface="EB Garamond"/>
                <a:ea typeface="EB Garamond"/>
                <a:cs typeface="EB Garamond"/>
                <a:sym typeface="EB Garamond"/>
              </a:rPr>
              <a:t>not</a:t>
            </a:r>
            <a:r>
              <a:rPr lang="en-CA" sz="5400" b="1">
                <a:solidFill>
                  <a:srgbClr val="364DA1"/>
                </a:solidFill>
                <a:latin typeface="EB Garamond"/>
                <a:ea typeface="EB Garamond"/>
                <a:cs typeface="EB Garamond"/>
                <a:sym typeface="EB Garamond"/>
              </a:rPr>
              <a:t> Blame</a:t>
            </a:r>
            <a:endParaRPr/>
          </a:p>
        </p:txBody>
      </p:sp>
      <p:sp>
        <p:nvSpPr>
          <p:cNvPr id="1013" name="Google Shape;1013;g3b0d7c0ee5b_0_56"/>
          <p:cNvSpPr/>
          <p:nvPr/>
        </p:nvSpPr>
        <p:spPr>
          <a:xfrm>
            <a:off x="2270606" y="427041"/>
            <a:ext cx="5001900" cy="20715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CA" sz="2300">
                <a:solidFill>
                  <a:srgbClr val="595959"/>
                </a:solidFill>
                <a:latin typeface="Calibri"/>
                <a:ea typeface="Calibri"/>
                <a:cs typeface="Calibri"/>
                <a:sym typeface="Calibri"/>
              </a:rPr>
              <a:t>It may seem like they just can’t sit still but in reality they are overstimulated and overwhelmed</a:t>
            </a:r>
            <a:endParaRPr/>
          </a:p>
          <a:p>
            <a:pPr marL="0" marR="0" lvl="0" indent="0" algn="l" rtl="0">
              <a:lnSpc>
                <a:spcPct val="107000"/>
              </a:lnSpc>
              <a:spcBef>
                <a:spcPts val="800"/>
              </a:spcBef>
              <a:spcAft>
                <a:spcPts val="0"/>
              </a:spcAft>
              <a:buNone/>
            </a:pPr>
            <a:r>
              <a:rPr lang="en-CA" sz="2300" i="1">
                <a:solidFill>
                  <a:srgbClr val="595959"/>
                </a:solidFill>
                <a:latin typeface="Calibri"/>
                <a:ea typeface="Calibri"/>
                <a:cs typeface="Calibri"/>
                <a:sym typeface="Calibri"/>
              </a:rPr>
              <a:t>	Provide opportunities to develop skills to better regulate emotions.</a:t>
            </a:r>
            <a:endParaRPr/>
          </a:p>
        </p:txBody>
      </p:sp>
      <p:sp>
        <p:nvSpPr>
          <p:cNvPr id="1014" name="Google Shape;1014;g3b0d7c0ee5b_0_56"/>
          <p:cNvSpPr/>
          <p:nvPr/>
        </p:nvSpPr>
        <p:spPr>
          <a:xfrm>
            <a:off x="2268101" y="4718604"/>
            <a:ext cx="5247300" cy="20715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CA" sz="2300">
                <a:solidFill>
                  <a:srgbClr val="595959"/>
                </a:solidFill>
                <a:latin typeface="Calibri"/>
                <a:ea typeface="Calibri"/>
                <a:cs typeface="Calibri"/>
                <a:sym typeface="Calibri"/>
              </a:rPr>
              <a:t>It may seem like a student is deliberately lying, but they may be using storytelling to cover up memory problems. </a:t>
            </a:r>
            <a:r>
              <a:rPr lang="en-CA" sz="2300" i="1">
                <a:solidFill>
                  <a:srgbClr val="595959"/>
                </a:solidFill>
                <a:latin typeface="Calibri"/>
                <a:ea typeface="Calibri"/>
                <a:cs typeface="Calibri"/>
                <a:sym typeface="Calibri"/>
              </a:rPr>
              <a:t>	</a:t>
            </a:r>
            <a:endParaRPr/>
          </a:p>
          <a:p>
            <a:pPr marL="0" marR="0" lvl="0" indent="0" algn="l" rtl="0">
              <a:lnSpc>
                <a:spcPct val="107000"/>
              </a:lnSpc>
              <a:spcBef>
                <a:spcPts val="800"/>
              </a:spcBef>
              <a:spcAft>
                <a:spcPts val="0"/>
              </a:spcAft>
              <a:buNone/>
            </a:pPr>
            <a:r>
              <a:rPr lang="en-CA" sz="2300" i="1">
                <a:solidFill>
                  <a:srgbClr val="595959"/>
                </a:solidFill>
                <a:latin typeface="Calibri"/>
                <a:ea typeface="Calibri"/>
                <a:cs typeface="Calibri"/>
                <a:sym typeface="Calibri"/>
              </a:rPr>
              <a:t>	Stay calm and ask more concrete questions to get to the “truth”</a:t>
            </a:r>
            <a:endParaRPr/>
          </a:p>
        </p:txBody>
      </p:sp>
      <p:sp>
        <p:nvSpPr>
          <p:cNvPr id="1015" name="Google Shape;1015;g3b0d7c0ee5b_0_56"/>
          <p:cNvSpPr/>
          <p:nvPr/>
        </p:nvSpPr>
        <p:spPr>
          <a:xfrm>
            <a:off x="2270606" y="2712525"/>
            <a:ext cx="5442000" cy="19689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CA" sz="2300">
                <a:solidFill>
                  <a:srgbClr val="595959"/>
                </a:solidFill>
                <a:latin typeface="Calibri"/>
                <a:ea typeface="Calibri"/>
                <a:cs typeface="Calibri"/>
                <a:sym typeface="Calibri"/>
              </a:rPr>
              <a:t>It may seem like a student is stealing when in reality they may have a lack of understanding of boundaries or ownership</a:t>
            </a:r>
            <a:r>
              <a:rPr lang="en-CA" sz="2300" i="1">
                <a:solidFill>
                  <a:srgbClr val="595959"/>
                </a:solidFill>
                <a:latin typeface="Calibri"/>
                <a:ea typeface="Calibri"/>
                <a:cs typeface="Calibri"/>
                <a:sym typeface="Calibri"/>
              </a:rPr>
              <a:t>	Provide opportunities to have ownership</a:t>
            </a:r>
            <a:endParaRPr/>
          </a:p>
        </p:txBody>
      </p:sp>
      <p:sp>
        <p:nvSpPr>
          <p:cNvPr id="1016" name="Google Shape;1016;g3b0d7c0ee5b_0_56"/>
          <p:cNvSpPr/>
          <p:nvPr/>
        </p:nvSpPr>
        <p:spPr>
          <a:xfrm rot="5400000">
            <a:off x="2682378" y="3718007"/>
            <a:ext cx="45600" cy="7155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7" name="Google Shape;1017;g3b0d7c0ee5b_0_56"/>
          <p:cNvSpPr/>
          <p:nvPr/>
        </p:nvSpPr>
        <p:spPr>
          <a:xfrm rot="5400000">
            <a:off x="2682379" y="1530429"/>
            <a:ext cx="45600" cy="7155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8" name="Google Shape;1018;g3b0d7c0ee5b_0_56"/>
          <p:cNvSpPr/>
          <p:nvPr/>
        </p:nvSpPr>
        <p:spPr>
          <a:xfrm rot="5400000">
            <a:off x="2682379" y="5844940"/>
            <a:ext cx="45600" cy="7155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19" name="Google Shape;1019;g3b0d7c0ee5b_0_56" descr="A picture containing text&#10;&#10;Description automatically generated"/>
          <p:cNvPicPr preferRelativeResize="0"/>
          <p:nvPr/>
        </p:nvPicPr>
        <p:blipFill rotWithShape="1">
          <a:blip r:embed="rId4">
            <a:alphaModFix/>
          </a:blip>
          <a:srcRect t="29" b="39"/>
          <a:stretch/>
        </p:blipFill>
        <p:spPr>
          <a:xfrm>
            <a:off x="8006036" y="241210"/>
            <a:ext cx="2945554" cy="2939627"/>
          </a:xfrm>
          <a:custGeom>
            <a:avLst/>
            <a:gdLst/>
            <a:ahLst/>
            <a:cxnLst/>
            <a:rect l="l" t="t" r="r" b="b"/>
            <a:pathLst>
              <a:path w="2370667" h="2370667" extrusionOk="0">
                <a:moveTo>
                  <a:pt x="115712" y="0"/>
                </a:moveTo>
                <a:lnTo>
                  <a:pt x="2254955" y="0"/>
                </a:lnTo>
                <a:cubicBezTo>
                  <a:pt x="2318861" y="0"/>
                  <a:pt x="2370667" y="51806"/>
                  <a:pt x="2370667" y="115712"/>
                </a:cubicBezTo>
                <a:lnTo>
                  <a:pt x="2370667" y="2254955"/>
                </a:lnTo>
                <a:cubicBezTo>
                  <a:pt x="2370667" y="2318861"/>
                  <a:pt x="2318861" y="2370667"/>
                  <a:pt x="2254955" y="2370667"/>
                </a:cubicBezTo>
                <a:lnTo>
                  <a:pt x="115712" y="2370667"/>
                </a:lnTo>
                <a:cubicBezTo>
                  <a:pt x="51806" y="2370667"/>
                  <a:pt x="0" y="2318861"/>
                  <a:pt x="0" y="2254955"/>
                </a:cubicBezTo>
                <a:lnTo>
                  <a:pt x="0" y="115712"/>
                </a:lnTo>
                <a:cubicBezTo>
                  <a:pt x="0" y="51806"/>
                  <a:pt x="51806" y="0"/>
                  <a:pt x="115712" y="0"/>
                </a:cubicBezTo>
                <a:close/>
              </a:path>
            </a:pathLst>
          </a:custGeom>
          <a:noFill/>
          <a:ln>
            <a:noFill/>
          </a:ln>
        </p:spPr>
      </p:pic>
      <p:pic>
        <p:nvPicPr>
          <p:cNvPr id="1020" name="Google Shape;1020;g3b0d7c0ee5b_0_56" descr="Arrow&#10;&#10;Description automatically generated"/>
          <p:cNvPicPr preferRelativeResize="0"/>
          <p:nvPr/>
        </p:nvPicPr>
        <p:blipFill rotWithShape="1">
          <a:blip r:embed="rId3">
            <a:alphaModFix/>
          </a:blip>
          <a:srcRect t="7541" b="7532"/>
          <a:stretch/>
        </p:blipFill>
        <p:spPr>
          <a:xfrm>
            <a:off x="879475" y="2919415"/>
            <a:ext cx="1146154" cy="975759"/>
          </a:xfrm>
          <a:custGeom>
            <a:avLst/>
            <a:gdLst/>
            <a:ahLst/>
            <a:cxnLst/>
            <a:rect l="l" t="t" r="r" b="b"/>
            <a:pathLst>
              <a:path w="1287813" h="1093287" extrusionOk="0">
                <a:moveTo>
                  <a:pt x="105983" y="0"/>
                </a:moveTo>
                <a:lnTo>
                  <a:pt x="987304" y="0"/>
                </a:lnTo>
                <a:cubicBezTo>
                  <a:pt x="1045837" y="0"/>
                  <a:pt x="1093287" y="47450"/>
                  <a:pt x="1093287" y="105983"/>
                </a:cubicBezTo>
                <a:lnTo>
                  <a:pt x="1093287" y="220359"/>
                </a:lnTo>
                <a:lnTo>
                  <a:pt x="1287813" y="384776"/>
                </a:lnTo>
                <a:lnTo>
                  <a:pt x="1093287" y="549192"/>
                </a:lnTo>
                <a:lnTo>
                  <a:pt x="1093287" y="987304"/>
                </a:lnTo>
                <a:cubicBezTo>
                  <a:pt x="1093287" y="1045837"/>
                  <a:pt x="1045837" y="1093287"/>
                  <a:pt x="987304" y="1093287"/>
                </a:cubicBezTo>
                <a:lnTo>
                  <a:pt x="105983" y="1093287"/>
                </a:lnTo>
                <a:cubicBezTo>
                  <a:pt x="47450" y="1093287"/>
                  <a:pt x="0" y="1045837"/>
                  <a:pt x="0" y="987304"/>
                </a:cubicBezTo>
                <a:lnTo>
                  <a:pt x="0" y="105983"/>
                </a:lnTo>
                <a:cubicBezTo>
                  <a:pt x="0" y="47450"/>
                  <a:pt x="47450" y="0"/>
                  <a:pt x="105983" y="0"/>
                </a:cubicBezTo>
                <a:close/>
              </a:path>
            </a:pathLst>
          </a:custGeom>
          <a:solidFill>
            <a:schemeClr val="lt1"/>
          </a:solidFill>
          <a:ln>
            <a:noFill/>
          </a:ln>
        </p:spPr>
      </p:pic>
      <p:pic>
        <p:nvPicPr>
          <p:cNvPr id="1021" name="Google Shape;1021;g3b0d7c0ee5b_0_56" descr="Arrow&#10;&#10;Description automatically generated"/>
          <p:cNvPicPr preferRelativeResize="0"/>
          <p:nvPr/>
        </p:nvPicPr>
        <p:blipFill rotWithShape="1">
          <a:blip r:embed="rId3">
            <a:alphaModFix/>
          </a:blip>
          <a:srcRect t="7541" b="7532"/>
          <a:stretch/>
        </p:blipFill>
        <p:spPr>
          <a:xfrm>
            <a:off x="879475" y="5000625"/>
            <a:ext cx="1146154" cy="975759"/>
          </a:xfrm>
          <a:custGeom>
            <a:avLst/>
            <a:gdLst/>
            <a:ahLst/>
            <a:cxnLst/>
            <a:rect l="l" t="t" r="r" b="b"/>
            <a:pathLst>
              <a:path w="1287813" h="1093287" extrusionOk="0">
                <a:moveTo>
                  <a:pt x="105983" y="0"/>
                </a:moveTo>
                <a:lnTo>
                  <a:pt x="987304" y="0"/>
                </a:lnTo>
                <a:cubicBezTo>
                  <a:pt x="1045837" y="0"/>
                  <a:pt x="1093287" y="47450"/>
                  <a:pt x="1093287" y="105983"/>
                </a:cubicBezTo>
                <a:lnTo>
                  <a:pt x="1093287" y="220359"/>
                </a:lnTo>
                <a:lnTo>
                  <a:pt x="1287813" y="384776"/>
                </a:lnTo>
                <a:lnTo>
                  <a:pt x="1093287" y="549192"/>
                </a:lnTo>
                <a:lnTo>
                  <a:pt x="1093287" y="987304"/>
                </a:lnTo>
                <a:cubicBezTo>
                  <a:pt x="1093287" y="1045837"/>
                  <a:pt x="1045837" y="1093287"/>
                  <a:pt x="987304" y="1093287"/>
                </a:cubicBezTo>
                <a:lnTo>
                  <a:pt x="105983" y="1093287"/>
                </a:lnTo>
                <a:cubicBezTo>
                  <a:pt x="47450" y="1093287"/>
                  <a:pt x="0" y="1045837"/>
                  <a:pt x="0" y="987304"/>
                </a:cubicBezTo>
                <a:lnTo>
                  <a:pt x="0" y="105983"/>
                </a:lnTo>
                <a:cubicBezTo>
                  <a:pt x="0" y="47450"/>
                  <a:pt x="47450" y="0"/>
                  <a:pt x="105983" y="0"/>
                </a:cubicBezTo>
                <a:close/>
              </a:path>
            </a:pathLst>
          </a:custGeom>
          <a:solidFill>
            <a:schemeClr val="lt1"/>
          </a:solidFill>
          <a:ln>
            <a:noFill/>
          </a:ln>
        </p:spPr>
      </p:pic>
      <p:pic>
        <p:nvPicPr>
          <p:cNvPr id="1022" name="Google Shape;1022;g3b0d7c0ee5b_0_56"/>
          <p:cNvPicPr preferRelativeResize="0"/>
          <p:nvPr/>
        </p:nvPicPr>
        <p:blipFill>
          <a:blip r:embed="rId5">
            <a:alphaModFix/>
          </a:blip>
          <a:stretch>
            <a:fillRect/>
          </a:stretch>
        </p:blipFill>
        <p:spPr>
          <a:xfrm>
            <a:off x="0" y="0"/>
            <a:ext cx="12192000" cy="6858000"/>
          </a:xfrm>
          <a:prstGeom prst="rect">
            <a:avLst/>
          </a:prstGeom>
          <a:noFill/>
          <a:ln>
            <a:noFill/>
          </a:ln>
        </p:spPr>
      </p:pic>
      <p:pic>
        <p:nvPicPr>
          <p:cNvPr id="1023" name="Google Shape;1023;g3b0d7c0ee5b_0_56"/>
          <p:cNvPicPr preferRelativeResize="0"/>
          <p:nvPr/>
        </p:nvPicPr>
        <p:blipFill>
          <a:blip r:embed="rId6">
            <a:alphaModFix/>
          </a:blip>
          <a:stretch>
            <a:fillRect/>
          </a:stretch>
        </p:blipFill>
        <p:spPr>
          <a:xfrm>
            <a:off x="0" y="0"/>
            <a:ext cx="12192000" cy="68580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028"/>
        <p:cNvGrpSpPr/>
        <p:nvPr/>
      </p:nvGrpSpPr>
      <p:grpSpPr>
        <a:xfrm>
          <a:off x="0" y="0"/>
          <a:ext cx="0" cy="0"/>
          <a:chOff x="0" y="0"/>
          <a:chExt cx="0" cy="0"/>
        </a:xfrm>
      </p:grpSpPr>
      <p:sp>
        <p:nvSpPr>
          <p:cNvPr id="1029" name="Google Shape;1029;g3b0d7c0ee5b_0_87"/>
          <p:cNvSpPr/>
          <p:nvPr/>
        </p:nvSpPr>
        <p:spPr>
          <a:xfrm>
            <a:off x="7712530" y="0"/>
            <a:ext cx="4479600" cy="5486700"/>
          </a:xfrm>
          <a:prstGeom prst="roundRect">
            <a:avLst>
              <a:gd name="adj" fmla="val 0"/>
            </a:avLst>
          </a:prstGeom>
          <a:gradFill>
            <a:gsLst>
              <a:gs pos="0">
                <a:schemeClr val="accent1"/>
              </a:gs>
              <a:gs pos="100000">
                <a:schemeClr val="accent2"/>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30" name="Google Shape;1030;g3b0d7c0ee5b_0_87"/>
          <p:cNvSpPr/>
          <p:nvPr/>
        </p:nvSpPr>
        <p:spPr>
          <a:xfrm rot="2700000">
            <a:off x="11600957" y="880003"/>
            <a:ext cx="112006" cy="9673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31" name="Google Shape;1031;g3b0d7c0ee5b_0_87"/>
          <p:cNvSpPr/>
          <p:nvPr/>
        </p:nvSpPr>
        <p:spPr>
          <a:xfrm rot="1812096">
            <a:off x="260413" y="6271230"/>
            <a:ext cx="135376" cy="116697"/>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32" name="Google Shape;1032;g3b0d7c0ee5b_0_87"/>
          <p:cNvSpPr/>
          <p:nvPr/>
        </p:nvSpPr>
        <p:spPr>
          <a:xfrm rot="2700000">
            <a:off x="11538187" y="4869437"/>
            <a:ext cx="237588" cy="204920"/>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33" name="Google Shape;1033;g3b0d7c0ee5b_0_87"/>
          <p:cNvSpPr/>
          <p:nvPr/>
        </p:nvSpPr>
        <p:spPr>
          <a:xfrm rot="2700000">
            <a:off x="7950013" y="171902"/>
            <a:ext cx="160796" cy="138734"/>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34" name="Google Shape;1034;g3b0d7c0ee5b_0_87" descr="Arrow&#10;&#10;Description automatically generated"/>
          <p:cNvPicPr preferRelativeResize="0">
            <a:picLocks noGrp="1"/>
          </p:cNvPicPr>
          <p:nvPr>
            <p:ph type="pic" idx="4"/>
          </p:nvPr>
        </p:nvPicPr>
        <p:blipFill rotWithShape="1">
          <a:blip r:embed="rId3">
            <a:alphaModFix/>
          </a:blip>
          <a:srcRect t="7541" b="7532"/>
          <a:stretch/>
        </p:blipFill>
        <p:spPr>
          <a:xfrm>
            <a:off x="879475" y="554035"/>
            <a:ext cx="1147764" cy="974724"/>
          </a:xfrm>
          <a:prstGeom prst="rect">
            <a:avLst/>
          </a:prstGeom>
          <a:solidFill>
            <a:schemeClr val="lt1"/>
          </a:solidFill>
          <a:ln>
            <a:noFill/>
          </a:ln>
        </p:spPr>
      </p:pic>
      <p:sp>
        <p:nvSpPr>
          <p:cNvPr id="1035" name="Google Shape;1035;g3b0d7c0ee5b_0_87"/>
          <p:cNvSpPr txBox="1"/>
          <p:nvPr/>
        </p:nvSpPr>
        <p:spPr>
          <a:xfrm>
            <a:off x="8234943" y="2798610"/>
            <a:ext cx="4154100" cy="175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Brain </a:t>
            </a:r>
            <a:r>
              <a:rPr lang="en-CA" sz="5400" b="1" i="1">
                <a:solidFill>
                  <a:srgbClr val="FE721F"/>
                </a:solidFill>
                <a:latin typeface="EB Garamond"/>
                <a:ea typeface="EB Garamond"/>
                <a:cs typeface="EB Garamond"/>
                <a:sym typeface="EB Garamond"/>
              </a:rPr>
              <a:t>not</a:t>
            </a:r>
            <a:r>
              <a:rPr lang="en-CA" sz="5400" b="1">
                <a:solidFill>
                  <a:srgbClr val="364DA1"/>
                </a:solidFill>
                <a:latin typeface="EB Garamond"/>
                <a:ea typeface="EB Garamond"/>
                <a:cs typeface="EB Garamond"/>
                <a:sym typeface="EB Garamond"/>
              </a:rPr>
              <a:t> Blame</a:t>
            </a:r>
            <a:endParaRPr/>
          </a:p>
        </p:txBody>
      </p:sp>
      <p:sp>
        <p:nvSpPr>
          <p:cNvPr id="1036" name="Google Shape;1036;g3b0d7c0ee5b_0_87"/>
          <p:cNvSpPr/>
          <p:nvPr/>
        </p:nvSpPr>
        <p:spPr>
          <a:xfrm>
            <a:off x="2270606" y="427041"/>
            <a:ext cx="5001900" cy="20715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CA" sz="2300">
                <a:solidFill>
                  <a:srgbClr val="595959"/>
                </a:solidFill>
                <a:latin typeface="Calibri"/>
                <a:ea typeface="Calibri"/>
                <a:cs typeface="Calibri"/>
                <a:sym typeface="Calibri"/>
              </a:rPr>
              <a:t>It may seem like they just can’t sit still but in reality they are overstimulated and overwhelmed</a:t>
            </a:r>
            <a:endParaRPr/>
          </a:p>
          <a:p>
            <a:pPr marL="0" marR="0" lvl="0" indent="0" algn="l" rtl="0">
              <a:lnSpc>
                <a:spcPct val="107000"/>
              </a:lnSpc>
              <a:spcBef>
                <a:spcPts val="800"/>
              </a:spcBef>
              <a:spcAft>
                <a:spcPts val="0"/>
              </a:spcAft>
              <a:buNone/>
            </a:pPr>
            <a:r>
              <a:rPr lang="en-CA" sz="2300" i="1">
                <a:solidFill>
                  <a:srgbClr val="595959"/>
                </a:solidFill>
                <a:latin typeface="Calibri"/>
                <a:ea typeface="Calibri"/>
                <a:cs typeface="Calibri"/>
                <a:sym typeface="Calibri"/>
              </a:rPr>
              <a:t>	Provide opportunities to develop skills to better regulate emotions.</a:t>
            </a:r>
            <a:endParaRPr/>
          </a:p>
        </p:txBody>
      </p:sp>
      <p:sp>
        <p:nvSpPr>
          <p:cNvPr id="1037" name="Google Shape;1037;g3b0d7c0ee5b_0_87"/>
          <p:cNvSpPr/>
          <p:nvPr/>
        </p:nvSpPr>
        <p:spPr>
          <a:xfrm>
            <a:off x="2268101" y="4718604"/>
            <a:ext cx="5247300" cy="20715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CA" sz="2300">
                <a:solidFill>
                  <a:srgbClr val="595959"/>
                </a:solidFill>
                <a:latin typeface="Calibri"/>
                <a:ea typeface="Calibri"/>
                <a:cs typeface="Calibri"/>
                <a:sym typeface="Calibri"/>
              </a:rPr>
              <a:t>It may seem like a student is deliberately lying, but they may be using storytelling to cover up memory problems. </a:t>
            </a:r>
            <a:r>
              <a:rPr lang="en-CA" sz="2300" i="1">
                <a:solidFill>
                  <a:srgbClr val="595959"/>
                </a:solidFill>
                <a:latin typeface="Calibri"/>
                <a:ea typeface="Calibri"/>
                <a:cs typeface="Calibri"/>
                <a:sym typeface="Calibri"/>
              </a:rPr>
              <a:t>	</a:t>
            </a:r>
            <a:endParaRPr/>
          </a:p>
          <a:p>
            <a:pPr marL="0" marR="0" lvl="0" indent="0" algn="l" rtl="0">
              <a:lnSpc>
                <a:spcPct val="107000"/>
              </a:lnSpc>
              <a:spcBef>
                <a:spcPts val="800"/>
              </a:spcBef>
              <a:spcAft>
                <a:spcPts val="0"/>
              </a:spcAft>
              <a:buNone/>
            </a:pPr>
            <a:r>
              <a:rPr lang="en-CA" sz="2300" i="1">
                <a:solidFill>
                  <a:srgbClr val="595959"/>
                </a:solidFill>
                <a:latin typeface="Calibri"/>
                <a:ea typeface="Calibri"/>
                <a:cs typeface="Calibri"/>
                <a:sym typeface="Calibri"/>
              </a:rPr>
              <a:t>	Stay calm and ask more concrete questions to get to the “truth”</a:t>
            </a:r>
            <a:endParaRPr/>
          </a:p>
        </p:txBody>
      </p:sp>
      <p:sp>
        <p:nvSpPr>
          <p:cNvPr id="1038" name="Google Shape;1038;g3b0d7c0ee5b_0_87"/>
          <p:cNvSpPr/>
          <p:nvPr/>
        </p:nvSpPr>
        <p:spPr>
          <a:xfrm>
            <a:off x="2270606" y="2712525"/>
            <a:ext cx="5442000" cy="19689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CA" sz="2300">
                <a:solidFill>
                  <a:srgbClr val="595959"/>
                </a:solidFill>
                <a:latin typeface="Calibri"/>
                <a:ea typeface="Calibri"/>
                <a:cs typeface="Calibri"/>
                <a:sym typeface="Calibri"/>
              </a:rPr>
              <a:t>It may seem like a student is stealing when in reality they may have a lack of understanding of boundaries or ownership</a:t>
            </a:r>
            <a:r>
              <a:rPr lang="en-CA" sz="2300" i="1">
                <a:solidFill>
                  <a:srgbClr val="595959"/>
                </a:solidFill>
                <a:latin typeface="Calibri"/>
                <a:ea typeface="Calibri"/>
                <a:cs typeface="Calibri"/>
                <a:sym typeface="Calibri"/>
              </a:rPr>
              <a:t>	Provide opportunities to have ownership</a:t>
            </a:r>
            <a:endParaRPr/>
          </a:p>
        </p:txBody>
      </p:sp>
      <p:sp>
        <p:nvSpPr>
          <p:cNvPr id="1039" name="Google Shape;1039;g3b0d7c0ee5b_0_87"/>
          <p:cNvSpPr/>
          <p:nvPr/>
        </p:nvSpPr>
        <p:spPr>
          <a:xfrm rot="5400000">
            <a:off x="2682378" y="3718007"/>
            <a:ext cx="45600" cy="7155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40" name="Google Shape;1040;g3b0d7c0ee5b_0_87"/>
          <p:cNvSpPr/>
          <p:nvPr/>
        </p:nvSpPr>
        <p:spPr>
          <a:xfrm rot="5400000">
            <a:off x="2682379" y="1530429"/>
            <a:ext cx="45600" cy="7155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41" name="Google Shape;1041;g3b0d7c0ee5b_0_87"/>
          <p:cNvSpPr/>
          <p:nvPr/>
        </p:nvSpPr>
        <p:spPr>
          <a:xfrm rot="5400000">
            <a:off x="2682379" y="5844940"/>
            <a:ext cx="45600" cy="7155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42" name="Google Shape;1042;g3b0d7c0ee5b_0_87" descr="A picture containing text&#10;&#10;Description automatically generated"/>
          <p:cNvPicPr preferRelativeResize="0"/>
          <p:nvPr/>
        </p:nvPicPr>
        <p:blipFill rotWithShape="1">
          <a:blip r:embed="rId4">
            <a:alphaModFix/>
          </a:blip>
          <a:srcRect t="29" b="39"/>
          <a:stretch/>
        </p:blipFill>
        <p:spPr>
          <a:xfrm>
            <a:off x="8006036" y="241210"/>
            <a:ext cx="2945554" cy="2939627"/>
          </a:xfrm>
          <a:custGeom>
            <a:avLst/>
            <a:gdLst/>
            <a:ahLst/>
            <a:cxnLst/>
            <a:rect l="l" t="t" r="r" b="b"/>
            <a:pathLst>
              <a:path w="2370667" h="2370667" extrusionOk="0">
                <a:moveTo>
                  <a:pt x="115712" y="0"/>
                </a:moveTo>
                <a:lnTo>
                  <a:pt x="2254955" y="0"/>
                </a:lnTo>
                <a:cubicBezTo>
                  <a:pt x="2318861" y="0"/>
                  <a:pt x="2370667" y="51806"/>
                  <a:pt x="2370667" y="115712"/>
                </a:cubicBezTo>
                <a:lnTo>
                  <a:pt x="2370667" y="2254955"/>
                </a:lnTo>
                <a:cubicBezTo>
                  <a:pt x="2370667" y="2318861"/>
                  <a:pt x="2318861" y="2370667"/>
                  <a:pt x="2254955" y="2370667"/>
                </a:cubicBezTo>
                <a:lnTo>
                  <a:pt x="115712" y="2370667"/>
                </a:lnTo>
                <a:cubicBezTo>
                  <a:pt x="51806" y="2370667"/>
                  <a:pt x="0" y="2318861"/>
                  <a:pt x="0" y="2254955"/>
                </a:cubicBezTo>
                <a:lnTo>
                  <a:pt x="0" y="115712"/>
                </a:lnTo>
                <a:cubicBezTo>
                  <a:pt x="0" y="51806"/>
                  <a:pt x="51806" y="0"/>
                  <a:pt x="115712" y="0"/>
                </a:cubicBezTo>
                <a:close/>
              </a:path>
            </a:pathLst>
          </a:custGeom>
          <a:noFill/>
          <a:ln>
            <a:noFill/>
          </a:ln>
        </p:spPr>
      </p:pic>
      <p:pic>
        <p:nvPicPr>
          <p:cNvPr id="1043" name="Google Shape;1043;g3b0d7c0ee5b_0_87" descr="Arrow&#10;&#10;Description automatically generated"/>
          <p:cNvPicPr preferRelativeResize="0"/>
          <p:nvPr/>
        </p:nvPicPr>
        <p:blipFill rotWithShape="1">
          <a:blip r:embed="rId3">
            <a:alphaModFix/>
          </a:blip>
          <a:srcRect t="7541" b="7532"/>
          <a:stretch/>
        </p:blipFill>
        <p:spPr>
          <a:xfrm>
            <a:off x="879475" y="2919415"/>
            <a:ext cx="1146154" cy="975759"/>
          </a:xfrm>
          <a:custGeom>
            <a:avLst/>
            <a:gdLst/>
            <a:ahLst/>
            <a:cxnLst/>
            <a:rect l="l" t="t" r="r" b="b"/>
            <a:pathLst>
              <a:path w="1287813" h="1093287" extrusionOk="0">
                <a:moveTo>
                  <a:pt x="105983" y="0"/>
                </a:moveTo>
                <a:lnTo>
                  <a:pt x="987304" y="0"/>
                </a:lnTo>
                <a:cubicBezTo>
                  <a:pt x="1045837" y="0"/>
                  <a:pt x="1093287" y="47450"/>
                  <a:pt x="1093287" y="105983"/>
                </a:cubicBezTo>
                <a:lnTo>
                  <a:pt x="1093287" y="220359"/>
                </a:lnTo>
                <a:lnTo>
                  <a:pt x="1287813" y="384776"/>
                </a:lnTo>
                <a:lnTo>
                  <a:pt x="1093287" y="549192"/>
                </a:lnTo>
                <a:lnTo>
                  <a:pt x="1093287" y="987304"/>
                </a:lnTo>
                <a:cubicBezTo>
                  <a:pt x="1093287" y="1045837"/>
                  <a:pt x="1045837" y="1093287"/>
                  <a:pt x="987304" y="1093287"/>
                </a:cubicBezTo>
                <a:lnTo>
                  <a:pt x="105983" y="1093287"/>
                </a:lnTo>
                <a:cubicBezTo>
                  <a:pt x="47450" y="1093287"/>
                  <a:pt x="0" y="1045837"/>
                  <a:pt x="0" y="987304"/>
                </a:cubicBezTo>
                <a:lnTo>
                  <a:pt x="0" y="105983"/>
                </a:lnTo>
                <a:cubicBezTo>
                  <a:pt x="0" y="47450"/>
                  <a:pt x="47450" y="0"/>
                  <a:pt x="105983" y="0"/>
                </a:cubicBezTo>
                <a:close/>
              </a:path>
            </a:pathLst>
          </a:custGeom>
          <a:solidFill>
            <a:schemeClr val="lt1"/>
          </a:solidFill>
          <a:ln>
            <a:noFill/>
          </a:ln>
        </p:spPr>
      </p:pic>
      <p:pic>
        <p:nvPicPr>
          <p:cNvPr id="1044" name="Google Shape;1044;g3b0d7c0ee5b_0_87" descr="Arrow&#10;&#10;Description automatically generated"/>
          <p:cNvPicPr preferRelativeResize="0"/>
          <p:nvPr/>
        </p:nvPicPr>
        <p:blipFill rotWithShape="1">
          <a:blip r:embed="rId3">
            <a:alphaModFix/>
          </a:blip>
          <a:srcRect t="7541" b="7532"/>
          <a:stretch/>
        </p:blipFill>
        <p:spPr>
          <a:xfrm>
            <a:off x="879475" y="5000625"/>
            <a:ext cx="1146154" cy="975759"/>
          </a:xfrm>
          <a:custGeom>
            <a:avLst/>
            <a:gdLst/>
            <a:ahLst/>
            <a:cxnLst/>
            <a:rect l="l" t="t" r="r" b="b"/>
            <a:pathLst>
              <a:path w="1287813" h="1093287" extrusionOk="0">
                <a:moveTo>
                  <a:pt x="105983" y="0"/>
                </a:moveTo>
                <a:lnTo>
                  <a:pt x="987304" y="0"/>
                </a:lnTo>
                <a:cubicBezTo>
                  <a:pt x="1045837" y="0"/>
                  <a:pt x="1093287" y="47450"/>
                  <a:pt x="1093287" y="105983"/>
                </a:cubicBezTo>
                <a:lnTo>
                  <a:pt x="1093287" y="220359"/>
                </a:lnTo>
                <a:lnTo>
                  <a:pt x="1287813" y="384776"/>
                </a:lnTo>
                <a:lnTo>
                  <a:pt x="1093287" y="549192"/>
                </a:lnTo>
                <a:lnTo>
                  <a:pt x="1093287" y="987304"/>
                </a:lnTo>
                <a:cubicBezTo>
                  <a:pt x="1093287" y="1045837"/>
                  <a:pt x="1045837" y="1093287"/>
                  <a:pt x="987304" y="1093287"/>
                </a:cubicBezTo>
                <a:lnTo>
                  <a:pt x="105983" y="1093287"/>
                </a:lnTo>
                <a:cubicBezTo>
                  <a:pt x="47450" y="1093287"/>
                  <a:pt x="0" y="1045837"/>
                  <a:pt x="0" y="987304"/>
                </a:cubicBezTo>
                <a:lnTo>
                  <a:pt x="0" y="105983"/>
                </a:lnTo>
                <a:cubicBezTo>
                  <a:pt x="0" y="47450"/>
                  <a:pt x="47450" y="0"/>
                  <a:pt x="105983" y="0"/>
                </a:cubicBezTo>
                <a:close/>
              </a:path>
            </a:pathLst>
          </a:custGeom>
          <a:solidFill>
            <a:schemeClr val="lt1"/>
          </a:solidFill>
          <a:ln>
            <a:noFill/>
          </a:ln>
        </p:spPr>
      </p:pic>
      <p:pic>
        <p:nvPicPr>
          <p:cNvPr id="1045" name="Google Shape;1045;g3b0d7c0ee5b_0_87"/>
          <p:cNvPicPr preferRelativeResize="0"/>
          <p:nvPr/>
        </p:nvPicPr>
        <p:blipFill>
          <a:blip r:embed="rId5">
            <a:alphaModFix/>
          </a:blip>
          <a:stretch>
            <a:fillRect/>
          </a:stretch>
        </p:blipFill>
        <p:spPr>
          <a:xfrm>
            <a:off x="0" y="0"/>
            <a:ext cx="12192000" cy="6858000"/>
          </a:xfrm>
          <a:prstGeom prst="rect">
            <a:avLst/>
          </a:prstGeom>
          <a:noFill/>
          <a:ln>
            <a:noFill/>
          </a:ln>
        </p:spPr>
      </p:pic>
      <p:pic>
        <p:nvPicPr>
          <p:cNvPr id="1046" name="Google Shape;1046;g3b0d7c0ee5b_0_87"/>
          <p:cNvPicPr preferRelativeResize="0"/>
          <p:nvPr/>
        </p:nvPicPr>
        <p:blipFill>
          <a:blip r:embed="rId6">
            <a:alphaModFix/>
          </a:blip>
          <a:stretch>
            <a:fillRect/>
          </a:stretch>
        </p:blipFill>
        <p:spPr>
          <a:xfrm>
            <a:off x="0" y="0"/>
            <a:ext cx="12192000" cy="6858000"/>
          </a:xfrm>
          <a:prstGeom prst="rect">
            <a:avLst/>
          </a:prstGeom>
          <a:noFill/>
          <a:ln>
            <a:noFill/>
          </a:ln>
        </p:spPr>
      </p:pic>
      <p:pic>
        <p:nvPicPr>
          <p:cNvPr id="1047" name="Google Shape;1047;g3b0d7c0ee5b_0_87"/>
          <p:cNvPicPr preferRelativeResize="0"/>
          <p:nvPr/>
        </p:nvPicPr>
        <p:blipFill>
          <a:blip r:embed="rId7">
            <a:alphaModFix/>
          </a:blip>
          <a:stretch>
            <a:fillRect/>
          </a:stretch>
        </p:blipFill>
        <p:spPr>
          <a:xfrm>
            <a:off x="0" y="0"/>
            <a:ext cx="12192000" cy="68580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881" name="Google Shape;881;p40"/>
          <p:cNvSpPr/>
          <p:nvPr/>
        </p:nvSpPr>
        <p:spPr>
          <a:xfrm rot="2700000">
            <a:off x="11058616" y="62620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82" name="Google Shape;882;p40"/>
          <p:cNvSpPr/>
          <p:nvPr/>
        </p:nvSpPr>
        <p:spPr>
          <a:xfrm rot="2700000">
            <a:off x="11652586" y="206451"/>
            <a:ext cx="160768" cy="13859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83" name="Google Shape;883;p40"/>
          <p:cNvSpPr txBox="1"/>
          <p:nvPr/>
        </p:nvSpPr>
        <p:spPr>
          <a:xfrm>
            <a:off x="815082" y="212829"/>
            <a:ext cx="3403296"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The Shift</a:t>
            </a:r>
            <a:endParaRPr/>
          </a:p>
        </p:txBody>
      </p:sp>
      <p:sp>
        <p:nvSpPr>
          <p:cNvPr id="884" name="Google Shape;884;p40"/>
          <p:cNvSpPr/>
          <p:nvPr/>
        </p:nvSpPr>
        <p:spPr>
          <a:xfrm rot="2700000">
            <a:off x="11750277" y="860663"/>
            <a:ext cx="112039" cy="96586"/>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85" name="Google Shape;885;p40"/>
          <p:cNvSpPr txBox="1"/>
          <p:nvPr/>
        </p:nvSpPr>
        <p:spPr>
          <a:xfrm>
            <a:off x="1003604" y="1767431"/>
            <a:ext cx="3844462"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a:solidFill>
                  <a:srgbClr val="595959"/>
                </a:solidFill>
                <a:latin typeface="Calibri"/>
                <a:ea typeface="Calibri"/>
                <a:cs typeface="Calibri"/>
                <a:sym typeface="Calibri"/>
              </a:rPr>
              <a:t>Bad</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Lazy</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Lies</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Doesn’t Try</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Mean</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Doesn’t Care, Shut Down</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Refuses to Sit Still</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Fussy, Demanding</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Resisting</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Trying to Make Me Mad</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Trying to Get Attention</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Acting Younger</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Thief</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Inappropriate</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Not Trying to Get to the Obvious</a:t>
            </a:r>
            <a:endParaRPr/>
          </a:p>
        </p:txBody>
      </p:sp>
      <p:sp>
        <p:nvSpPr>
          <p:cNvPr id="886" name="Google Shape;886;p40"/>
          <p:cNvSpPr/>
          <p:nvPr/>
        </p:nvSpPr>
        <p:spPr>
          <a:xfrm>
            <a:off x="1003604" y="1136159"/>
            <a:ext cx="457246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i="1">
                <a:solidFill>
                  <a:srgbClr val="4B9847"/>
                </a:solidFill>
                <a:latin typeface="EB Garamond"/>
                <a:ea typeface="EB Garamond"/>
                <a:cs typeface="EB Garamond"/>
                <a:sym typeface="EB Garamond"/>
              </a:rPr>
              <a:t>From seeing child as:</a:t>
            </a:r>
            <a:endParaRPr sz="2800" i="1">
              <a:solidFill>
                <a:srgbClr val="4B9847"/>
              </a:solidFill>
              <a:latin typeface="EB Garamond"/>
              <a:ea typeface="EB Garamond"/>
              <a:cs typeface="EB Garamond"/>
              <a:sym typeface="EB Garamond"/>
            </a:endParaRPr>
          </a:p>
        </p:txBody>
      </p:sp>
      <p:sp>
        <p:nvSpPr>
          <p:cNvPr id="887" name="Google Shape;887;p40"/>
          <p:cNvSpPr/>
          <p:nvPr/>
        </p:nvSpPr>
        <p:spPr>
          <a:xfrm>
            <a:off x="6781801" y="1142018"/>
            <a:ext cx="457246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i="1">
                <a:solidFill>
                  <a:srgbClr val="4B9847"/>
                </a:solidFill>
                <a:latin typeface="EB Garamond"/>
                <a:ea typeface="EB Garamond"/>
                <a:cs typeface="EB Garamond"/>
                <a:sym typeface="EB Garamond"/>
              </a:rPr>
              <a:t>To understanding child as:</a:t>
            </a:r>
            <a:endParaRPr sz="2800" i="1">
              <a:solidFill>
                <a:srgbClr val="4B9847"/>
              </a:solidFill>
              <a:latin typeface="EB Garamond"/>
              <a:ea typeface="EB Garamond"/>
              <a:cs typeface="EB Garamond"/>
              <a:sym typeface="EB Garamond"/>
            </a:endParaRPr>
          </a:p>
        </p:txBody>
      </p:sp>
      <p:sp>
        <p:nvSpPr>
          <p:cNvPr id="888" name="Google Shape;888;p40"/>
          <p:cNvSpPr txBox="1"/>
          <p:nvPr/>
        </p:nvSpPr>
        <p:spPr>
          <a:xfrm>
            <a:off x="6781801" y="1767431"/>
            <a:ext cx="5182368"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a:solidFill>
                  <a:srgbClr val="595959"/>
                </a:solidFill>
                <a:latin typeface="Calibri"/>
                <a:ea typeface="Calibri"/>
                <a:cs typeface="Calibri"/>
                <a:sym typeface="Calibri"/>
              </a:rPr>
              <a:t>Frustrated, Defended, Challenged</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Tries Hard</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Confabulates/Fills In</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Exhausted or Can’t Start; Tired of Always Failing</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Defensive, Hurt, Abused</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Can’t Show Feelings</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Overstimulated</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Oversensitive</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Doesn’t Get It</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Can’t Remember</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Needing Contact, Support</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Being Younger</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Doesn’t Understand Ownership</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May Not Understand Properties</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Needing More Reteaching</a:t>
            </a:r>
            <a:endParaRPr/>
          </a:p>
        </p:txBody>
      </p:sp>
      <p:pic>
        <p:nvPicPr>
          <p:cNvPr id="889" name="Google Shape;889;p40" descr="Icon&#10;&#10;Description automatically generated"/>
          <p:cNvPicPr preferRelativeResize="0"/>
          <p:nvPr/>
        </p:nvPicPr>
        <p:blipFill rotWithShape="1">
          <a:blip r:embed="rId3">
            <a:alphaModFix/>
          </a:blip>
          <a:srcRect/>
          <a:stretch/>
        </p:blipFill>
        <p:spPr>
          <a:xfrm>
            <a:off x="4848339" y="234236"/>
            <a:ext cx="1479169" cy="1479169"/>
          </a:xfrm>
          <a:prstGeom prst="rect">
            <a:avLst/>
          </a:prstGeom>
          <a:noFill/>
          <a:ln>
            <a:noFill/>
          </a:ln>
        </p:spPr>
      </p:pic>
      <p:cxnSp>
        <p:nvCxnSpPr>
          <p:cNvPr id="890" name="Google Shape;890;p40"/>
          <p:cNvCxnSpPr/>
          <p:nvPr/>
        </p:nvCxnSpPr>
        <p:spPr>
          <a:xfrm>
            <a:off x="1574800" y="1993900"/>
            <a:ext cx="5094678" cy="0"/>
          </a:xfrm>
          <a:prstGeom prst="straightConnector1">
            <a:avLst/>
          </a:prstGeom>
          <a:noFill/>
          <a:ln w="25400" cap="flat" cmpd="sng">
            <a:solidFill>
              <a:srgbClr val="364DA1"/>
            </a:solidFill>
            <a:prstDash val="solid"/>
            <a:miter lim="800000"/>
            <a:headEnd type="none" w="sm" len="sm"/>
            <a:tailEnd type="triangle" w="med" len="med"/>
          </a:ln>
        </p:spPr>
      </p:cxnSp>
      <p:cxnSp>
        <p:nvCxnSpPr>
          <p:cNvPr id="891" name="Google Shape;891;p40"/>
          <p:cNvCxnSpPr/>
          <p:nvPr/>
        </p:nvCxnSpPr>
        <p:spPr>
          <a:xfrm>
            <a:off x="1642533" y="2286000"/>
            <a:ext cx="5026945" cy="0"/>
          </a:xfrm>
          <a:prstGeom prst="straightConnector1">
            <a:avLst/>
          </a:prstGeom>
          <a:noFill/>
          <a:ln w="25400" cap="flat" cmpd="sng">
            <a:solidFill>
              <a:srgbClr val="364DA1"/>
            </a:solidFill>
            <a:prstDash val="solid"/>
            <a:miter lim="800000"/>
            <a:headEnd type="none" w="sm" len="sm"/>
            <a:tailEnd type="triangle" w="med" len="med"/>
          </a:ln>
        </p:spPr>
      </p:cxnSp>
      <p:cxnSp>
        <p:nvCxnSpPr>
          <p:cNvPr id="892" name="Google Shape;892;p40"/>
          <p:cNvCxnSpPr/>
          <p:nvPr/>
        </p:nvCxnSpPr>
        <p:spPr>
          <a:xfrm>
            <a:off x="1574800" y="2603500"/>
            <a:ext cx="5094678" cy="0"/>
          </a:xfrm>
          <a:prstGeom prst="straightConnector1">
            <a:avLst/>
          </a:prstGeom>
          <a:noFill/>
          <a:ln w="25400" cap="flat" cmpd="sng">
            <a:solidFill>
              <a:srgbClr val="364DA1"/>
            </a:solidFill>
            <a:prstDash val="solid"/>
            <a:miter lim="800000"/>
            <a:headEnd type="none" w="sm" len="sm"/>
            <a:tailEnd type="triangle" w="med" len="med"/>
          </a:ln>
        </p:spPr>
      </p:cxnSp>
      <p:cxnSp>
        <p:nvCxnSpPr>
          <p:cNvPr id="893" name="Google Shape;893;p40"/>
          <p:cNvCxnSpPr/>
          <p:nvPr/>
        </p:nvCxnSpPr>
        <p:spPr>
          <a:xfrm>
            <a:off x="2370667" y="2891367"/>
            <a:ext cx="4298811" cy="0"/>
          </a:xfrm>
          <a:prstGeom prst="straightConnector1">
            <a:avLst/>
          </a:prstGeom>
          <a:noFill/>
          <a:ln w="25400" cap="flat" cmpd="sng">
            <a:solidFill>
              <a:srgbClr val="364DA1"/>
            </a:solidFill>
            <a:prstDash val="solid"/>
            <a:miter lim="800000"/>
            <a:headEnd type="none" w="sm" len="sm"/>
            <a:tailEnd type="triangle" w="med" len="med"/>
          </a:ln>
        </p:spPr>
      </p:cxnSp>
      <p:cxnSp>
        <p:nvCxnSpPr>
          <p:cNvPr id="894" name="Google Shape;894;p40"/>
          <p:cNvCxnSpPr/>
          <p:nvPr/>
        </p:nvCxnSpPr>
        <p:spPr>
          <a:xfrm>
            <a:off x="1769533" y="3204634"/>
            <a:ext cx="4899945" cy="0"/>
          </a:xfrm>
          <a:prstGeom prst="straightConnector1">
            <a:avLst/>
          </a:prstGeom>
          <a:noFill/>
          <a:ln w="25400" cap="flat" cmpd="sng">
            <a:solidFill>
              <a:srgbClr val="364DA1"/>
            </a:solidFill>
            <a:prstDash val="solid"/>
            <a:miter lim="800000"/>
            <a:headEnd type="none" w="sm" len="sm"/>
            <a:tailEnd type="triangle" w="med" len="med"/>
          </a:ln>
        </p:spPr>
      </p:cxnSp>
      <p:cxnSp>
        <p:nvCxnSpPr>
          <p:cNvPr id="895" name="Google Shape;895;p40"/>
          <p:cNvCxnSpPr/>
          <p:nvPr/>
        </p:nvCxnSpPr>
        <p:spPr>
          <a:xfrm>
            <a:off x="3767667" y="3526367"/>
            <a:ext cx="2901811" cy="0"/>
          </a:xfrm>
          <a:prstGeom prst="straightConnector1">
            <a:avLst/>
          </a:prstGeom>
          <a:noFill/>
          <a:ln w="25400" cap="flat" cmpd="sng">
            <a:solidFill>
              <a:srgbClr val="364DA1"/>
            </a:solidFill>
            <a:prstDash val="solid"/>
            <a:miter lim="800000"/>
            <a:headEnd type="none" w="sm" len="sm"/>
            <a:tailEnd type="triangle" w="med" len="med"/>
          </a:ln>
        </p:spPr>
      </p:cxnSp>
      <p:cxnSp>
        <p:nvCxnSpPr>
          <p:cNvPr id="896" name="Google Shape;896;p40"/>
          <p:cNvCxnSpPr/>
          <p:nvPr/>
        </p:nvCxnSpPr>
        <p:spPr>
          <a:xfrm>
            <a:off x="3014133" y="3839634"/>
            <a:ext cx="3655345" cy="0"/>
          </a:xfrm>
          <a:prstGeom prst="straightConnector1">
            <a:avLst/>
          </a:prstGeom>
          <a:noFill/>
          <a:ln w="25400" cap="flat" cmpd="sng">
            <a:solidFill>
              <a:srgbClr val="364DA1"/>
            </a:solidFill>
            <a:prstDash val="solid"/>
            <a:miter lim="800000"/>
            <a:headEnd type="none" w="sm" len="sm"/>
            <a:tailEnd type="triangle" w="med" len="med"/>
          </a:ln>
        </p:spPr>
      </p:cxnSp>
      <p:cxnSp>
        <p:nvCxnSpPr>
          <p:cNvPr id="897" name="Google Shape;897;p40"/>
          <p:cNvCxnSpPr/>
          <p:nvPr/>
        </p:nvCxnSpPr>
        <p:spPr>
          <a:xfrm>
            <a:off x="3014133" y="4144434"/>
            <a:ext cx="3655345" cy="0"/>
          </a:xfrm>
          <a:prstGeom prst="straightConnector1">
            <a:avLst/>
          </a:prstGeom>
          <a:noFill/>
          <a:ln w="25400" cap="flat" cmpd="sng">
            <a:solidFill>
              <a:srgbClr val="364DA1"/>
            </a:solidFill>
            <a:prstDash val="solid"/>
            <a:miter lim="800000"/>
            <a:headEnd type="none" w="sm" len="sm"/>
            <a:tailEnd type="triangle" w="med" len="med"/>
          </a:ln>
        </p:spPr>
      </p:cxnSp>
      <p:cxnSp>
        <p:nvCxnSpPr>
          <p:cNvPr id="898" name="Google Shape;898;p40"/>
          <p:cNvCxnSpPr/>
          <p:nvPr/>
        </p:nvCxnSpPr>
        <p:spPr>
          <a:xfrm>
            <a:off x="2142067" y="4440767"/>
            <a:ext cx="4527411" cy="0"/>
          </a:xfrm>
          <a:prstGeom prst="straightConnector1">
            <a:avLst/>
          </a:prstGeom>
          <a:noFill/>
          <a:ln w="25400" cap="flat" cmpd="sng">
            <a:solidFill>
              <a:srgbClr val="364DA1"/>
            </a:solidFill>
            <a:prstDash val="solid"/>
            <a:miter lim="800000"/>
            <a:headEnd type="none" w="sm" len="sm"/>
            <a:tailEnd type="triangle" w="med" len="med"/>
          </a:ln>
        </p:spPr>
      </p:cxnSp>
      <p:cxnSp>
        <p:nvCxnSpPr>
          <p:cNvPr id="899" name="Google Shape;899;p40"/>
          <p:cNvCxnSpPr/>
          <p:nvPr/>
        </p:nvCxnSpPr>
        <p:spPr>
          <a:xfrm>
            <a:off x="3623733" y="4754034"/>
            <a:ext cx="3045745" cy="0"/>
          </a:xfrm>
          <a:prstGeom prst="straightConnector1">
            <a:avLst/>
          </a:prstGeom>
          <a:noFill/>
          <a:ln w="25400" cap="flat" cmpd="sng">
            <a:solidFill>
              <a:srgbClr val="364DA1"/>
            </a:solidFill>
            <a:prstDash val="solid"/>
            <a:miter lim="800000"/>
            <a:headEnd type="none" w="sm" len="sm"/>
            <a:tailEnd type="triangle" w="med" len="med"/>
          </a:ln>
        </p:spPr>
      </p:cxnSp>
      <p:cxnSp>
        <p:nvCxnSpPr>
          <p:cNvPr id="900" name="Google Shape;900;p40"/>
          <p:cNvCxnSpPr/>
          <p:nvPr/>
        </p:nvCxnSpPr>
        <p:spPr>
          <a:xfrm>
            <a:off x="3623733" y="5041901"/>
            <a:ext cx="3045745" cy="0"/>
          </a:xfrm>
          <a:prstGeom prst="straightConnector1">
            <a:avLst/>
          </a:prstGeom>
          <a:noFill/>
          <a:ln w="25400" cap="flat" cmpd="sng">
            <a:solidFill>
              <a:srgbClr val="364DA1"/>
            </a:solidFill>
            <a:prstDash val="solid"/>
            <a:miter lim="800000"/>
            <a:headEnd type="none" w="sm" len="sm"/>
            <a:tailEnd type="triangle" w="med" len="med"/>
          </a:ln>
        </p:spPr>
      </p:cxnSp>
      <p:cxnSp>
        <p:nvCxnSpPr>
          <p:cNvPr id="901" name="Google Shape;901;p40"/>
          <p:cNvCxnSpPr/>
          <p:nvPr/>
        </p:nvCxnSpPr>
        <p:spPr>
          <a:xfrm>
            <a:off x="2777067" y="5346701"/>
            <a:ext cx="3892411" cy="0"/>
          </a:xfrm>
          <a:prstGeom prst="straightConnector1">
            <a:avLst/>
          </a:prstGeom>
          <a:noFill/>
          <a:ln w="25400" cap="flat" cmpd="sng">
            <a:solidFill>
              <a:srgbClr val="364DA1"/>
            </a:solidFill>
            <a:prstDash val="solid"/>
            <a:miter lim="800000"/>
            <a:headEnd type="none" w="sm" len="sm"/>
            <a:tailEnd type="triangle" w="med" len="med"/>
          </a:ln>
        </p:spPr>
      </p:cxnSp>
      <p:cxnSp>
        <p:nvCxnSpPr>
          <p:cNvPr id="902" name="Google Shape;902;p40"/>
          <p:cNvCxnSpPr/>
          <p:nvPr/>
        </p:nvCxnSpPr>
        <p:spPr>
          <a:xfrm>
            <a:off x="1769533" y="5668434"/>
            <a:ext cx="4899945" cy="0"/>
          </a:xfrm>
          <a:prstGeom prst="straightConnector1">
            <a:avLst/>
          </a:prstGeom>
          <a:noFill/>
          <a:ln w="25400" cap="flat" cmpd="sng">
            <a:solidFill>
              <a:srgbClr val="364DA1"/>
            </a:solidFill>
            <a:prstDash val="solid"/>
            <a:miter lim="800000"/>
            <a:headEnd type="none" w="sm" len="sm"/>
            <a:tailEnd type="triangle" w="med" len="med"/>
          </a:ln>
        </p:spPr>
      </p:cxnSp>
      <p:cxnSp>
        <p:nvCxnSpPr>
          <p:cNvPr id="903" name="Google Shape;903;p40"/>
          <p:cNvCxnSpPr/>
          <p:nvPr/>
        </p:nvCxnSpPr>
        <p:spPr>
          <a:xfrm>
            <a:off x="2607733" y="5939367"/>
            <a:ext cx="4061745" cy="0"/>
          </a:xfrm>
          <a:prstGeom prst="straightConnector1">
            <a:avLst/>
          </a:prstGeom>
          <a:noFill/>
          <a:ln w="25400" cap="flat" cmpd="sng">
            <a:solidFill>
              <a:srgbClr val="364DA1"/>
            </a:solidFill>
            <a:prstDash val="solid"/>
            <a:miter lim="800000"/>
            <a:headEnd type="none" w="sm" len="sm"/>
            <a:tailEnd type="triangle" w="med" len="med"/>
          </a:ln>
        </p:spPr>
      </p:cxnSp>
      <p:cxnSp>
        <p:nvCxnSpPr>
          <p:cNvPr id="904" name="Google Shape;904;p40"/>
          <p:cNvCxnSpPr/>
          <p:nvPr/>
        </p:nvCxnSpPr>
        <p:spPr>
          <a:xfrm>
            <a:off x="4520072" y="6235700"/>
            <a:ext cx="2149406" cy="0"/>
          </a:xfrm>
          <a:prstGeom prst="straightConnector1">
            <a:avLst/>
          </a:prstGeom>
          <a:noFill/>
          <a:ln w="25400" cap="flat" cmpd="sng">
            <a:solidFill>
              <a:srgbClr val="364DA1"/>
            </a:solidFill>
            <a:prstDash val="solid"/>
            <a:miter lim="800000"/>
            <a:headEnd type="none" w="sm" len="sm"/>
            <a:tailEnd type="triangle" w="med" len="med"/>
          </a:ln>
        </p:spPr>
      </p:cxn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sp>
        <p:nvSpPr>
          <p:cNvPr id="910" name="Google Shape;910;p41"/>
          <p:cNvSpPr/>
          <p:nvPr/>
        </p:nvSpPr>
        <p:spPr>
          <a:xfrm rot="2700000">
            <a:off x="11058616" y="62620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11" name="Google Shape;911;p41"/>
          <p:cNvSpPr/>
          <p:nvPr/>
        </p:nvSpPr>
        <p:spPr>
          <a:xfrm rot="2700000">
            <a:off x="11652586" y="206451"/>
            <a:ext cx="160768" cy="13859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12" name="Google Shape;912;p41"/>
          <p:cNvSpPr txBox="1"/>
          <p:nvPr/>
        </p:nvSpPr>
        <p:spPr>
          <a:xfrm>
            <a:off x="815082" y="382178"/>
            <a:ext cx="6195318"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Personal and Professional Shift</a:t>
            </a:r>
            <a:endParaRPr/>
          </a:p>
        </p:txBody>
      </p:sp>
      <p:sp>
        <p:nvSpPr>
          <p:cNvPr id="913" name="Google Shape;913;p41"/>
          <p:cNvSpPr/>
          <p:nvPr/>
        </p:nvSpPr>
        <p:spPr>
          <a:xfrm rot="2700000">
            <a:off x="11750277" y="860663"/>
            <a:ext cx="112039" cy="96586"/>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14" name="Google Shape;914;p41"/>
          <p:cNvSpPr txBox="1"/>
          <p:nvPr/>
        </p:nvSpPr>
        <p:spPr>
          <a:xfrm>
            <a:off x="1003604" y="3260527"/>
            <a:ext cx="3844462"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a:solidFill>
                  <a:srgbClr val="595959"/>
                </a:solidFill>
                <a:latin typeface="Calibri"/>
                <a:ea typeface="Calibri"/>
                <a:cs typeface="Calibri"/>
                <a:sym typeface="Calibri"/>
              </a:rPr>
              <a:t>Hopelessness</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Fear</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Chaos, Confusion</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Anger</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Power Struggles</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Frustration</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Exhaustion</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No Good Outcomes</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Isolation</a:t>
            </a:r>
            <a:endParaRPr/>
          </a:p>
        </p:txBody>
      </p:sp>
      <p:sp>
        <p:nvSpPr>
          <p:cNvPr id="915" name="Google Shape;915;p41"/>
          <p:cNvSpPr/>
          <p:nvPr/>
        </p:nvSpPr>
        <p:spPr>
          <a:xfrm>
            <a:off x="1003604" y="2629255"/>
            <a:ext cx="457246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i="1">
                <a:solidFill>
                  <a:srgbClr val="4B9847"/>
                </a:solidFill>
                <a:latin typeface="EB Garamond"/>
                <a:ea typeface="EB Garamond"/>
                <a:cs typeface="EB Garamond"/>
                <a:sym typeface="EB Garamond"/>
              </a:rPr>
              <a:t>Personal shift from:</a:t>
            </a:r>
            <a:endParaRPr sz="2800" i="1">
              <a:solidFill>
                <a:srgbClr val="4B9847"/>
              </a:solidFill>
              <a:latin typeface="EB Garamond"/>
              <a:ea typeface="EB Garamond"/>
              <a:cs typeface="EB Garamond"/>
              <a:sym typeface="EB Garamond"/>
            </a:endParaRPr>
          </a:p>
        </p:txBody>
      </p:sp>
      <p:sp>
        <p:nvSpPr>
          <p:cNvPr id="916" name="Google Shape;916;p41"/>
          <p:cNvSpPr/>
          <p:nvPr/>
        </p:nvSpPr>
        <p:spPr>
          <a:xfrm>
            <a:off x="7807941" y="2629255"/>
            <a:ext cx="457246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i="1">
                <a:solidFill>
                  <a:srgbClr val="4B9847"/>
                </a:solidFill>
                <a:latin typeface="EB Garamond"/>
                <a:ea typeface="EB Garamond"/>
                <a:cs typeface="EB Garamond"/>
                <a:sym typeface="EB Garamond"/>
              </a:rPr>
              <a:t>To feelings of:</a:t>
            </a:r>
            <a:endParaRPr sz="2800" i="1">
              <a:solidFill>
                <a:srgbClr val="4B9847"/>
              </a:solidFill>
              <a:latin typeface="EB Garamond"/>
              <a:ea typeface="EB Garamond"/>
              <a:cs typeface="EB Garamond"/>
              <a:sym typeface="EB Garamond"/>
            </a:endParaRPr>
          </a:p>
        </p:txBody>
      </p:sp>
      <p:sp>
        <p:nvSpPr>
          <p:cNvPr id="917" name="Google Shape;917;p41"/>
          <p:cNvSpPr txBox="1"/>
          <p:nvPr/>
        </p:nvSpPr>
        <p:spPr>
          <a:xfrm>
            <a:off x="7807941" y="3254668"/>
            <a:ext cx="4063999"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a:solidFill>
                  <a:srgbClr val="595959"/>
                </a:solidFill>
                <a:latin typeface="Calibri"/>
                <a:ea typeface="Calibri"/>
                <a:cs typeface="Calibri"/>
                <a:sym typeface="Calibri"/>
              </a:rPr>
              <a:t>Hope</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Understanding</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Organization, Meaningfulness</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Reframing Perceptions, Defusing</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Working with, Rather than at</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Trying Differently, Not Harder</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Re-energized, New Options to Try</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Seeing, Supporting Strengths</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Networking, Collaboration</a:t>
            </a:r>
            <a:endParaRPr/>
          </a:p>
        </p:txBody>
      </p:sp>
      <p:pic>
        <p:nvPicPr>
          <p:cNvPr id="918" name="Google Shape;918;p41" descr="Icon&#10;&#10;Description automatically generated"/>
          <p:cNvPicPr preferRelativeResize="0"/>
          <p:nvPr/>
        </p:nvPicPr>
        <p:blipFill rotWithShape="1">
          <a:blip r:embed="rId3">
            <a:alphaModFix/>
          </a:blip>
          <a:srcRect/>
          <a:stretch/>
        </p:blipFill>
        <p:spPr>
          <a:xfrm>
            <a:off x="4152595" y="2629113"/>
            <a:ext cx="3655346" cy="3655346"/>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23"/>
        <p:cNvGrpSpPr/>
        <p:nvPr/>
      </p:nvGrpSpPr>
      <p:grpSpPr>
        <a:xfrm>
          <a:off x="0" y="0"/>
          <a:ext cx="0" cy="0"/>
          <a:chOff x="0" y="0"/>
          <a:chExt cx="0" cy="0"/>
        </a:xfrm>
      </p:grpSpPr>
      <p:pic>
        <p:nvPicPr>
          <p:cNvPr id="924" name="Google Shape;924;p42" descr="Icon&#10;&#10;Description automatically generated with medium confidence"/>
          <p:cNvPicPr preferRelativeResize="0"/>
          <p:nvPr/>
        </p:nvPicPr>
        <p:blipFill rotWithShape="1">
          <a:blip r:embed="rId3">
            <a:alphaModFix/>
          </a:blip>
          <a:srcRect/>
          <a:stretch/>
        </p:blipFill>
        <p:spPr>
          <a:xfrm>
            <a:off x="3017151" y="1503977"/>
            <a:ext cx="6675365" cy="6675365"/>
          </a:xfrm>
          <a:prstGeom prst="rect">
            <a:avLst/>
          </a:prstGeom>
          <a:noFill/>
          <a:ln>
            <a:noFill/>
          </a:ln>
        </p:spPr>
      </p:pic>
      <p:sp>
        <p:nvSpPr>
          <p:cNvPr id="925" name="Google Shape;925;p42"/>
          <p:cNvSpPr txBox="1"/>
          <p:nvPr/>
        </p:nvSpPr>
        <p:spPr>
          <a:xfrm>
            <a:off x="815082" y="382178"/>
            <a:ext cx="7605018"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Leveraging Strengths</a:t>
            </a:r>
            <a:endParaRPr/>
          </a:p>
        </p:txBody>
      </p:sp>
      <p:sp>
        <p:nvSpPr>
          <p:cNvPr id="926" name="Google Shape;926;p42"/>
          <p:cNvSpPr/>
          <p:nvPr/>
        </p:nvSpPr>
        <p:spPr>
          <a:xfrm>
            <a:off x="4068602" y="1397355"/>
            <a:ext cx="4572465"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4000" i="1">
                <a:solidFill>
                  <a:srgbClr val="4B9847"/>
                </a:solidFill>
                <a:latin typeface="EB Garamond"/>
                <a:ea typeface="EB Garamond"/>
                <a:cs typeface="EB Garamond"/>
                <a:sym typeface="EB Garamond"/>
              </a:rPr>
              <a:t>Supporting Students</a:t>
            </a:r>
            <a:endParaRPr sz="4000" i="1">
              <a:solidFill>
                <a:srgbClr val="4B9847"/>
              </a:solidFill>
              <a:latin typeface="EB Garamond"/>
              <a:ea typeface="EB Garamond"/>
              <a:cs typeface="EB Garamond"/>
              <a:sym typeface="EB Garamond"/>
            </a:endParaRPr>
          </a:p>
        </p:txBody>
      </p:sp>
      <p:sp>
        <p:nvSpPr>
          <p:cNvPr id="927" name="Google Shape;927;p42"/>
          <p:cNvSpPr txBox="1"/>
          <p:nvPr/>
        </p:nvSpPr>
        <p:spPr>
          <a:xfrm>
            <a:off x="1740204" y="2390979"/>
            <a:ext cx="3898596"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rgbClr val="595959"/>
                </a:solidFill>
                <a:latin typeface="Calibri"/>
                <a:ea typeface="Calibri"/>
                <a:cs typeface="Calibri"/>
                <a:sym typeface="Calibri"/>
              </a:rPr>
              <a:t>Unique Needs and Strengths</a:t>
            </a:r>
            <a:endParaRPr/>
          </a:p>
        </p:txBody>
      </p:sp>
      <p:sp>
        <p:nvSpPr>
          <p:cNvPr id="928" name="Google Shape;928;p42"/>
          <p:cNvSpPr txBox="1"/>
          <p:nvPr/>
        </p:nvSpPr>
        <p:spPr>
          <a:xfrm>
            <a:off x="7467904" y="2390979"/>
            <a:ext cx="389859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rgbClr val="595959"/>
                </a:solidFill>
                <a:latin typeface="Calibri"/>
                <a:ea typeface="Calibri"/>
                <a:cs typeface="Calibri"/>
                <a:sym typeface="Calibri"/>
              </a:rPr>
              <a:t>Unique Environment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5"/>
          <p:cNvSpPr txBox="1"/>
          <p:nvPr/>
        </p:nvSpPr>
        <p:spPr>
          <a:xfrm>
            <a:off x="6480166" y="1660196"/>
            <a:ext cx="5711834" cy="92333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364DA1"/>
              </a:buClr>
              <a:buSzPts val="5400"/>
              <a:buFont typeface="EB Garamond"/>
              <a:buNone/>
            </a:pPr>
            <a:r>
              <a:rPr lang="en-CA" sz="5400" b="1" i="0" u="none" strike="noStrike" cap="none">
                <a:solidFill>
                  <a:srgbClr val="364DA1"/>
                </a:solidFill>
                <a:latin typeface="EB Garamond"/>
                <a:ea typeface="EB Garamond"/>
                <a:cs typeface="EB Garamond"/>
                <a:sym typeface="EB Garamond"/>
              </a:rPr>
              <a:t>ATA Locals Map</a:t>
            </a:r>
            <a:endParaRPr/>
          </a:p>
        </p:txBody>
      </p:sp>
      <p:sp>
        <p:nvSpPr>
          <p:cNvPr id="167" name="Google Shape;167;p5"/>
          <p:cNvSpPr txBox="1"/>
          <p:nvPr/>
        </p:nvSpPr>
        <p:spPr>
          <a:xfrm>
            <a:off x="6580178" y="2857500"/>
            <a:ext cx="4849821"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E721F"/>
              </a:buClr>
              <a:buSzPts val="2400"/>
              <a:buFont typeface="Calibri"/>
              <a:buNone/>
            </a:pPr>
            <a:r>
              <a:rPr lang="en-CA" sz="2400" b="0" i="0" u="sng" strike="noStrike" cap="none">
                <a:solidFill>
                  <a:srgbClr val="FE721F"/>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View interactive map Local Assignments to Geographic Districts</a:t>
            </a:r>
            <a:endParaRPr sz="2400" b="0" i="0" u="none" strike="noStrike" cap="none">
              <a:solidFill>
                <a:srgbClr val="FE721F"/>
              </a:solidFill>
              <a:latin typeface="Calibri"/>
              <a:ea typeface="Calibri"/>
              <a:cs typeface="Calibri"/>
              <a:sym typeface="Calibri"/>
            </a:endParaRPr>
          </a:p>
        </p:txBody>
      </p:sp>
      <p:pic>
        <p:nvPicPr>
          <p:cNvPr id="168" name="Google Shape;168;p5" descr="Map&#10;&#10;Description automatically generated"/>
          <p:cNvPicPr preferRelativeResize="0">
            <a:picLocks noGrp="1"/>
          </p:cNvPicPr>
          <p:nvPr>
            <p:ph type="pic" idx="2"/>
          </p:nvPr>
        </p:nvPicPr>
        <p:blipFill rotWithShape="1">
          <a:blip r:embed="rId4">
            <a:alphaModFix/>
          </a:blip>
          <a:srcRect l="5677" r="5677"/>
          <a:stretch/>
        </p:blipFill>
        <p:spPr>
          <a:xfrm>
            <a:off x="762001" y="197152"/>
            <a:ext cx="4583113" cy="6660848"/>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01">
          <a:extLst>
            <a:ext uri="{FF2B5EF4-FFF2-40B4-BE49-F238E27FC236}">
              <a16:creationId xmlns:a16="http://schemas.microsoft.com/office/drawing/2014/main" id="{49F0901C-5107-A408-97C2-3216BBBD853A}"/>
            </a:ext>
          </a:extLst>
        </p:cNvPr>
        <p:cNvGrpSpPr/>
        <p:nvPr/>
      </p:nvGrpSpPr>
      <p:grpSpPr>
        <a:xfrm>
          <a:off x="0" y="0"/>
          <a:ext cx="0" cy="0"/>
          <a:chOff x="0" y="0"/>
          <a:chExt cx="0" cy="0"/>
        </a:xfrm>
      </p:grpSpPr>
      <p:sp>
        <p:nvSpPr>
          <p:cNvPr id="702" name="Google Shape;702;p32">
            <a:extLst>
              <a:ext uri="{FF2B5EF4-FFF2-40B4-BE49-F238E27FC236}">
                <a16:creationId xmlns:a16="http://schemas.microsoft.com/office/drawing/2014/main" id="{1D5780D7-017C-BDE2-10F3-89CB6B8B0705}"/>
              </a:ext>
            </a:extLst>
          </p:cNvPr>
          <p:cNvSpPr/>
          <p:nvPr/>
        </p:nvSpPr>
        <p:spPr>
          <a:xfrm>
            <a:off x="6471425" y="1148576"/>
            <a:ext cx="5720575" cy="5709424"/>
          </a:xfrm>
          <a:prstGeom prst="rect">
            <a:avLst/>
          </a:prstGeom>
          <a:gradFill>
            <a:gsLst>
              <a:gs pos="0">
                <a:srgbClr val="C3E9EE"/>
              </a:gs>
              <a:gs pos="100000">
                <a:srgbClr val="D8EDCF"/>
              </a:gs>
            </a:gsLst>
            <a:lin ang="54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704" name="Google Shape;704;p32">
            <a:extLst>
              <a:ext uri="{FF2B5EF4-FFF2-40B4-BE49-F238E27FC236}">
                <a16:creationId xmlns:a16="http://schemas.microsoft.com/office/drawing/2014/main" id="{A67DE264-93D9-6CF7-8D20-06F50E54EF9D}"/>
              </a:ext>
            </a:extLst>
          </p:cNvPr>
          <p:cNvPicPr preferRelativeResize="0"/>
          <p:nvPr/>
        </p:nvPicPr>
        <p:blipFill rotWithShape="1">
          <a:blip r:embed="rId3">
            <a:alphaModFix/>
          </a:blip>
          <a:srcRect l="-1153"/>
          <a:stretch/>
        </p:blipFill>
        <p:spPr>
          <a:xfrm>
            <a:off x="4229614" y="2092514"/>
            <a:ext cx="8180907" cy="4681302"/>
          </a:xfrm>
          <a:prstGeom prst="rect">
            <a:avLst/>
          </a:prstGeom>
          <a:noFill/>
          <a:ln>
            <a:noFill/>
          </a:ln>
        </p:spPr>
      </p:pic>
      <p:sp>
        <p:nvSpPr>
          <p:cNvPr id="705" name="Google Shape;705;p32">
            <a:extLst>
              <a:ext uri="{FF2B5EF4-FFF2-40B4-BE49-F238E27FC236}">
                <a16:creationId xmlns:a16="http://schemas.microsoft.com/office/drawing/2014/main" id="{9CAB754F-68A1-CC42-AFDD-2E58E5D9A5BB}"/>
              </a:ext>
            </a:extLst>
          </p:cNvPr>
          <p:cNvSpPr txBox="1"/>
          <p:nvPr/>
        </p:nvSpPr>
        <p:spPr>
          <a:xfrm>
            <a:off x="390136" y="338228"/>
            <a:ext cx="6234720" cy="175428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5400" b="1" i="0" u="none" strike="noStrike" kern="0" cap="none" spc="0" normalizeH="0" baseline="0" noProof="0" dirty="0">
                <a:ln>
                  <a:noFill/>
                </a:ln>
                <a:solidFill>
                  <a:srgbClr val="364DA1"/>
                </a:solidFill>
                <a:effectLst/>
                <a:uLnTx/>
                <a:uFillTx/>
                <a:latin typeface="EB Garamond"/>
                <a:ea typeface="EB Garamond"/>
                <a:cs typeface="EB Garamond"/>
                <a:sym typeface="EB Garamond"/>
              </a:rPr>
              <a:t>Clearing the Clouds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5400" b="1" i="0" u="none" strike="noStrike" kern="0" cap="none" spc="0" normalizeH="0" baseline="0" noProof="0" dirty="0">
                <a:ln>
                  <a:noFill/>
                </a:ln>
                <a:solidFill>
                  <a:srgbClr val="364DA1"/>
                </a:solidFill>
                <a:effectLst/>
                <a:uLnTx/>
                <a:uFillTx/>
                <a:latin typeface="EB Garamond"/>
                <a:ea typeface="EB Garamond"/>
                <a:cs typeface="Arial"/>
                <a:sym typeface="EB Garamond"/>
              </a:rPr>
              <a:t>By Melissa Dobson</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Picture Placeholder 2">
            <a:extLst>
              <a:ext uri="{FF2B5EF4-FFF2-40B4-BE49-F238E27FC236}">
                <a16:creationId xmlns:a16="http://schemas.microsoft.com/office/drawing/2014/main" id="{B4D84F14-350C-90DB-5D3D-11DFB532B868}"/>
              </a:ext>
            </a:extLst>
          </p:cNvPr>
          <p:cNvSpPr>
            <a:spLocks noGrp="1"/>
          </p:cNvSpPr>
          <p:nvPr>
            <p:ph type="pic" idx="2"/>
          </p:nvPr>
        </p:nvSpPr>
        <p:spPr/>
        <p:txBody>
          <a:bodyPr/>
          <a:lstStyle/>
          <a:p>
            <a:endParaRPr lang="en-CA"/>
          </a:p>
        </p:txBody>
      </p:sp>
      <p:pic>
        <p:nvPicPr>
          <p:cNvPr id="5" name="Picture 4">
            <a:extLst>
              <a:ext uri="{FF2B5EF4-FFF2-40B4-BE49-F238E27FC236}">
                <a16:creationId xmlns:a16="http://schemas.microsoft.com/office/drawing/2014/main" id="{90B023FC-D5A6-03E1-E6E5-5B6BD258A2C6}"/>
              </a:ext>
            </a:extLst>
          </p:cNvPr>
          <p:cNvPicPr>
            <a:picLocks noChangeAspect="1"/>
          </p:cNvPicPr>
          <p:nvPr/>
        </p:nvPicPr>
        <p:blipFill>
          <a:blip r:embed="rId4"/>
          <a:stretch>
            <a:fillRect/>
          </a:stretch>
        </p:blipFill>
        <p:spPr>
          <a:xfrm>
            <a:off x="4811924" y="2139044"/>
            <a:ext cx="7016288" cy="3916068"/>
          </a:xfrm>
          <a:prstGeom prst="rect">
            <a:avLst/>
          </a:prstGeom>
        </p:spPr>
      </p:pic>
      <p:sp>
        <p:nvSpPr>
          <p:cNvPr id="7" name="TextBox 6">
            <a:extLst>
              <a:ext uri="{FF2B5EF4-FFF2-40B4-BE49-F238E27FC236}">
                <a16:creationId xmlns:a16="http://schemas.microsoft.com/office/drawing/2014/main" id="{5EB261E5-F672-24A8-044F-6B91A541ECA1}"/>
              </a:ext>
            </a:extLst>
          </p:cNvPr>
          <p:cNvSpPr txBox="1"/>
          <p:nvPr/>
        </p:nvSpPr>
        <p:spPr>
          <a:xfrm>
            <a:off x="260056" y="3686788"/>
            <a:ext cx="6203092" cy="320024"/>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GB" sz="1400" b="1" i="0" u="sng" strike="noStrike" kern="0" cap="none" spc="0" normalizeH="0" baseline="0" noProof="0" dirty="0">
                <a:ln>
                  <a:noFill/>
                </a:ln>
                <a:solidFill>
                  <a:srgbClr val="0000FF"/>
                </a:solidFill>
                <a:effectLst/>
                <a:uLnTx/>
                <a:uFillTx/>
                <a:latin typeface="Times New Roman" panose="02020603050405020304" pitchFamily="18" charset="0"/>
                <a:ea typeface="Arial" panose="020B0604020202020204" pitchFamily="34" charset="0"/>
                <a:cs typeface="Arial"/>
                <a:sym typeface="Arial"/>
                <a:hlinkClick r:id="rId5"/>
              </a:rPr>
              <a:t>https://www.youtube.com/watch?v=xOEiEjxlxnU</a:t>
            </a:r>
            <a:r>
              <a:rPr kumimoji="0" lang="en-GB" sz="1400" b="1" i="0" u="none" strike="noStrike" kern="0" cap="none" spc="0" normalizeH="0" baseline="0" noProof="0" dirty="0">
                <a:ln>
                  <a:noFill/>
                </a:ln>
                <a:solidFill>
                  <a:srgbClr val="000000"/>
                </a:solidFill>
                <a:effectLst/>
                <a:uLnTx/>
                <a:uFillTx/>
                <a:latin typeface="Times New Roman" panose="02020603050405020304" pitchFamily="18" charset="0"/>
                <a:ea typeface="Arial" panose="020B0604020202020204" pitchFamily="34" charset="0"/>
                <a:cs typeface="Arial"/>
                <a:sym typeface="Arial"/>
              </a:rPr>
              <a:t> </a:t>
            </a:r>
            <a:endParaRPr kumimoji="0" lang="en-CA" sz="14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a:sym typeface="Arial"/>
            </a:endParaRPr>
          </a:p>
        </p:txBody>
      </p:sp>
    </p:spTree>
    <p:extLst>
      <p:ext uri="{BB962C8B-B14F-4D97-AF65-F5344CB8AC3E}">
        <p14:creationId xmlns:p14="http://schemas.microsoft.com/office/powerpoint/2010/main" val="28099316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p43"/>
          <p:cNvSpPr/>
          <p:nvPr/>
        </p:nvSpPr>
        <p:spPr>
          <a:xfrm rot="2700000">
            <a:off x="11058616" y="62620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5" name="Google Shape;935;p43"/>
          <p:cNvSpPr/>
          <p:nvPr/>
        </p:nvSpPr>
        <p:spPr>
          <a:xfrm rot="2700000">
            <a:off x="11652586" y="206451"/>
            <a:ext cx="160768" cy="13859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6" name="Google Shape;936;p43"/>
          <p:cNvSpPr txBox="1"/>
          <p:nvPr/>
        </p:nvSpPr>
        <p:spPr>
          <a:xfrm>
            <a:off x="1433066" y="600733"/>
            <a:ext cx="6195318"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Personal Strengths</a:t>
            </a:r>
            <a:endParaRPr/>
          </a:p>
        </p:txBody>
      </p:sp>
      <p:sp>
        <p:nvSpPr>
          <p:cNvPr id="937" name="Google Shape;937;p43"/>
          <p:cNvSpPr/>
          <p:nvPr/>
        </p:nvSpPr>
        <p:spPr>
          <a:xfrm rot="2700000">
            <a:off x="11750277" y="860663"/>
            <a:ext cx="112039" cy="96586"/>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38" name="Google Shape;938;p43" descr="Icon&#10;&#10;Description automatically generated"/>
          <p:cNvPicPr preferRelativeResize="0"/>
          <p:nvPr/>
        </p:nvPicPr>
        <p:blipFill rotWithShape="1">
          <a:blip r:embed="rId3">
            <a:alphaModFix/>
          </a:blip>
          <a:srcRect/>
          <a:stretch/>
        </p:blipFill>
        <p:spPr>
          <a:xfrm>
            <a:off x="385262" y="3016250"/>
            <a:ext cx="1993900" cy="1993900"/>
          </a:xfrm>
          <a:prstGeom prst="rect">
            <a:avLst/>
          </a:prstGeom>
          <a:noFill/>
          <a:ln>
            <a:noFill/>
          </a:ln>
        </p:spPr>
      </p:pic>
      <p:pic>
        <p:nvPicPr>
          <p:cNvPr id="939" name="Google Shape;939;p43" descr="Icon&#10;&#10;Description automatically generated"/>
          <p:cNvPicPr preferRelativeResize="0"/>
          <p:nvPr/>
        </p:nvPicPr>
        <p:blipFill rotWithShape="1">
          <a:blip r:embed="rId4">
            <a:alphaModFix/>
          </a:blip>
          <a:srcRect/>
          <a:stretch/>
        </p:blipFill>
        <p:spPr>
          <a:xfrm>
            <a:off x="2049484" y="3671884"/>
            <a:ext cx="2005568" cy="2005568"/>
          </a:xfrm>
          <a:prstGeom prst="rect">
            <a:avLst/>
          </a:prstGeom>
          <a:noFill/>
          <a:ln>
            <a:noFill/>
          </a:ln>
        </p:spPr>
      </p:pic>
      <p:pic>
        <p:nvPicPr>
          <p:cNvPr id="940" name="Google Shape;940;p43" descr="Logo&#10;&#10;Description automatically generated"/>
          <p:cNvPicPr preferRelativeResize="0"/>
          <p:nvPr/>
        </p:nvPicPr>
        <p:blipFill rotWithShape="1">
          <a:blip r:embed="rId5">
            <a:alphaModFix/>
          </a:blip>
          <a:srcRect/>
          <a:stretch/>
        </p:blipFill>
        <p:spPr>
          <a:xfrm>
            <a:off x="3894032" y="2698750"/>
            <a:ext cx="2311400" cy="2311400"/>
          </a:xfrm>
          <a:prstGeom prst="rect">
            <a:avLst/>
          </a:prstGeom>
          <a:noFill/>
          <a:ln>
            <a:noFill/>
          </a:ln>
        </p:spPr>
      </p:pic>
      <p:pic>
        <p:nvPicPr>
          <p:cNvPr id="941" name="Google Shape;941;p43" descr="Logo, icon&#10;&#10;Description automatically generated"/>
          <p:cNvPicPr preferRelativeResize="0"/>
          <p:nvPr/>
        </p:nvPicPr>
        <p:blipFill rotWithShape="1">
          <a:blip r:embed="rId6">
            <a:alphaModFix/>
          </a:blip>
          <a:srcRect/>
          <a:stretch/>
        </p:blipFill>
        <p:spPr>
          <a:xfrm>
            <a:off x="6105072" y="3457185"/>
            <a:ext cx="1993900" cy="1993900"/>
          </a:xfrm>
          <a:prstGeom prst="rect">
            <a:avLst/>
          </a:prstGeom>
          <a:noFill/>
          <a:ln>
            <a:noFill/>
          </a:ln>
        </p:spPr>
      </p:pic>
      <p:pic>
        <p:nvPicPr>
          <p:cNvPr id="942" name="Google Shape;942;p43" descr="Logo&#10;&#10;Description automatically generated"/>
          <p:cNvPicPr preferRelativeResize="0"/>
          <p:nvPr/>
        </p:nvPicPr>
        <p:blipFill rotWithShape="1">
          <a:blip r:embed="rId7">
            <a:alphaModFix/>
          </a:blip>
          <a:srcRect/>
          <a:stretch/>
        </p:blipFill>
        <p:spPr>
          <a:xfrm>
            <a:off x="9875201" y="3019425"/>
            <a:ext cx="1987550" cy="1987550"/>
          </a:xfrm>
          <a:prstGeom prst="rect">
            <a:avLst/>
          </a:prstGeom>
          <a:noFill/>
          <a:ln>
            <a:noFill/>
          </a:ln>
        </p:spPr>
      </p:pic>
      <p:sp>
        <p:nvSpPr>
          <p:cNvPr id="943" name="Google Shape;943;p43"/>
          <p:cNvSpPr/>
          <p:nvPr/>
        </p:nvSpPr>
        <p:spPr>
          <a:xfrm rot="5400000">
            <a:off x="493377" y="252938"/>
            <a:ext cx="49751" cy="1940153"/>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4" name="Google Shape;944;p43"/>
          <p:cNvSpPr txBox="1"/>
          <p:nvPr/>
        </p:nvSpPr>
        <p:spPr>
          <a:xfrm>
            <a:off x="385262" y="5659861"/>
            <a:ext cx="2239810"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Helpful and keen to please</a:t>
            </a:r>
            <a:endParaRPr/>
          </a:p>
        </p:txBody>
      </p:sp>
      <p:sp>
        <p:nvSpPr>
          <p:cNvPr id="945" name="Google Shape;945;p43"/>
          <p:cNvSpPr txBox="1"/>
          <p:nvPr/>
        </p:nvSpPr>
        <p:spPr>
          <a:xfrm>
            <a:off x="1926318" y="2033590"/>
            <a:ext cx="2951001"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Caring with a strong sense of justice</a:t>
            </a:r>
            <a:endParaRPr/>
          </a:p>
        </p:txBody>
      </p:sp>
      <p:cxnSp>
        <p:nvCxnSpPr>
          <p:cNvPr id="946" name="Google Shape;946;p43"/>
          <p:cNvCxnSpPr/>
          <p:nvPr/>
        </p:nvCxnSpPr>
        <p:spPr>
          <a:xfrm>
            <a:off x="1382212" y="4750111"/>
            <a:ext cx="0" cy="806450"/>
          </a:xfrm>
          <a:prstGeom prst="straightConnector1">
            <a:avLst/>
          </a:prstGeom>
          <a:noFill/>
          <a:ln w="47625" cap="flat" cmpd="sng">
            <a:solidFill>
              <a:srgbClr val="BADEE8"/>
            </a:solidFill>
            <a:prstDash val="solid"/>
            <a:miter lim="800000"/>
            <a:headEnd type="none" w="sm" len="sm"/>
            <a:tailEnd type="none" w="sm" len="sm"/>
          </a:ln>
        </p:spPr>
      </p:cxnSp>
      <p:cxnSp>
        <p:nvCxnSpPr>
          <p:cNvPr id="947" name="Google Shape;947;p43"/>
          <p:cNvCxnSpPr/>
          <p:nvPr/>
        </p:nvCxnSpPr>
        <p:spPr>
          <a:xfrm>
            <a:off x="3163694" y="2959411"/>
            <a:ext cx="0" cy="806450"/>
          </a:xfrm>
          <a:prstGeom prst="straightConnector1">
            <a:avLst/>
          </a:prstGeom>
          <a:noFill/>
          <a:ln w="47625" cap="flat" cmpd="sng">
            <a:solidFill>
              <a:srgbClr val="BADEE8"/>
            </a:solidFill>
            <a:prstDash val="solid"/>
            <a:miter lim="800000"/>
            <a:headEnd type="none" w="sm" len="sm"/>
            <a:tailEnd type="none" w="sm" len="sm"/>
          </a:ln>
        </p:spPr>
      </p:cxnSp>
      <p:sp>
        <p:nvSpPr>
          <p:cNvPr id="948" name="Google Shape;948;p43"/>
          <p:cNvSpPr txBox="1"/>
          <p:nvPr/>
        </p:nvSpPr>
        <p:spPr>
          <a:xfrm>
            <a:off x="3938482" y="5659861"/>
            <a:ext cx="272458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Non-judgemental</a:t>
            </a:r>
            <a:endParaRPr/>
          </a:p>
        </p:txBody>
      </p:sp>
      <p:cxnSp>
        <p:nvCxnSpPr>
          <p:cNvPr id="949" name="Google Shape;949;p43"/>
          <p:cNvCxnSpPr/>
          <p:nvPr/>
        </p:nvCxnSpPr>
        <p:spPr>
          <a:xfrm>
            <a:off x="5138631" y="4750111"/>
            <a:ext cx="0" cy="806450"/>
          </a:xfrm>
          <a:prstGeom prst="straightConnector1">
            <a:avLst/>
          </a:prstGeom>
          <a:noFill/>
          <a:ln w="47625" cap="flat" cmpd="sng">
            <a:solidFill>
              <a:srgbClr val="BADEE8"/>
            </a:solidFill>
            <a:prstDash val="solid"/>
            <a:miter lim="800000"/>
            <a:headEnd type="none" w="sm" len="sm"/>
            <a:tailEnd type="none" w="sm" len="sm"/>
          </a:ln>
        </p:spPr>
      </p:cxnSp>
      <p:cxnSp>
        <p:nvCxnSpPr>
          <p:cNvPr id="950" name="Google Shape;950;p43"/>
          <p:cNvCxnSpPr/>
          <p:nvPr/>
        </p:nvCxnSpPr>
        <p:spPr>
          <a:xfrm>
            <a:off x="7102022" y="2698750"/>
            <a:ext cx="0" cy="800411"/>
          </a:xfrm>
          <a:prstGeom prst="straightConnector1">
            <a:avLst/>
          </a:prstGeom>
          <a:noFill/>
          <a:ln w="47625" cap="flat" cmpd="sng">
            <a:solidFill>
              <a:srgbClr val="BADEE8"/>
            </a:solidFill>
            <a:prstDash val="solid"/>
            <a:miter lim="800000"/>
            <a:headEnd type="none" w="sm" len="sm"/>
            <a:tailEnd type="none" w="sm" len="sm"/>
          </a:ln>
        </p:spPr>
      </p:cxnSp>
      <p:sp>
        <p:nvSpPr>
          <p:cNvPr id="951" name="Google Shape;951;p43"/>
          <p:cNvSpPr txBox="1"/>
          <p:nvPr/>
        </p:nvSpPr>
        <p:spPr>
          <a:xfrm>
            <a:off x="5626521" y="2060833"/>
            <a:ext cx="295100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Friendly and outgoing</a:t>
            </a:r>
            <a:endParaRPr/>
          </a:p>
        </p:txBody>
      </p:sp>
      <p:cxnSp>
        <p:nvCxnSpPr>
          <p:cNvPr id="952" name="Google Shape;952;p43"/>
          <p:cNvCxnSpPr/>
          <p:nvPr/>
        </p:nvCxnSpPr>
        <p:spPr>
          <a:xfrm>
            <a:off x="10829289" y="2570360"/>
            <a:ext cx="0" cy="806450"/>
          </a:xfrm>
          <a:prstGeom prst="straightConnector1">
            <a:avLst/>
          </a:prstGeom>
          <a:noFill/>
          <a:ln w="47625" cap="flat" cmpd="sng">
            <a:solidFill>
              <a:srgbClr val="BADEE8"/>
            </a:solidFill>
            <a:prstDash val="solid"/>
            <a:miter lim="800000"/>
            <a:headEnd type="none" w="sm" len="sm"/>
            <a:tailEnd type="none" w="sm" len="sm"/>
          </a:ln>
        </p:spPr>
      </p:cxnSp>
      <p:sp>
        <p:nvSpPr>
          <p:cNvPr id="953" name="Google Shape;953;p43"/>
          <p:cNvSpPr txBox="1"/>
          <p:nvPr/>
        </p:nvSpPr>
        <p:spPr>
          <a:xfrm>
            <a:off x="10044189" y="2033590"/>
            <a:ext cx="169208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Energetic</a:t>
            </a:r>
            <a:endParaRPr/>
          </a:p>
        </p:txBody>
      </p:sp>
      <p:pic>
        <p:nvPicPr>
          <p:cNvPr id="954" name="Google Shape;954;p43"/>
          <p:cNvPicPr preferRelativeResize="0"/>
          <p:nvPr/>
        </p:nvPicPr>
        <p:blipFill rotWithShape="1">
          <a:blip r:embed="rId8">
            <a:alphaModFix/>
          </a:blip>
          <a:srcRect/>
          <a:stretch/>
        </p:blipFill>
        <p:spPr>
          <a:xfrm>
            <a:off x="8013122" y="3037390"/>
            <a:ext cx="1993900" cy="1993900"/>
          </a:xfrm>
          <a:prstGeom prst="rect">
            <a:avLst/>
          </a:prstGeom>
          <a:noFill/>
          <a:ln>
            <a:noFill/>
          </a:ln>
        </p:spPr>
      </p:pic>
      <p:sp>
        <p:nvSpPr>
          <p:cNvPr id="955" name="Google Shape;955;p43"/>
          <p:cNvSpPr txBox="1"/>
          <p:nvPr/>
        </p:nvSpPr>
        <p:spPr>
          <a:xfrm>
            <a:off x="7500947" y="5659861"/>
            <a:ext cx="3800466"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Good with younger children, the elderly, and/or animals</a:t>
            </a:r>
            <a:endParaRPr/>
          </a:p>
        </p:txBody>
      </p:sp>
      <p:cxnSp>
        <p:nvCxnSpPr>
          <p:cNvPr id="956" name="Google Shape;956;p43"/>
          <p:cNvCxnSpPr/>
          <p:nvPr/>
        </p:nvCxnSpPr>
        <p:spPr>
          <a:xfrm>
            <a:off x="9059430" y="4829096"/>
            <a:ext cx="0" cy="806450"/>
          </a:xfrm>
          <a:prstGeom prst="straightConnector1">
            <a:avLst/>
          </a:prstGeom>
          <a:noFill/>
          <a:ln w="47625" cap="flat" cmpd="sng">
            <a:solidFill>
              <a:srgbClr val="BADEE8"/>
            </a:solidFill>
            <a:prstDash val="solid"/>
            <a:miter lim="800000"/>
            <a:headEnd type="none" w="sm" len="sm"/>
            <a:tailEnd type="none" w="sm" len="sm"/>
          </a:ln>
        </p:spPr>
      </p:cxn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61"/>
        <p:cNvGrpSpPr/>
        <p:nvPr/>
      </p:nvGrpSpPr>
      <p:grpSpPr>
        <a:xfrm>
          <a:off x="0" y="0"/>
          <a:ext cx="0" cy="0"/>
          <a:chOff x="0" y="0"/>
          <a:chExt cx="0" cy="0"/>
        </a:xfrm>
      </p:grpSpPr>
      <p:sp>
        <p:nvSpPr>
          <p:cNvPr id="962" name="Google Shape;962;p44"/>
          <p:cNvSpPr/>
          <p:nvPr/>
        </p:nvSpPr>
        <p:spPr>
          <a:xfrm rot="2700000">
            <a:off x="11058616" y="62620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63" name="Google Shape;963;p44"/>
          <p:cNvSpPr/>
          <p:nvPr/>
        </p:nvSpPr>
        <p:spPr>
          <a:xfrm rot="2700000">
            <a:off x="11652586" y="206451"/>
            <a:ext cx="160768" cy="13859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64" name="Google Shape;964;p44"/>
          <p:cNvSpPr txBox="1"/>
          <p:nvPr/>
        </p:nvSpPr>
        <p:spPr>
          <a:xfrm>
            <a:off x="1433066" y="600733"/>
            <a:ext cx="6195318"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Learning Strengths</a:t>
            </a:r>
            <a:endParaRPr/>
          </a:p>
        </p:txBody>
      </p:sp>
      <p:sp>
        <p:nvSpPr>
          <p:cNvPr id="965" name="Google Shape;965;p44"/>
          <p:cNvSpPr/>
          <p:nvPr/>
        </p:nvSpPr>
        <p:spPr>
          <a:xfrm rot="2700000">
            <a:off x="11750277" y="860663"/>
            <a:ext cx="112039" cy="96586"/>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66" name="Google Shape;966;p44"/>
          <p:cNvSpPr/>
          <p:nvPr/>
        </p:nvSpPr>
        <p:spPr>
          <a:xfrm rot="5400000">
            <a:off x="493377" y="252938"/>
            <a:ext cx="49751" cy="1940153"/>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67" name="Google Shape;967;p44"/>
          <p:cNvSpPr txBox="1"/>
          <p:nvPr/>
        </p:nvSpPr>
        <p:spPr>
          <a:xfrm>
            <a:off x="34880" y="5010150"/>
            <a:ext cx="223981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a:solidFill>
                  <a:srgbClr val="595959"/>
                </a:solidFill>
                <a:latin typeface="Calibri"/>
                <a:ea typeface="Calibri"/>
                <a:cs typeface="Calibri"/>
                <a:sym typeface="Calibri"/>
              </a:rPr>
              <a:t>Hands on, concrete learner</a:t>
            </a:r>
            <a:endParaRPr/>
          </a:p>
        </p:txBody>
      </p:sp>
      <p:sp>
        <p:nvSpPr>
          <p:cNvPr id="968" name="Google Shape;968;p44"/>
          <p:cNvSpPr txBox="1"/>
          <p:nvPr/>
        </p:nvSpPr>
        <p:spPr>
          <a:xfrm>
            <a:off x="2454644" y="5029248"/>
            <a:ext cx="2392659"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a:solidFill>
                  <a:srgbClr val="595959"/>
                </a:solidFill>
                <a:latin typeface="Calibri"/>
                <a:ea typeface="Calibri"/>
                <a:cs typeface="Calibri"/>
                <a:sym typeface="Calibri"/>
              </a:rPr>
              <a:t>Lateral thinkers with points of insight in certain areas</a:t>
            </a:r>
            <a:endParaRPr/>
          </a:p>
        </p:txBody>
      </p:sp>
      <p:cxnSp>
        <p:nvCxnSpPr>
          <p:cNvPr id="969" name="Google Shape;969;p44"/>
          <p:cNvCxnSpPr/>
          <p:nvPr/>
        </p:nvCxnSpPr>
        <p:spPr>
          <a:xfrm>
            <a:off x="2452489" y="2082800"/>
            <a:ext cx="0" cy="4775200"/>
          </a:xfrm>
          <a:prstGeom prst="straightConnector1">
            <a:avLst/>
          </a:prstGeom>
          <a:noFill/>
          <a:ln w="47625" cap="flat" cmpd="sng">
            <a:solidFill>
              <a:srgbClr val="BADEE8"/>
            </a:solidFill>
            <a:prstDash val="solid"/>
            <a:miter lim="800000"/>
            <a:headEnd type="none" w="sm" len="sm"/>
            <a:tailEnd type="none" w="sm" len="sm"/>
          </a:ln>
        </p:spPr>
      </p:cxnSp>
      <p:sp>
        <p:nvSpPr>
          <p:cNvPr id="970" name="Google Shape;970;p44"/>
          <p:cNvSpPr txBox="1"/>
          <p:nvPr/>
        </p:nvSpPr>
        <p:spPr>
          <a:xfrm>
            <a:off x="4945134" y="5124702"/>
            <a:ext cx="2217738"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a:solidFill>
                  <a:srgbClr val="595959"/>
                </a:solidFill>
                <a:latin typeface="Calibri"/>
                <a:ea typeface="Calibri"/>
                <a:cs typeface="Calibri"/>
                <a:sym typeface="Calibri"/>
              </a:rPr>
              <a:t>Athletic, sporty, creative, or musical</a:t>
            </a:r>
            <a:endParaRPr/>
          </a:p>
        </p:txBody>
      </p:sp>
      <p:sp>
        <p:nvSpPr>
          <p:cNvPr id="971" name="Google Shape;971;p44"/>
          <p:cNvSpPr txBox="1"/>
          <p:nvPr/>
        </p:nvSpPr>
        <p:spPr>
          <a:xfrm>
            <a:off x="7501378" y="5213913"/>
            <a:ext cx="2260600"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a:solidFill>
                  <a:srgbClr val="595959"/>
                </a:solidFill>
                <a:latin typeface="Calibri"/>
                <a:ea typeface="Calibri"/>
                <a:cs typeface="Calibri"/>
                <a:sym typeface="Calibri"/>
              </a:rPr>
              <a:t>Persistent, determined, and hardworking</a:t>
            </a:r>
            <a:endParaRPr/>
          </a:p>
        </p:txBody>
      </p:sp>
      <p:sp>
        <p:nvSpPr>
          <p:cNvPr id="972" name="Google Shape;972;p44"/>
          <p:cNvSpPr txBox="1"/>
          <p:nvPr/>
        </p:nvSpPr>
        <p:spPr>
          <a:xfrm>
            <a:off x="10084641" y="5213912"/>
            <a:ext cx="1908399"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a:solidFill>
                  <a:srgbClr val="595959"/>
                </a:solidFill>
                <a:latin typeface="Calibri"/>
                <a:ea typeface="Calibri"/>
                <a:cs typeface="Calibri"/>
                <a:sym typeface="Calibri"/>
              </a:rPr>
              <a:t>Excellent long term visual memories</a:t>
            </a:r>
            <a:endParaRPr/>
          </a:p>
        </p:txBody>
      </p:sp>
      <p:cxnSp>
        <p:nvCxnSpPr>
          <p:cNvPr id="973" name="Google Shape;973;p44"/>
          <p:cNvCxnSpPr/>
          <p:nvPr/>
        </p:nvCxnSpPr>
        <p:spPr>
          <a:xfrm>
            <a:off x="4916488" y="2603500"/>
            <a:ext cx="0" cy="3073952"/>
          </a:xfrm>
          <a:prstGeom prst="straightConnector1">
            <a:avLst/>
          </a:prstGeom>
          <a:noFill/>
          <a:ln w="47625" cap="flat" cmpd="sng">
            <a:solidFill>
              <a:srgbClr val="BADEE8"/>
            </a:solidFill>
            <a:prstDash val="solid"/>
            <a:miter lim="800000"/>
            <a:headEnd type="none" w="sm" len="sm"/>
            <a:tailEnd type="none" w="sm" len="sm"/>
          </a:ln>
        </p:spPr>
      </p:cxnSp>
      <p:cxnSp>
        <p:nvCxnSpPr>
          <p:cNvPr id="974" name="Google Shape;974;p44"/>
          <p:cNvCxnSpPr/>
          <p:nvPr/>
        </p:nvCxnSpPr>
        <p:spPr>
          <a:xfrm>
            <a:off x="7407418" y="1917700"/>
            <a:ext cx="0" cy="4681208"/>
          </a:xfrm>
          <a:prstGeom prst="straightConnector1">
            <a:avLst/>
          </a:prstGeom>
          <a:noFill/>
          <a:ln w="47625" cap="flat" cmpd="sng">
            <a:solidFill>
              <a:srgbClr val="BADEE8"/>
            </a:solidFill>
            <a:prstDash val="solid"/>
            <a:miter lim="800000"/>
            <a:headEnd type="none" w="sm" len="sm"/>
            <a:tailEnd type="none" w="sm" len="sm"/>
          </a:ln>
        </p:spPr>
      </p:cxnSp>
      <p:cxnSp>
        <p:nvCxnSpPr>
          <p:cNvPr id="975" name="Google Shape;975;p44"/>
          <p:cNvCxnSpPr/>
          <p:nvPr/>
        </p:nvCxnSpPr>
        <p:spPr>
          <a:xfrm>
            <a:off x="9923309" y="2400300"/>
            <a:ext cx="0" cy="4179510"/>
          </a:xfrm>
          <a:prstGeom prst="straightConnector1">
            <a:avLst/>
          </a:prstGeom>
          <a:noFill/>
          <a:ln w="47625" cap="flat" cmpd="sng">
            <a:solidFill>
              <a:srgbClr val="BADEE8"/>
            </a:solidFill>
            <a:prstDash val="solid"/>
            <a:miter lim="800000"/>
            <a:headEnd type="none" w="sm" len="sm"/>
            <a:tailEnd type="none" w="sm" len="sm"/>
          </a:ln>
        </p:spPr>
      </p:cxnSp>
      <p:pic>
        <p:nvPicPr>
          <p:cNvPr id="976" name="Google Shape;976;p44" descr="Icon&#10;&#10;Description automatically generated"/>
          <p:cNvPicPr preferRelativeResize="0"/>
          <p:nvPr/>
        </p:nvPicPr>
        <p:blipFill rotWithShape="1">
          <a:blip r:embed="rId3">
            <a:alphaModFix/>
          </a:blip>
          <a:srcRect/>
          <a:stretch/>
        </p:blipFill>
        <p:spPr>
          <a:xfrm>
            <a:off x="34880" y="2724764"/>
            <a:ext cx="2415452" cy="2415452"/>
          </a:xfrm>
          <a:prstGeom prst="rect">
            <a:avLst/>
          </a:prstGeom>
          <a:noFill/>
          <a:ln>
            <a:noFill/>
          </a:ln>
        </p:spPr>
      </p:pic>
      <p:pic>
        <p:nvPicPr>
          <p:cNvPr id="977" name="Google Shape;977;p44" descr="A picture containing pool ball, sport&#10;&#10;Description automatically generated"/>
          <p:cNvPicPr preferRelativeResize="0"/>
          <p:nvPr/>
        </p:nvPicPr>
        <p:blipFill rotWithShape="1">
          <a:blip r:embed="rId4">
            <a:alphaModFix/>
          </a:blip>
          <a:srcRect/>
          <a:stretch/>
        </p:blipFill>
        <p:spPr>
          <a:xfrm>
            <a:off x="2443247" y="2603500"/>
            <a:ext cx="2415452" cy="2415452"/>
          </a:xfrm>
          <a:prstGeom prst="rect">
            <a:avLst/>
          </a:prstGeom>
          <a:noFill/>
          <a:ln>
            <a:noFill/>
          </a:ln>
        </p:spPr>
      </p:pic>
      <p:pic>
        <p:nvPicPr>
          <p:cNvPr id="978" name="Google Shape;978;p44" descr="A picture containing text&#10;&#10;Description automatically generated"/>
          <p:cNvPicPr preferRelativeResize="0"/>
          <p:nvPr/>
        </p:nvPicPr>
        <p:blipFill rotWithShape="1">
          <a:blip r:embed="rId5">
            <a:alphaModFix/>
          </a:blip>
          <a:srcRect/>
          <a:stretch/>
        </p:blipFill>
        <p:spPr>
          <a:xfrm>
            <a:off x="4665523" y="2567240"/>
            <a:ext cx="2730499" cy="2730499"/>
          </a:xfrm>
          <a:prstGeom prst="rect">
            <a:avLst/>
          </a:prstGeom>
          <a:noFill/>
          <a:ln>
            <a:noFill/>
          </a:ln>
        </p:spPr>
      </p:pic>
      <p:pic>
        <p:nvPicPr>
          <p:cNvPr id="979" name="Google Shape;979;p44" descr="Text, icon&#10;&#10;Description automatically generated"/>
          <p:cNvPicPr preferRelativeResize="0"/>
          <p:nvPr/>
        </p:nvPicPr>
        <p:blipFill rotWithShape="1">
          <a:blip r:embed="rId6">
            <a:alphaModFix/>
          </a:blip>
          <a:srcRect/>
          <a:stretch/>
        </p:blipFill>
        <p:spPr>
          <a:xfrm>
            <a:off x="7704296" y="3067583"/>
            <a:ext cx="2033060" cy="2033060"/>
          </a:xfrm>
          <a:prstGeom prst="rect">
            <a:avLst/>
          </a:prstGeom>
          <a:noFill/>
          <a:ln>
            <a:noFill/>
          </a:ln>
        </p:spPr>
      </p:pic>
      <p:pic>
        <p:nvPicPr>
          <p:cNvPr id="980" name="Google Shape;980;p44" descr="A picture containing text, sign&#10;&#10;Description automatically generated"/>
          <p:cNvPicPr preferRelativeResize="0"/>
          <p:nvPr/>
        </p:nvPicPr>
        <p:blipFill rotWithShape="1">
          <a:blip r:embed="rId7">
            <a:alphaModFix/>
          </a:blip>
          <a:srcRect/>
          <a:stretch/>
        </p:blipFill>
        <p:spPr>
          <a:xfrm>
            <a:off x="9923309" y="2941326"/>
            <a:ext cx="2116803" cy="2116803"/>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872">
          <a:extLst>
            <a:ext uri="{FF2B5EF4-FFF2-40B4-BE49-F238E27FC236}">
              <a16:creationId xmlns:a16="http://schemas.microsoft.com/office/drawing/2014/main" id="{F94DF0D1-7C11-3386-5303-728DDB70229E}"/>
            </a:ext>
          </a:extLst>
        </p:cNvPr>
        <p:cNvGrpSpPr/>
        <p:nvPr/>
      </p:nvGrpSpPr>
      <p:grpSpPr>
        <a:xfrm>
          <a:off x="0" y="0"/>
          <a:ext cx="0" cy="0"/>
          <a:chOff x="0" y="0"/>
          <a:chExt cx="0" cy="0"/>
        </a:xfrm>
      </p:grpSpPr>
      <p:grpSp>
        <p:nvGrpSpPr>
          <p:cNvPr id="873" name="Google Shape;873;g3b0d7c0ee5b_0_3">
            <a:extLst>
              <a:ext uri="{FF2B5EF4-FFF2-40B4-BE49-F238E27FC236}">
                <a16:creationId xmlns:a16="http://schemas.microsoft.com/office/drawing/2014/main" id="{70D84B44-1F0B-3245-C39E-A26661923506}"/>
              </a:ext>
            </a:extLst>
          </p:cNvPr>
          <p:cNvGrpSpPr/>
          <p:nvPr/>
        </p:nvGrpSpPr>
        <p:grpSpPr>
          <a:xfrm>
            <a:off x="2781288" y="2484667"/>
            <a:ext cx="6888155" cy="4101790"/>
            <a:chOff x="3050299" y="2084821"/>
            <a:chExt cx="6091400" cy="3627335"/>
          </a:xfrm>
        </p:grpSpPr>
        <p:sp>
          <p:nvSpPr>
            <p:cNvPr id="874" name="Google Shape;874;g3b0d7c0ee5b_0_3">
              <a:extLst>
                <a:ext uri="{FF2B5EF4-FFF2-40B4-BE49-F238E27FC236}">
                  <a16:creationId xmlns:a16="http://schemas.microsoft.com/office/drawing/2014/main" id="{49835929-46C5-908C-48DA-37D7F942725B}"/>
                </a:ext>
              </a:extLst>
            </p:cNvPr>
            <p:cNvSpPr/>
            <p:nvPr/>
          </p:nvSpPr>
          <p:spPr>
            <a:xfrm>
              <a:off x="5209990" y="3940137"/>
              <a:ext cx="1772019" cy="1772019"/>
            </a:xfrm>
            <a:custGeom>
              <a:avLst/>
              <a:gdLst/>
              <a:ahLst/>
              <a:cxnLst/>
              <a:rect l="l" t="t" r="r" b="b"/>
              <a:pathLst>
                <a:path w="1772019" h="1772019" extrusionOk="0">
                  <a:moveTo>
                    <a:pt x="0" y="886010"/>
                  </a:moveTo>
                  <a:cubicBezTo>
                    <a:pt x="0" y="396680"/>
                    <a:pt x="396680" y="0"/>
                    <a:pt x="886010" y="0"/>
                  </a:cubicBezTo>
                  <a:cubicBezTo>
                    <a:pt x="1375340" y="0"/>
                    <a:pt x="1772020" y="396680"/>
                    <a:pt x="1772020" y="886010"/>
                  </a:cubicBezTo>
                  <a:cubicBezTo>
                    <a:pt x="1772020" y="1375340"/>
                    <a:pt x="1375340" y="1772020"/>
                    <a:pt x="886010" y="1772020"/>
                  </a:cubicBezTo>
                  <a:cubicBezTo>
                    <a:pt x="396680" y="1772020"/>
                    <a:pt x="0" y="1375340"/>
                    <a:pt x="0" y="886010"/>
                  </a:cubicBezTo>
                  <a:close/>
                </a:path>
              </a:pathLst>
            </a:custGeom>
            <a:solidFill>
              <a:srgbClr val="364DA1"/>
            </a:solidFill>
            <a:ln>
              <a:noFill/>
            </a:ln>
            <a:effectLst>
              <a:outerShdw blurRad="50800" dist="38100" dir="2700000" algn="tl" rotWithShape="0">
                <a:srgbClr val="000000">
                  <a:alpha val="40000"/>
                </a:srgbClr>
              </a:outerShdw>
            </a:effectLst>
          </p:spPr>
          <p:txBody>
            <a:bodyPr spcFirstLastPara="1" wrap="square" lIns="214150" tIns="214150" rIns="214150" bIns="21415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307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75" name="Google Shape;875;g3b0d7c0ee5b_0_3">
              <a:extLst>
                <a:ext uri="{FF2B5EF4-FFF2-40B4-BE49-F238E27FC236}">
                  <a16:creationId xmlns:a16="http://schemas.microsoft.com/office/drawing/2014/main" id="{5EB74BC9-9D0C-D444-FBC7-7760329E7820}"/>
                </a:ext>
              </a:extLst>
            </p:cNvPr>
            <p:cNvSpPr/>
            <p:nvPr/>
          </p:nvSpPr>
          <p:spPr>
            <a:xfrm rot="-9899985">
              <a:off x="3869501" y="4153754"/>
              <a:ext cx="1319047" cy="505032"/>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6" name="Google Shape;876;g3b0d7c0ee5b_0_3">
              <a:extLst>
                <a:ext uri="{FF2B5EF4-FFF2-40B4-BE49-F238E27FC236}">
                  <a16:creationId xmlns:a16="http://schemas.microsoft.com/office/drawing/2014/main" id="{3B727C46-54B5-0A72-EAB4-CA82A6A61D51}"/>
                </a:ext>
              </a:extLst>
            </p:cNvPr>
            <p:cNvSpPr/>
            <p:nvPr/>
          </p:nvSpPr>
          <p:spPr>
            <a:xfrm>
              <a:off x="3050299" y="3562222"/>
              <a:ext cx="1683418"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FE721F"/>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367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77" name="Google Shape;877;g3b0d7c0ee5b_0_3">
              <a:extLst>
                <a:ext uri="{FF2B5EF4-FFF2-40B4-BE49-F238E27FC236}">
                  <a16:creationId xmlns:a16="http://schemas.microsoft.com/office/drawing/2014/main" id="{FCF6640C-F91D-D543-8246-B0EAF5C42435}"/>
                </a:ext>
              </a:extLst>
            </p:cNvPr>
            <p:cNvSpPr/>
            <p:nvPr/>
          </p:nvSpPr>
          <p:spPr>
            <a:xfrm rot="-6899833">
              <a:off x="4750930" y="3103366"/>
              <a:ext cx="1319058" cy="505052"/>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8" name="Google Shape;878;g3b0d7c0ee5b_0_3">
              <a:extLst>
                <a:ext uri="{FF2B5EF4-FFF2-40B4-BE49-F238E27FC236}">
                  <a16:creationId xmlns:a16="http://schemas.microsoft.com/office/drawing/2014/main" id="{3AEAE8BE-71A1-EE27-F8A1-A4BA0A90360C}"/>
                </a:ext>
              </a:extLst>
            </p:cNvPr>
            <p:cNvSpPr/>
            <p:nvPr/>
          </p:nvSpPr>
          <p:spPr>
            <a:xfrm>
              <a:off x="3996647" y="2084821"/>
              <a:ext cx="1978016"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4B9847"/>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367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79" name="Google Shape;879;g3b0d7c0ee5b_0_3">
              <a:extLst>
                <a:ext uri="{FF2B5EF4-FFF2-40B4-BE49-F238E27FC236}">
                  <a16:creationId xmlns:a16="http://schemas.microsoft.com/office/drawing/2014/main" id="{18C03058-B776-5628-6450-2E5E1C62743E}"/>
                </a:ext>
              </a:extLst>
            </p:cNvPr>
            <p:cNvSpPr/>
            <p:nvPr/>
          </p:nvSpPr>
          <p:spPr>
            <a:xfrm rot="-3900167">
              <a:off x="6122103" y="3103234"/>
              <a:ext cx="1319058" cy="505052"/>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0" name="Google Shape;880;g3b0d7c0ee5b_0_3">
              <a:extLst>
                <a:ext uri="{FF2B5EF4-FFF2-40B4-BE49-F238E27FC236}">
                  <a16:creationId xmlns:a16="http://schemas.microsoft.com/office/drawing/2014/main" id="{5A5D272C-DC04-DBB5-85AD-2371CE7AD04A}"/>
                </a:ext>
              </a:extLst>
            </p:cNvPr>
            <p:cNvSpPr/>
            <p:nvPr/>
          </p:nvSpPr>
          <p:spPr>
            <a:xfrm>
              <a:off x="6218595" y="2084821"/>
              <a:ext cx="1683418"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7030A0"/>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367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81" name="Google Shape;881;g3b0d7c0ee5b_0_3">
              <a:extLst>
                <a:ext uri="{FF2B5EF4-FFF2-40B4-BE49-F238E27FC236}">
                  <a16:creationId xmlns:a16="http://schemas.microsoft.com/office/drawing/2014/main" id="{DEF5265C-2450-EDE7-716F-00A881A7C16C}"/>
                </a:ext>
              </a:extLst>
            </p:cNvPr>
            <p:cNvSpPr/>
            <p:nvPr/>
          </p:nvSpPr>
          <p:spPr>
            <a:xfrm rot="-900015">
              <a:off x="7003540" y="4153738"/>
              <a:ext cx="1319047" cy="505032"/>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2" name="Google Shape;882;g3b0d7c0ee5b_0_3">
              <a:extLst>
                <a:ext uri="{FF2B5EF4-FFF2-40B4-BE49-F238E27FC236}">
                  <a16:creationId xmlns:a16="http://schemas.microsoft.com/office/drawing/2014/main" id="{ACE1E77B-06A6-F248-ECE8-42B7250007D3}"/>
                </a:ext>
              </a:extLst>
            </p:cNvPr>
            <p:cNvSpPr/>
            <p:nvPr/>
          </p:nvSpPr>
          <p:spPr>
            <a:xfrm>
              <a:off x="7458281" y="3562222"/>
              <a:ext cx="1683418"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BADEE8"/>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3675"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sp>
        <p:nvSpPr>
          <p:cNvPr id="883" name="Google Shape;883;g3b0d7c0ee5b_0_3">
            <a:extLst>
              <a:ext uri="{FF2B5EF4-FFF2-40B4-BE49-F238E27FC236}">
                <a16:creationId xmlns:a16="http://schemas.microsoft.com/office/drawing/2014/main" id="{2E6B2B66-CCA7-025C-E1D1-0A87EBF0B0BA}"/>
              </a:ext>
            </a:extLst>
          </p:cNvPr>
          <p:cNvSpPr txBox="1"/>
          <p:nvPr/>
        </p:nvSpPr>
        <p:spPr>
          <a:xfrm>
            <a:off x="1558248" y="566081"/>
            <a:ext cx="4286700" cy="9234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5400" b="1" i="0" u="none" strike="noStrike" kern="0" cap="none" spc="0" normalizeH="0" baseline="0" noProof="0">
                <a:ln>
                  <a:noFill/>
                </a:ln>
                <a:solidFill>
                  <a:srgbClr val="364DA1"/>
                </a:solidFill>
                <a:effectLst/>
                <a:uLnTx/>
                <a:uFillTx/>
                <a:latin typeface="EB Garamond"/>
                <a:ea typeface="EB Garamond"/>
                <a:cs typeface="EB Garamond"/>
                <a:sym typeface="EB Garamond"/>
              </a:rPr>
              <a:t>Interventions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4" name="Google Shape;884;g3b0d7c0ee5b_0_3">
            <a:extLst>
              <a:ext uri="{FF2B5EF4-FFF2-40B4-BE49-F238E27FC236}">
                <a16:creationId xmlns:a16="http://schemas.microsoft.com/office/drawing/2014/main" id="{18F9C6A3-4E20-5901-C2FF-81B8DA7BE6DB}"/>
              </a:ext>
            </a:extLst>
          </p:cNvPr>
          <p:cNvSpPr/>
          <p:nvPr/>
        </p:nvSpPr>
        <p:spPr>
          <a:xfrm rot="4499015">
            <a:off x="8475278" y="476348"/>
            <a:ext cx="208417" cy="179527"/>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85" name="Google Shape;885;g3b0d7c0ee5b_0_3">
            <a:extLst>
              <a:ext uri="{FF2B5EF4-FFF2-40B4-BE49-F238E27FC236}">
                <a16:creationId xmlns:a16="http://schemas.microsoft.com/office/drawing/2014/main" id="{A08CF6FF-3516-1254-01EF-02B7ACDF6CCE}"/>
              </a:ext>
            </a:extLst>
          </p:cNvPr>
          <p:cNvSpPr/>
          <p:nvPr/>
        </p:nvSpPr>
        <p:spPr>
          <a:xfrm rot="1812096">
            <a:off x="731543" y="2867599"/>
            <a:ext cx="135376" cy="116697"/>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86" name="Google Shape;886;g3b0d7c0ee5b_0_3">
            <a:extLst>
              <a:ext uri="{FF2B5EF4-FFF2-40B4-BE49-F238E27FC236}">
                <a16:creationId xmlns:a16="http://schemas.microsoft.com/office/drawing/2014/main" id="{9DDB99D9-44C0-3962-F43C-0BA3410A2945}"/>
              </a:ext>
            </a:extLst>
          </p:cNvPr>
          <p:cNvSpPr/>
          <p:nvPr/>
        </p:nvSpPr>
        <p:spPr>
          <a:xfrm rot="-3503550">
            <a:off x="10808522" y="2682837"/>
            <a:ext cx="146538" cy="126314"/>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87" name="Google Shape;887;g3b0d7c0ee5b_0_3">
            <a:extLst>
              <a:ext uri="{FF2B5EF4-FFF2-40B4-BE49-F238E27FC236}">
                <a16:creationId xmlns:a16="http://schemas.microsoft.com/office/drawing/2014/main" id="{66A71932-BB6B-E3DE-3184-0D2075D64F23}"/>
              </a:ext>
            </a:extLst>
          </p:cNvPr>
          <p:cNvSpPr/>
          <p:nvPr/>
        </p:nvSpPr>
        <p:spPr>
          <a:xfrm rot="1813388">
            <a:off x="11483439" y="6024681"/>
            <a:ext cx="222898" cy="192234"/>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88" name="Google Shape;888;g3b0d7c0ee5b_0_3">
            <a:extLst>
              <a:ext uri="{FF2B5EF4-FFF2-40B4-BE49-F238E27FC236}">
                <a16:creationId xmlns:a16="http://schemas.microsoft.com/office/drawing/2014/main" id="{A73A5C0C-82A0-F3BC-287F-985F54E2D059}"/>
              </a:ext>
            </a:extLst>
          </p:cNvPr>
          <p:cNvSpPr/>
          <p:nvPr/>
        </p:nvSpPr>
        <p:spPr>
          <a:xfrm rot="5400000">
            <a:off x="493379" y="252989"/>
            <a:ext cx="49800" cy="1940100"/>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89" name="Google Shape;889;g3b0d7c0ee5b_0_3">
            <a:extLst>
              <a:ext uri="{FF2B5EF4-FFF2-40B4-BE49-F238E27FC236}">
                <a16:creationId xmlns:a16="http://schemas.microsoft.com/office/drawing/2014/main" id="{F1217A0C-DBC5-439E-7B1A-4D2BA5B170BA}"/>
              </a:ext>
            </a:extLst>
          </p:cNvPr>
          <p:cNvSpPr txBox="1"/>
          <p:nvPr/>
        </p:nvSpPr>
        <p:spPr>
          <a:xfrm>
            <a:off x="2589914" y="4529600"/>
            <a:ext cx="1938600" cy="7695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200" b="0" i="0" u="none" strike="noStrike" kern="0" cap="none" spc="0" normalizeH="0" baseline="0" noProof="0">
                <a:ln>
                  <a:noFill/>
                </a:ln>
                <a:solidFill>
                  <a:srgbClr val="FFFFFF"/>
                </a:solidFill>
                <a:effectLst/>
                <a:uLnTx/>
                <a:uFillTx/>
                <a:latin typeface="Calibri"/>
                <a:ea typeface="Calibri"/>
                <a:cs typeface="Calibri"/>
                <a:sym typeface="Calibri"/>
              </a:rPr>
              <a:t>Promote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200" b="0" i="0" u="none" strike="noStrike" kern="0" cap="none" spc="0" normalizeH="0" baseline="0" noProof="0">
                <a:ln>
                  <a:noFill/>
                </a:ln>
                <a:solidFill>
                  <a:srgbClr val="FFFFFF"/>
                </a:solidFill>
                <a:effectLst/>
                <a:uLnTx/>
                <a:uFillTx/>
                <a:latin typeface="Calibri"/>
                <a:ea typeface="Calibri"/>
                <a:cs typeface="Calibri"/>
                <a:sym typeface="Calibri"/>
              </a:rPr>
              <a:t>well-being</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0" name="Google Shape;890;g3b0d7c0ee5b_0_3">
            <a:extLst>
              <a:ext uri="{FF2B5EF4-FFF2-40B4-BE49-F238E27FC236}">
                <a16:creationId xmlns:a16="http://schemas.microsoft.com/office/drawing/2014/main" id="{0B6A0CC0-1451-CBC2-E619-0AC4BF4D2A60}"/>
              </a:ext>
            </a:extLst>
          </p:cNvPr>
          <p:cNvSpPr txBox="1"/>
          <p:nvPr/>
        </p:nvSpPr>
        <p:spPr>
          <a:xfrm>
            <a:off x="3851239" y="2819170"/>
            <a:ext cx="2235300" cy="769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200" b="0" i="0" u="none" strike="noStrike" kern="0" cap="none" spc="0" normalizeH="0" baseline="0" noProof="0">
                <a:ln>
                  <a:noFill/>
                </a:ln>
                <a:solidFill>
                  <a:srgbClr val="FFFFFF"/>
                </a:solidFill>
                <a:effectLst/>
                <a:uLnTx/>
                <a:uFillTx/>
                <a:latin typeface="Calibri"/>
                <a:ea typeface="Calibri"/>
                <a:cs typeface="Calibri"/>
                <a:sym typeface="Calibri"/>
              </a:rPr>
              <a:t>Opportunities for skill growth</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1" name="Google Shape;891;g3b0d7c0ee5b_0_3">
            <a:extLst>
              <a:ext uri="{FF2B5EF4-FFF2-40B4-BE49-F238E27FC236}">
                <a16:creationId xmlns:a16="http://schemas.microsoft.com/office/drawing/2014/main" id="{FE8F7BC6-1B2A-81E2-B859-C371A4F1CAA0}"/>
              </a:ext>
            </a:extLst>
          </p:cNvPr>
          <p:cNvSpPr txBox="1"/>
          <p:nvPr/>
        </p:nvSpPr>
        <p:spPr>
          <a:xfrm>
            <a:off x="6422422" y="2841497"/>
            <a:ext cx="1844700" cy="769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200" b="0" i="0" u="none" strike="noStrike" kern="0" cap="none" spc="0" normalizeH="0" baseline="0" noProof="0">
                <a:ln>
                  <a:noFill/>
                </a:ln>
                <a:solidFill>
                  <a:srgbClr val="FFFFFF"/>
                </a:solidFill>
                <a:effectLst/>
                <a:uLnTx/>
                <a:uFillTx/>
                <a:latin typeface="Calibri"/>
                <a:ea typeface="Calibri"/>
                <a:cs typeface="Calibri"/>
                <a:sym typeface="Calibri"/>
              </a:rPr>
              <a:t>Meaningful success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2" name="Google Shape;892;g3b0d7c0ee5b_0_3">
            <a:extLst>
              <a:ext uri="{FF2B5EF4-FFF2-40B4-BE49-F238E27FC236}">
                <a16:creationId xmlns:a16="http://schemas.microsoft.com/office/drawing/2014/main" id="{2FE4B699-855B-2AFD-F7AC-98182439B1D7}"/>
              </a:ext>
            </a:extLst>
          </p:cNvPr>
          <p:cNvSpPr txBox="1"/>
          <p:nvPr/>
        </p:nvSpPr>
        <p:spPr>
          <a:xfrm>
            <a:off x="7976883" y="4524367"/>
            <a:ext cx="1838400" cy="7695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200" b="0" i="0" u="none" strike="noStrike" kern="0" cap="none" spc="0" normalizeH="0" baseline="0" noProof="0">
                <a:ln>
                  <a:noFill/>
                </a:ln>
                <a:solidFill>
                  <a:srgbClr val="000000"/>
                </a:solidFill>
                <a:effectLst/>
                <a:uLnTx/>
                <a:uFillTx/>
                <a:latin typeface="Calibri"/>
                <a:ea typeface="Calibri"/>
                <a:cs typeface="Calibri"/>
                <a:sym typeface="Calibri"/>
              </a:rPr>
              <a:t>Optimize opportunity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3" name="Google Shape;893;g3b0d7c0ee5b_0_3">
            <a:extLst>
              <a:ext uri="{FF2B5EF4-FFF2-40B4-BE49-F238E27FC236}">
                <a16:creationId xmlns:a16="http://schemas.microsoft.com/office/drawing/2014/main" id="{8D942DE7-87D3-BC9E-8256-BC0DAD66CA65}"/>
              </a:ext>
            </a:extLst>
          </p:cNvPr>
          <p:cNvSpPr txBox="1"/>
          <p:nvPr/>
        </p:nvSpPr>
        <p:spPr>
          <a:xfrm>
            <a:off x="5109608" y="5162876"/>
            <a:ext cx="2235300" cy="8310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400" b="1" i="0" u="none" strike="noStrike" kern="0" cap="none" spc="0" normalizeH="0" baseline="0" noProof="0">
                <a:ln>
                  <a:noFill/>
                </a:ln>
                <a:solidFill>
                  <a:srgbClr val="FFFFFF"/>
                </a:solidFill>
                <a:effectLst/>
                <a:uLnTx/>
                <a:uFillTx/>
                <a:latin typeface="Calibri"/>
                <a:ea typeface="Calibri"/>
                <a:cs typeface="Calibri"/>
                <a:sym typeface="Calibri"/>
              </a:rPr>
              <a:t>Implement Interventions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4" name="Google Shape;894;g3b0d7c0ee5b_0_3">
            <a:extLst>
              <a:ext uri="{FF2B5EF4-FFF2-40B4-BE49-F238E27FC236}">
                <a16:creationId xmlns:a16="http://schemas.microsoft.com/office/drawing/2014/main" id="{AC03BF8A-CBEC-1DB7-4E49-FE5B9262C0A5}"/>
              </a:ext>
            </a:extLst>
          </p:cNvPr>
          <p:cNvSpPr txBox="1"/>
          <p:nvPr/>
        </p:nvSpPr>
        <p:spPr>
          <a:xfrm>
            <a:off x="1558248" y="1399284"/>
            <a:ext cx="9532800" cy="9234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1800" b="0" i="0" u="none" strike="noStrike" kern="0" cap="none" spc="0" normalizeH="0" baseline="0" noProof="0">
                <a:ln>
                  <a:noFill/>
                </a:ln>
                <a:solidFill>
                  <a:srgbClr val="4B9847"/>
                </a:solidFill>
                <a:effectLst/>
                <a:uLnTx/>
                <a:uFillTx/>
                <a:latin typeface="EB Garamond"/>
                <a:ea typeface="EB Garamond"/>
                <a:cs typeface="EB Garamond"/>
                <a:sym typeface="EB Garamond"/>
              </a:rPr>
              <a:t>Researchers have shown that interventions can improve cognitive (self-regulation, memory, attention), academic (math, language, literacy), behavioural, and social skills in individuals with FASD. Caregiver programs and supports also show promise.</a:t>
            </a:r>
            <a:endParaRPr kumimoji="0" sz="1800" b="0" i="0" u="none" strike="noStrike" kern="0" cap="none" spc="0" normalizeH="0" baseline="0" noProof="0">
              <a:ln>
                <a:noFill/>
              </a:ln>
              <a:solidFill>
                <a:srgbClr val="4B9847"/>
              </a:solidFill>
              <a:effectLst/>
              <a:uLnTx/>
              <a:uFillTx/>
              <a:latin typeface="EB Garamond"/>
              <a:ea typeface="EB Garamond"/>
              <a:cs typeface="EB Garamond"/>
              <a:sym typeface="EB Garamond"/>
            </a:endParaRPr>
          </a:p>
        </p:txBody>
      </p:sp>
      <p:pic>
        <p:nvPicPr>
          <p:cNvPr id="895" name="Google Shape;895;g3b0d7c0ee5b_0_3">
            <a:extLst>
              <a:ext uri="{FF2B5EF4-FFF2-40B4-BE49-F238E27FC236}">
                <a16:creationId xmlns:a16="http://schemas.microsoft.com/office/drawing/2014/main" id="{F71EE6C3-7C32-F38E-52AC-C8091085D474}"/>
              </a:ext>
            </a:extLst>
          </p:cNvPr>
          <p:cNvPicPr preferRelativeResize="0"/>
          <p:nvPr/>
        </p:nvPicPr>
        <p:blipFill>
          <a:blip r:embed="rId3">
            <a:alphaModFix/>
          </a:blip>
          <a:stretch>
            <a:fillRect/>
          </a:stretch>
        </p:blipFill>
        <p:spPr>
          <a:xfrm>
            <a:off x="0" y="0"/>
            <a:ext cx="12192000" cy="6858000"/>
          </a:xfrm>
          <a:prstGeom prst="rect">
            <a:avLst/>
          </a:prstGeom>
          <a:noFill/>
          <a:ln>
            <a:noFill/>
          </a:ln>
        </p:spPr>
      </p:pic>
      <p:sp>
        <p:nvSpPr>
          <p:cNvPr id="2" name="Arrow: Right 1">
            <a:extLst>
              <a:ext uri="{FF2B5EF4-FFF2-40B4-BE49-F238E27FC236}">
                <a16:creationId xmlns:a16="http://schemas.microsoft.com/office/drawing/2014/main" id="{4C57FC29-96AF-0A29-0AEA-0DD02891D267}"/>
              </a:ext>
            </a:extLst>
          </p:cNvPr>
          <p:cNvSpPr/>
          <p:nvPr/>
        </p:nvSpPr>
        <p:spPr>
          <a:xfrm>
            <a:off x="1558248" y="2845281"/>
            <a:ext cx="1392770" cy="578244"/>
          </a:xfrm>
          <a:prstGeom prst="rightArrow">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0830712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022">
          <a:extLst>
            <a:ext uri="{FF2B5EF4-FFF2-40B4-BE49-F238E27FC236}">
              <a16:creationId xmlns:a16="http://schemas.microsoft.com/office/drawing/2014/main" id="{217145FD-4CEA-4996-2B8C-969CE9833439}"/>
            </a:ext>
          </a:extLst>
        </p:cNvPr>
        <p:cNvGrpSpPr/>
        <p:nvPr/>
      </p:nvGrpSpPr>
      <p:grpSpPr>
        <a:xfrm>
          <a:off x="0" y="0"/>
          <a:ext cx="0" cy="0"/>
          <a:chOff x="0" y="0"/>
          <a:chExt cx="0" cy="0"/>
        </a:xfrm>
      </p:grpSpPr>
      <p:sp>
        <p:nvSpPr>
          <p:cNvPr id="1024" name="Google Shape;1024;p47">
            <a:extLst>
              <a:ext uri="{FF2B5EF4-FFF2-40B4-BE49-F238E27FC236}">
                <a16:creationId xmlns:a16="http://schemas.microsoft.com/office/drawing/2014/main" id="{A460C8FE-C202-A7A6-C091-5200B24BA3F3}"/>
              </a:ext>
            </a:extLst>
          </p:cNvPr>
          <p:cNvSpPr/>
          <p:nvPr/>
        </p:nvSpPr>
        <p:spPr>
          <a:xfrm rot="4500000">
            <a:off x="11276577" y="349100"/>
            <a:ext cx="208353" cy="179615"/>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5" name="Google Shape;1025;p47">
            <a:extLst>
              <a:ext uri="{FF2B5EF4-FFF2-40B4-BE49-F238E27FC236}">
                <a16:creationId xmlns:a16="http://schemas.microsoft.com/office/drawing/2014/main" id="{9DD4C120-81B2-0A1E-3F48-D273C66D79DA}"/>
              </a:ext>
            </a:extLst>
          </p:cNvPr>
          <p:cNvSpPr/>
          <p:nvPr/>
        </p:nvSpPr>
        <p:spPr>
          <a:xfrm rot="2700000">
            <a:off x="424851" y="19298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6" name="Google Shape;1026;p47">
            <a:extLst>
              <a:ext uri="{FF2B5EF4-FFF2-40B4-BE49-F238E27FC236}">
                <a16:creationId xmlns:a16="http://schemas.microsoft.com/office/drawing/2014/main" id="{DD0EC0F4-9541-B587-BF55-6E98A110EE77}"/>
              </a:ext>
            </a:extLst>
          </p:cNvPr>
          <p:cNvSpPr/>
          <p:nvPr/>
        </p:nvSpPr>
        <p:spPr>
          <a:xfrm rot="1813063">
            <a:off x="11584949" y="3057890"/>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7" name="Google Shape;1027;p47">
            <a:extLst>
              <a:ext uri="{FF2B5EF4-FFF2-40B4-BE49-F238E27FC236}">
                <a16:creationId xmlns:a16="http://schemas.microsoft.com/office/drawing/2014/main" id="{CF066D65-3254-D390-38C3-39F973C0C3B6}"/>
              </a:ext>
            </a:extLst>
          </p:cNvPr>
          <p:cNvSpPr txBox="1"/>
          <p:nvPr/>
        </p:nvSpPr>
        <p:spPr>
          <a:xfrm>
            <a:off x="697536" y="438907"/>
            <a:ext cx="9838782" cy="1202951"/>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l" rtl="0">
              <a:spcBef>
                <a:spcPts val="0"/>
              </a:spcBef>
              <a:spcAft>
                <a:spcPts val="0"/>
              </a:spcAft>
              <a:buNone/>
            </a:pPr>
            <a:r>
              <a:rPr lang="en-CA" sz="5400" b="1" dirty="0">
                <a:solidFill>
                  <a:srgbClr val="364DA1"/>
                </a:solidFill>
                <a:latin typeface="EB Garamond"/>
                <a:ea typeface="EB Garamond"/>
                <a:cs typeface="EB Garamond"/>
                <a:sym typeface="EB Garamond"/>
              </a:rPr>
              <a:t>Interdependence: Balancing Autonomy with Support</a:t>
            </a:r>
            <a:endParaRPr dirty="0"/>
          </a:p>
        </p:txBody>
      </p:sp>
      <p:sp>
        <p:nvSpPr>
          <p:cNvPr id="1030" name="Google Shape;1030;p47">
            <a:extLst>
              <a:ext uri="{FF2B5EF4-FFF2-40B4-BE49-F238E27FC236}">
                <a16:creationId xmlns:a16="http://schemas.microsoft.com/office/drawing/2014/main" id="{936542EC-B829-ACDA-DB7A-E9A42DE34ABC}"/>
              </a:ext>
            </a:extLst>
          </p:cNvPr>
          <p:cNvSpPr txBox="1"/>
          <p:nvPr/>
        </p:nvSpPr>
        <p:spPr>
          <a:xfrm>
            <a:off x="6167821" y="3238377"/>
            <a:ext cx="2923367"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3200" b="1">
                <a:solidFill>
                  <a:schemeClr val="lt1"/>
                </a:solidFill>
                <a:latin typeface="Calibri"/>
                <a:ea typeface="Calibri"/>
                <a:cs typeface="Calibri"/>
                <a:sym typeface="Calibri"/>
              </a:rPr>
              <a:t>Adulthood</a:t>
            </a:r>
            <a:endParaRPr/>
          </a:p>
        </p:txBody>
      </p:sp>
      <p:sp>
        <p:nvSpPr>
          <p:cNvPr id="1032" name="Google Shape;1032;p47">
            <a:extLst>
              <a:ext uri="{FF2B5EF4-FFF2-40B4-BE49-F238E27FC236}">
                <a16:creationId xmlns:a16="http://schemas.microsoft.com/office/drawing/2014/main" id="{E34CCB03-6488-35A9-6C6D-2C525C455668}"/>
              </a:ext>
            </a:extLst>
          </p:cNvPr>
          <p:cNvSpPr txBox="1"/>
          <p:nvPr/>
        </p:nvSpPr>
        <p:spPr>
          <a:xfrm>
            <a:off x="1616095" y="5532144"/>
            <a:ext cx="9103451" cy="120028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595959"/>
              </a:buClr>
              <a:buSzPts val="2400"/>
              <a:buFont typeface="Arial"/>
              <a:buChar char="•"/>
            </a:pPr>
            <a:r>
              <a:rPr lang="en-CA" sz="2400" dirty="0">
                <a:solidFill>
                  <a:srgbClr val="595959"/>
                </a:solidFill>
                <a:latin typeface="Calibri"/>
                <a:ea typeface="Calibri"/>
                <a:cs typeface="Calibri"/>
                <a:sym typeface="Calibri"/>
              </a:rPr>
              <a:t>For people with FASD, interdependence is promoted through developmentally appropriate expectations and individualized support alongside learning opportunities. </a:t>
            </a:r>
            <a:endParaRPr dirty="0"/>
          </a:p>
        </p:txBody>
      </p:sp>
      <p:pic>
        <p:nvPicPr>
          <p:cNvPr id="3" name="Picture 2">
            <a:extLst>
              <a:ext uri="{FF2B5EF4-FFF2-40B4-BE49-F238E27FC236}">
                <a16:creationId xmlns:a16="http://schemas.microsoft.com/office/drawing/2014/main" id="{356217BC-D079-4666-FFEE-6C02FEE0899E}"/>
              </a:ext>
            </a:extLst>
          </p:cNvPr>
          <p:cNvPicPr>
            <a:picLocks noChangeAspect="1"/>
          </p:cNvPicPr>
          <p:nvPr/>
        </p:nvPicPr>
        <p:blipFill>
          <a:blip r:embed="rId3"/>
          <a:stretch>
            <a:fillRect/>
          </a:stretch>
        </p:blipFill>
        <p:spPr>
          <a:xfrm>
            <a:off x="3246407" y="1529271"/>
            <a:ext cx="5699185" cy="3799457"/>
          </a:xfrm>
          <a:prstGeom prst="rect">
            <a:avLst/>
          </a:prstGeom>
        </p:spPr>
      </p:pic>
    </p:spTree>
    <p:extLst>
      <p:ext uri="{BB962C8B-B14F-4D97-AF65-F5344CB8AC3E}">
        <p14:creationId xmlns:p14="http://schemas.microsoft.com/office/powerpoint/2010/main" val="26315096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022">
          <a:extLst>
            <a:ext uri="{FF2B5EF4-FFF2-40B4-BE49-F238E27FC236}">
              <a16:creationId xmlns:a16="http://schemas.microsoft.com/office/drawing/2014/main" id="{F3847C2D-6F02-FBA9-B87E-1416E4FCD741}"/>
            </a:ext>
          </a:extLst>
        </p:cNvPr>
        <p:cNvGrpSpPr/>
        <p:nvPr/>
      </p:nvGrpSpPr>
      <p:grpSpPr>
        <a:xfrm>
          <a:off x="0" y="0"/>
          <a:ext cx="0" cy="0"/>
          <a:chOff x="0" y="0"/>
          <a:chExt cx="0" cy="0"/>
        </a:xfrm>
      </p:grpSpPr>
      <p:sp>
        <p:nvSpPr>
          <p:cNvPr id="1024" name="Google Shape;1024;p47">
            <a:extLst>
              <a:ext uri="{FF2B5EF4-FFF2-40B4-BE49-F238E27FC236}">
                <a16:creationId xmlns:a16="http://schemas.microsoft.com/office/drawing/2014/main" id="{E87B2874-C584-CC64-186D-44E9A057B225}"/>
              </a:ext>
            </a:extLst>
          </p:cNvPr>
          <p:cNvSpPr/>
          <p:nvPr/>
        </p:nvSpPr>
        <p:spPr>
          <a:xfrm rot="4500000">
            <a:off x="11276577" y="349100"/>
            <a:ext cx="208353" cy="179615"/>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5" name="Google Shape;1025;p47">
            <a:extLst>
              <a:ext uri="{FF2B5EF4-FFF2-40B4-BE49-F238E27FC236}">
                <a16:creationId xmlns:a16="http://schemas.microsoft.com/office/drawing/2014/main" id="{05C4D79E-C2FC-1F39-1F76-03F0D70898FC}"/>
              </a:ext>
            </a:extLst>
          </p:cNvPr>
          <p:cNvSpPr/>
          <p:nvPr/>
        </p:nvSpPr>
        <p:spPr>
          <a:xfrm rot="2700000">
            <a:off x="424851" y="19298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6" name="Google Shape;1026;p47">
            <a:extLst>
              <a:ext uri="{FF2B5EF4-FFF2-40B4-BE49-F238E27FC236}">
                <a16:creationId xmlns:a16="http://schemas.microsoft.com/office/drawing/2014/main" id="{5E187196-FDC6-3F14-4DA5-13BC203763D8}"/>
              </a:ext>
            </a:extLst>
          </p:cNvPr>
          <p:cNvSpPr/>
          <p:nvPr/>
        </p:nvSpPr>
        <p:spPr>
          <a:xfrm rot="1813063">
            <a:off x="11584949" y="3057890"/>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7" name="Google Shape;1027;p47">
            <a:extLst>
              <a:ext uri="{FF2B5EF4-FFF2-40B4-BE49-F238E27FC236}">
                <a16:creationId xmlns:a16="http://schemas.microsoft.com/office/drawing/2014/main" id="{66BB6D1C-35F4-279D-9A12-AD69B526A398}"/>
              </a:ext>
            </a:extLst>
          </p:cNvPr>
          <p:cNvSpPr txBox="1"/>
          <p:nvPr/>
        </p:nvSpPr>
        <p:spPr>
          <a:xfrm>
            <a:off x="697536" y="438907"/>
            <a:ext cx="9838782" cy="1202951"/>
          </a:xfrm>
          <a:prstGeom prst="rect">
            <a:avLst/>
          </a:prstGeom>
          <a:noFill/>
          <a:ln>
            <a:noFill/>
          </a:ln>
        </p:spPr>
        <p:txBody>
          <a:bodyPr spcFirstLastPara="1" wrap="square" lIns="91425" tIns="45700" rIns="91425" bIns="45700" anchor="t" anchorCtr="0">
            <a:normAutofit fontScale="92500"/>
          </a:bodyPr>
          <a:lstStyle/>
          <a:p>
            <a:pPr marL="0" marR="0" lvl="0" indent="0" algn="l" rtl="0">
              <a:spcBef>
                <a:spcPts val="0"/>
              </a:spcBef>
              <a:spcAft>
                <a:spcPts val="0"/>
              </a:spcAft>
              <a:buNone/>
            </a:pPr>
            <a:r>
              <a:rPr lang="en-CA" sz="5400" b="1" dirty="0">
                <a:solidFill>
                  <a:srgbClr val="364DA1"/>
                </a:solidFill>
                <a:latin typeface="EB Garamond"/>
                <a:ea typeface="EB Garamond"/>
                <a:cs typeface="EB Garamond"/>
                <a:sym typeface="EB Garamond"/>
              </a:rPr>
              <a:t>Interdependence: Things to Know</a:t>
            </a:r>
            <a:endParaRPr dirty="0"/>
          </a:p>
        </p:txBody>
      </p:sp>
      <p:sp>
        <p:nvSpPr>
          <p:cNvPr id="1030" name="Google Shape;1030;p47">
            <a:extLst>
              <a:ext uri="{FF2B5EF4-FFF2-40B4-BE49-F238E27FC236}">
                <a16:creationId xmlns:a16="http://schemas.microsoft.com/office/drawing/2014/main" id="{E4C96206-068C-5DBB-721E-950EC52E7537}"/>
              </a:ext>
            </a:extLst>
          </p:cNvPr>
          <p:cNvSpPr txBox="1"/>
          <p:nvPr/>
        </p:nvSpPr>
        <p:spPr>
          <a:xfrm>
            <a:off x="6167821" y="3238377"/>
            <a:ext cx="2923367"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3200" b="1">
                <a:solidFill>
                  <a:schemeClr val="lt1"/>
                </a:solidFill>
                <a:latin typeface="Calibri"/>
                <a:ea typeface="Calibri"/>
                <a:cs typeface="Calibri"/>
                <a:sym typeface="Calibri"/>
              </a:rPr>
              <a:t>Adulthood</a:t>
            </a:r>
            <a:endParaRPr/>
          </a:p>
        </p:txBody>
      </p:sp>
      <p:graphicFrame>
        <p:nvGraphicFramePr>
          <p:cNvPr id="29" name="Table 28">
            <a:extLst>
              <a:ext uri="{FF2B5EF4-FFF2-40B4-BE49-F238E27FC236}">
                <a16:creationId xmlns:a16="http://schemas.microsoft.com/office/drawing/2014/main" id="{857ED990-56C8-268C-8866-68CED13AE4AE}"/>
              </a:ext>
            </a:extLst>
          </p:cNvPr>
          <p:cNvGraphicFramePr>
            <a:graphicFrameLocks noGrp="1"/>
          </p:cNvGraphicFramePr>
          <p:nvPr>
            <p:extLst>
              <p:ext uri="{D42A27DB-BD31-4B8C-83A1-F6EECF244321}">
                <p14:modId xmlns:p14="http://schemas.microsoft.com/office/powerpoint/2010/main" val="3588744136"/>
              </p:ext>
            </p:extLst>
          </p:nvPr>
        </p:nvGraphicFramePr>
        <p:xfrm>
          <a:off x="1742141" y="1737811"/>
          <a:ext cx="8707718" cy="4170682"/>
        </p:xfrm>
        <a:graphic>
          <a:graphicData uri="http://schemas.openxmlformats.org/drawingml/2006/table">
            <a:tbl>
              <a:tblPr firstRow="1" bandRow="1">
                <a:tableStyleId>{08FB837D-C827-4EFA-A057-4D05807E0F7C}</a:tableStyleId>
              </a:tblPr>
              <a:tblGrid>
                <a:gridCol w="4353859">
                  <a:extLst>
                    <a:ext uri="{9D8B030D-6E8A-4147-A177-3AD203B41FA5}">
                      <a16:colId xmlns:a16="http://schemas.microsoft.com/office/drawing/2014/main" val="3670764810"/>
                    </a:ext>
                  </a:extLst>
                </a:gridCol>
                <a:gridCol w="4353859">
                  <a:extLst>
                    <a:ext uri="{9D8B030D-6E8A-4147-A177-3AD203B41FA5}">
                      <a16:colId xmlns:a16="http://schemas.microsoft.com/office/drawing/2014/main" val="4238587002"/>
                    </a:ext>
                  </a:extLst>
                </a:gridCol>
              </a:tblGrid>
              <a:tr h="2085341">
                <a:tc>
                  <a:txBody>
                    <a:bodyPr/>
                    <a:lstStyle/>
                    <a:p>
                      <a:pPr algn="ctr"/>
                      <a:endParaRPr lang="en-CA" sz="2000" dirty="0"/>
                    </a:p>
                    <a:p>
                      <a:pPr algn="ctr"/>
                      <a:r>
                        <a:rPr lang="en-CA" sz="2000" dirty="0"/>
                        <a:t>Refers to how we engage with other sin our daily lives and how we give and receive support from others.</a:t>
                      </a:r>
                    </a:p>
                  </a:txBody>
                  <a:tcPr/>
                </a:tc>
                <a:tc>
                  <a:txBody>
                    <a:bodyPr/>
                    <a:lstStyle/>
                    <a:p>
                      <a:pPr algn="ctr"/>
                      <a:endParaRPr lang="en-CA" sz="2000" dirty="0"/>
                    </a:p>
                    <a:p>
                      <a:pPr algn="ctr"/>
                      <a:r>
                        <a:rPr lang="en-CA" sz="2000" dirty="0"/>
                        <a:t>Community Engagement: sense of belonging and involvement in our community.</a:t>
                      </a:r>
                    </a:p>
                  </a:txBody>
                  <a:tcPr/>
                </a:tc>
                <a:extLst>
                  <a:ext uri="{0D108BD9-81ED-4DB2-BD59-A6C34878D82A}">
                    <a16:rowId xmlns:a16="http://schemas.microsoft.com/office/drawing/2014/main" val="3633037153"/>
                  </a:ext>
                </a:extLst>
              </a:tr>
              <a:tr h="2085341">
                <a:tc>
                  <a:txBody>
                    <a:bodyPr/>
                    <a:lstStyle/>
                    <a:p>
                      <a:pPr algn="ctr"/>
                      <a:endParaRPr lang="en-CA" sz="2000" b="1" dirty="0">
                        <a:solidFill>
                          <a:schemeClr val="bg1"/>
                        </a:solidFill>
                      </a:endParaRPr>
                    </a:p>
                    <a:p>
                      <a:pPr algn="ctr"/>
                      <a:r>
                        <a:rPr lang="en-CA" sz="2000" b="1" dirty="0">
                          <a:solidFill>
                            <a:schemeClr val="bg1"/>
                          </a:solidFill>
                        </a:rPr>
                        <a:t>Adaptive Skills Support daily living: Conceptual and Practical Skills. </a:t>
                      </a:r>
                    </a:p>
                  </a:txBody>
                  <a:tcPr>
                    <a:solidFill>
                      <a:schemeClr val="accent6">
                        <a:alpha val="40000"/>
                      </a:schemeClr>
                    </a:solidFill>
                  </a:tcPr>
                </a:tc>
                <a:tc>
                  <a:txBody>
                    <a:bodyPr/>
                    <a:lstStyle/>
                    <a:p>
                      <a:pPr algn="ctr"/>
                      <a:endParaRPr lang="en-CA" sz="2000" b="1" dirty="0">
                        <a:solidFill>
                          <a:schemeClr val="bg1"/>
                        </a:solidFill>
                      </a:endParaRPr>
                    </a:p>
                    <a:p>
                      <a:pPr algn="ctr"/>
                      <a:r>
                        <a:rPr lang="en-CA" sz="2000" b="1" dirty="0">
                          <a:solidFill>
                            <a:schemeClr val="bg1"/>
                          </a:solidFill>
                        </a:rPr>
                        <a:t>As we grow and develop across the lifespan, our skills and interactions with our community also evolve. </a:t>
                      </a:r>
                    </a:p>
                  </a:txBody>
                  <a:tcPr/>
                </a:tc>
                <a:extLst>
                  <a:ext uri="{0D108BD9-81ED-4DB2-BD59-A6C34878D82A}">
                    <a16:rowId xmlns:a16="http://schemas.microsoft.com/office/drawing/2014/main" val="2357621438"/>
                  </a:ext>
                </a:extLst>
              </a:tr>
            </a:tbl>
          </a:graphicData>
        </a:graphic>
      </p:graphicFrame>
    </p:spTree>
    <p:extLst>
      <p:ext uri="{BB962C8B-B14F-4D97-AF65-F5344CB8AC3E}">
        <p14:creationId xmlns:p14="http://schemas.microsoft.com/office/powerpoint/2010/main" val="27373423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985"/>
        <p:cNvGrpSpPr/>
        <p:nvPr/>
      </p:nvGrpSpPr>
      <p:grpSpPr>
        <a:xfrm>
          <a:off x="0" y="0"/>
          <a:ext cx="0" cy="0"/>
          <a:chOff x="0" y="0"/>
          <a:chExt cx="0" cy="0"/>
        </a:xfrm>
      </p:grpSpPr>
      <p:sp>
        <p:nvSpPr>
          <p:cNvPr id="986" name="Google Shape;986;p45"/>
          <p:cNvSpPr txBox="1"/>
          <p:nvPr/>
        </p:nvSpPr>
        <p:spPr>
          <a:xfrm>
            <a:off x="1261729" y="3788039"/>
            <a:ext cx="101136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b="1">
                <a:solidFill>
                  <a:srgbClr val="595959"/>
                </a:solidFill>
                <a:latin typeface="Calibri"/>
                <a:ea typeface="Calibri"/>
                <a:cs typeface="Calibri"/>
                <a:sym typeface="Calibri"/>
              </a:rPr>
              <a:t>TOPICS:</a:t>
            </a:r>
            <a:endParaRPr/>
          </a:p>
        </p:txBody>
      </p:sp>
      <p:sp>
        <p:nvSpPr>
          <p:cNvPr id="987" name="Google Shape;987;p45"/>
          <p:cNvSpPr/>
          <p:nvPr/>
        </p:nvSpPr>
        <p:spPr>
          <a:xfrm>
            <a:off x="11685814"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988" name="Google Shape;988;p45"/>
          <p:cNvCxnSpPr>
            <a:stCxn id="987"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989" name="Google Shape;989;p45"/>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56</a:t>
            </a:fld>
            <a:endParaRPr sz="1200">
              <a:solidFill>
                <a:schemeClr val="lt1"/>
              </a:solidFill>
              <a:latin typeface="Calibri"/>
              <a:ea typeface="Calibri"/>
              <a:cs typeface="Calibri"/>
              <a:sym typeface="Calibri"/>
            </a:endParaRPr>
          </a:p>
        </p:txBody>
      </p:sp>
      <p:sp>
        <p:nvSpPr>
          <p:cNvPr id="990" name="Google Shape;990;p45"/>
          <p:cNvSpPr/>
          <p:nvPr/>
        </p:nvSpPr>
        <p:spPr>
          <a:xfrm>
            <a:off x="5703888" y="796018"/>
            <a:ext cx="5189764" cy="60619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1" name="Google Shape;991;p45"/>
          <p:cNvSpPr txBox="1"/>
          <p:nvPr/>
        </p:nvSpPr>
        <p:spPr>
          <a:xfrm>
            <a:off x="1261729" y="4442100"/>
            <a:ext cx="3868411" cy="1295868"/>
          </a:xfrm>
          <a:prstGeom prst="rect">
            <a:avLst/>
          </a:prstGeom>
          <a:noFill/>
          <a:ln>
            <a:noFill/>
          </a:ln>
        </p:spPr>
        <p:txBody>
          <a:bodyPr spcFirstLastPara="1" wrap="square" lIns="91425" tIns="45700" rIns="91425" bIns="45700" anchor="t" anchorCtr="0">
            <a:spAutoFit/>
          </a:bodyPr>
          <a:lstStyle/>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What are Transitions?</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Determination and Perseveration</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Challenges and Best Practices</a:t>
            </a:r>
            <a:endParaRPr/>
          </a:p>
        </p:txBody>
      </p:sp>
      <p:sp>
        <p:nvSpPr>
          <p:cNvPr id="992" name="Google Shape;992;p45"/>
          <p:cNvSpPr/>
          <p:nvPr/>
        </p:nvSpPr>
        <p:spPr>
          <a:xfrm rot="-5400000">
            <a:off x="2014193" y="3574545"/>
            <a:ext cx="45719" cy="1272926"/>
          </a:xfrm>
          <a:prstGeom prst="roundRect">
            <a:avLst>
              <a:gd name="adj" fmla="val 5000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3" name="Google Shape;993;p45"/>
          <p:cNvSpPr/>
          <p:nvPr/>
        </p:nvSpPr>
        <p:spPr>
          <a:xfrm rot="4500000">
            <a:off x="503421" y="2578649"/>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4" name="Google Shape;994;p45"/>
          <p:cNvSpPr/>
          <p:nvPr/>
        </p:nvSpPr>
        <p:spPr>
          <a:xfrm rot="2700000">
            <a:off x="3717308" y="44866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5" name="Google Shape;995;p45"/>
          <p:cNvSpPr/>
          <p:nvPr/>
        </p:nvSpPr>
        <p:spPr>
          <a:xfrm rot="1813063">
            <a:off x="902531" y="4299386"/>
            <a:ext cx="135254" cy="116599"/>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B9847"/>
              </a:solidFill>
              <a:latin typeface="Calibri"/>
              <a:ea typeface="Calibri"/>
              <a:cs typeface="Calibri"/>
              <a:sym typeface="Calibri"/>
            </a:endParaRPr>
          </a:p>
        </p:txBody>
      </p:sp>
      <p:sp>
        <p:nvSpPr>
          <p:cNvPr id="996" name="Google Shape;996;p45"/>
          <p:cNvSpPr/>
          <p:nvPr/>
        </p:nvSpPr>
        <p:spPr>
          <a:xfrm rot="-3507348">
            <a:off x="5383112" y="455523"/>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7" name="Google Shape;997;p45"/>
          <p:cNvSpPr/>
          <p:nvPr/>
        </p:nvSpPr>
        <p:spPr>
          <a:xfrm rot="-3507348">
            <a:off x="11236554" y="664754"/>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8" name="Google Shape;998;p45"/>
          <p:cNvSpPr/>
          <p:nvPr/>
        </p:nvSpPr>
        <p:spPr>
          <a:xfrm>
            <a:off x="-172230" y="250613"/>
            <a:ext cx="2109216" cy="561733"/>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400">
                <a:solidFill>
                  <a:schemeClr val="lt1"/>
                </a:solidFill>
                <a:latin typeface="Calibri"/>
                <a:ea typeface="Calibri"/>
                <a:cs typeface="Calibri"/>
                <a:sym typeface="Calibri"/>
              </a:rPr>
              <a:t>SECTION 4</a:t>
            </a:r>
            <a:endParaRPr/>
          </a:p>
        </p:txBody>
      </p:sp>
      <p:sp>
        <p:nvSpPr>
          <p:cNvPr id="999" name="Google Shape;999;p45"/>
          <p:cNvSpPr txBox="1"/>
          <p:nvPr/>
        </p:nvSpPr>
        <p:spPr>
          <a:xfrm>
            <a:off x="1261728" y="2082920"/>
            <a:ext cx="5367671" cy="923330"/>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Transitions</a:t>
            </a:r>
            <a:endParaRPr/>
          </a:p>
        </p:txBody>
      </p:sp>
      <p:pic>
        <p:nvPicPr>
          <p:cNvPr id="1000" name="Google Shape;1000;p45" descr="A picture containing text, seat, vector graphics&#10;&#10;Description automatically generated"/>
          <p:cNvPicPr preferRelativeResize="0"/>
          <p:nvPr/>
        </p:nvPicPr>
        <p:blipFill rotWithShape="1">
          <a:blip r:embed="rId3">
            <a:alphaModFix/>
          </a:blip>
          <a:srcRect/>
          <a:stretch/>
        </p:blipFill>
        <p:spPr>
          <a:xfrm>
            <a:off x="5264571" y="1616797"/>
            <a:ext cx="6513726" cy="4342484"/>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46"/>
          <p:cNvSpPr/>
          <p:nvPr/>
        </p:nvSpPr>
        <p:spPr>
          <a:xfrm>
            <a:off x="8779916" y="0"/>
            <a:ext cx="3412083" cy="68410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7" name="Google Shape;1007;p46"/>
          <p:cNvSpPr/>
          <p:nvPr/>
        </p:nvSpPr>
        <p:spPr>
          <a:xfrm>
            <a:off x="8500795" y="3669176"/>
            <a:ext cx="558241" cy="3197284"/>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8" name="Google Shape;1008;p46"/>
          <p:cNvSpPr/>
          <p:nvPr/>
        </p:nvSpPr>
        <p:spPr>
          <a:xfrm>
            <a:off x="9141707" y="3122055"/>
            <a:ext cx="3107193" cy="3107193"/>
          </a:xfrm>
          <a:prstGeom prst="donut">
            <a:avLst>
              <a:gd name="adj" fmla="val 13260"/>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009" name="Google Shape;1009;p46"/>
          <p:cNvSpPr/>
          <p:nvPr/>
        </p:nvSpPr>
        <p:spPr>
          <a:xfrm rot="4500000">
            <a:off x="7355095" y="629058"/>
            <a:ext cx="208353" cy="179615"/>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0" name="Google Shape;1010;p46"/>
          <p:cNvSpPr/>
          <p:nvPr/>
        </p:nvSpPr>
        <p:spPr>
          <a:xfrm rot="2700000">
            <a:off x="10738281" y="2603523"/>
            <a:ext cx="134914" cy="11630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1" name="Google Shape;1011;p46"/>
          <p:cNvSpPr/>
          <p:nvPr/>
        </p:nvSpPr>
        <p:spPr>
          <a:xfrm rot="1813063">
            <a:off x="746917" y="317630"/>
            <a:ext cx="135254" cy="116599"/>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2" name="Google Shape;1012;p46"/>
          <p:cNvSpPr/>
          <p:nvPr/>
        </p:nvSpPr>
        <p:spPr>
          <a:xfrm rot="-3507348">
            <a:off x="10765406" y="779561"/>
            <a:ext cx="146568" cy="126352"/>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3" name="Google Shape;1013;p46"/>
          <p:cNvSpPr/>
          <p:nvPr/>
        </p:nvSpPr>
        <p:spPr>
          <a:xfrm rot="1813063">
            <a:off x="9301628" y="6388287"/>
            <a:ext cx="222969" cy="192216"/>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4" name="Google Shape;1014;p46"/>
          <p:cNvSpPr/>
          <p:nvPr/>
        </p:nvSpPr>
        <p:spPr>
          <a:xfrm>
            <a:off x="951220" y="1711492"/>
            <a:ext cx="45719" cy="715624"/>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15" name="Google Shape;1015;p46"/>
          <p:cNvPicPr preferRelativeResize="0">
            <a:picLocks noGrp="1"/>
          </p:cNvPicPr>
          <p:nvPr>
            <p:ph type="pic" idx="2"/>
          </p:nvPr>
        </p:nvPicPr>
        <p:blipFill rotWithShape="1">
          <a:blip r:embed="rId3">
            <a:alphaModFix/>
          </a:blip>
          <a:srcRect/>
          <a:stretch/>
        </p:blipFill>
        <p:spPr>
          <a:xfrm>
            <a:off x="7302178" y="971907"/>
            <a:ext cx="4271477" cy="4271477"/>
          </a:xfrm>
          <a:prstGeom prst="rect">
            <a:avLst/>
          </a:prstGeom>
          <a:solidFill>
            <a:schemeClr val="lt1"/>
          </a:solidFill>
          <a:ln>
            <a:noFill/>
          </a:ln>
        </p:spPr>
      </p:pic>
      <p:sp>
        <p:nvSpPr>
          <p:cNvPr id="1016" name="Google Shape;1016;p46"/>
          <p:cNvSpPr txBox="1"/>
          <p:nvPr/>
        </p:nvSpPr>
        <p:spPr>
          <a:xfrm>
            <a:off x="1308043" y="1139109"/>
            <a:ext cx="5518059" cy="1754326"/>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What are Transitions?</a:t>
            </a:r>
            <a:endParaRPr/>
          </a:p>
        </p:txBody>
      </p:sp>
      <p:sp>
        <p:nvSpPr>
          <p:cNvPr id="1017" name="Google Shape;1017;p46"/>
          <p:cNvSpPr txBox="1"/>
          <p:nvPr/>
        </p:nvSpPr>
        <p:spPr>
          <a:xfrm>
            <a:off x="923142" y="2986176"/>
            <a:ext cx="5760692" cy="3359061"/>
          </a:xfrm>
          <a:prstGeom prst="rect">
            <a:avLst/>
          </a:prstGeom>
          <a:noFill/>
          <a:ln>
            <a:noFill/>
          </a:ln>
        </p:spPr>
        <p:txBody>
          <a:bodyPr spcFirstLastPara="1" wrap="square" lIns="91425" tIns="45700" rIns="91425" bIns="45700" anchor="t" anchorCtr="0">
            <a:spAutoFit/>
          </a:bodyPr>
          <a:lstStyle/>
          <a:p>
            <a:pPr marL="800100" marR="0" lvl="1" indent="-342900" algn="l" rtl="0">
              <a:lnSpc>
                <a:spcPct val="150000"/>
              </a:lnSpc>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Changes to relationships, routines, expectations or roles </a:t>
            </a:r>
            <a:endParaRPr/>
          </a:p>
          <a:p>
            <a:pPr marL="800100" marR="0" lvl="1" indent="-342900" algn="l" rtl="0">
              <a:lnSpc>
                <a:spcPct val="150000"/>
              </a:lnSpc>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Occur naturally throughout </a:t>
            </a:r>
            <a:br>
              <a:rPr lang="en-CA" sz="2400" b="0" i="0" u="none" strike="noStrike" cap="none">
                <a:solidFill>
                  <a:srgbClr val="595959"/>
                </a:solidFill>
                <a:latin typeface="Calibri"/>
                <a:ea typeface="Calibri"/>
                <a:cs typeface="Calibri"/>
                <a:sym typeface="Calibri"/>
              </a:rPr>
            </a:br>
            <a:r>
              <a:rPr lang="en-CA" sz="2400" b="0" i="0" u="none" strike="noStrike" cap="none">
                <a:solidFill>
                  <a:srgbClr val="595959"/>
                </a:solidFill>
                <a:latin typeface="Calibri"/>
                <a:ea typeface="Calibri"/>
                <a:cs typeface="Calibri"/>
                <a:sym typeface="Calibri"/>
              </a:rPr>
              <a:t>our lifespan </a:t>
            </a:r>
            <a:endParaRPr/>
          </a:p>
          <a:p>
            <a:pPr marL="800100" marR="0" lvl="1" indent="-342900" algn="l" rtl="0">
              <a:lnSpc>
                <a:spcPct val="150000"/>
              </a:lnSpc>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Can be small or big</a:t>
            </a:r>
            <a:endParaRPr/>
          </a:p>
          <a:p>
            <a:pPr marL="800100" marR="0" lvl="1" indent="-342900" algn="l" rtl="0">
              <a:lnSpc>
                <a:spcPct val="150000"/>
              </a:lnSpc>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A normal part of life</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022"/>
        <p:cNvGrpSpPr/>
        <p:nvPr/>
      </p:nvGrpSpPr>
      <p:grpSpPr>
        <a:xfrm>
          <a:off x="0" y="0"/>
          <a:ext cx="0" cy="0"/>
          <a:chOff x="0" y="0"/>
          <a:chExt cx="0" cy="0"/>
        </a:xfrm>
      </p:grpSpPr>
      <p:sp>
        <p:nvSpPr>
          <p:cNvPr id="1023" name="Google Shape;1023;p47"/>
          <p:cNvSpPr/>
          <p:nvPr/>
        </p:nvSpPr>
        <p:spPr>
          <a:xfrm>
            <a:off x="1752189" y="1928199"/>
            <a:ext cx="2938658" cy="2256173"/>
          </a:xfrm>
          <a:prstGeom prst="roundRect">
            <a:avLst>
              <a:gd name="adj" fmla="val 417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4" name="Google Shape;1024;p47"/>
          <p:cNvSpPr/>
          <p:nvPr/>
        </p:nvSpPr>
        <p:spPr>
          <a:xfrm rot="4500000">
            <a:off x="11276577" y="349100"/>
            <a:ext cx="208353" cy="179615"/>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5" name="Google Shape;1025;p47"/>
          <p:cNvSpPr/>
          <p:nvPr/>
        </p:nvSpPr>
        <p:spPr>
          <a:xfrm rot="2700000">
            <a:off x="424851" y="19298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6" name="Google Shape;1026;p47"/>
          <p:cNvSpPr/>
          <p:nvPr/>
        </p:nvSpPr>
        <p:spPr>
          <a:xfrm rot="1813063">
            <a:off x="11584949" y="3057890"/>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7" name="Google Shape;1027;p47"/>
          <p:cNvSpPr txBox="1"/>
          <p:nvPr/>
        </p:nvSpPr>
        <p:spPr>
          <a:xfrm>
            <a:off x="1726014" y="549659"/>
            <a:ext cx="8281337" cy="923330"/>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Challenges to Transitions</a:t>
            </a:r>
            <a:endParaRPr/>
          </a:p>
        </p:txBody>
      </p:sp>
      <p:sp>
        <p:nvSpPr>
          <p:cNvPr id="1028" name="Google Shape;1028;p47"/>
          <p:cNvSpPr txBox="1"/>
          <p:nvPr/>
        </p:nvSpPr>
        <p:spPr>
          <a:xfrm>
            <a:off x="1726014" y="3238377"/>
            <a:ext cx="2938657"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3200" b="1">
                <a:solidFill>
                  <a:srgbClr val="364DA1"/>
                </a:solidFill>
                <a:latin typeface="Calibri"/>
                <a:ea typeface="Calibri"/>
                <a:cs typeface="Calibri"/>
                <a:sym typeface="Calibri"/>
              </a:rPr>
              <a:t>High School</a:t>
            </a:r>
            <a:endParaRPr/>
          </a:p>
        </p:txBody>
      </p:sp>
      <p:sp>
        <p:nvSpPr>
          <p:cNvPr id="1029" name="Google Shape;1029;p47"/>
          <p:cNvSpPr/>
          <p:nvPr/>
        </p:nvSpPr>
        <p:spPr>
          <a:xfrm>
            <a:off x="6152530" y="1630017"/>
            <a:ext cx="2938658" cy="2625485"/>
          </a:xfrm>
          <a:prstGeom prst="roundRect">
            <a:avLst>
              <a:gd name="adj" fmla="val 417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30" name="Google Shape;1030;p47"/>
          <p:cNvSpPr txBox="1"/>
          <p:nvPr/>
        </p:nvSpPr>
        <p:spPr>
          <a:xfrm>
            <a:off x="6167821" y="3238377"/>
            <a:ext cx="2923367"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3200" b="1">
                <a:solidFill>
                  <a:schemeClr val="lt1"/>
                </a:solidFill>
                <a:latin typeface="Calibri"/>
                <a:ea typeface="Calibri"/>
                <a:cs typeface="Calibri"/>
                <a:sym typeface="Calibri"/>
              </a:rPr>
              <a:t>Adulthood</a:t>
            </a:r>
            <a:endParaRPr/>
          </a:p>
        </p:txBody>
      </p:sp>
      <p:cxnSp>
        <p:nvCxnSpPr>
          <p:cNvPr id="1031" name="Google Shape;1031;p47"/>
          <p:cNvCxnSpPr/>
          <p:nvPr/>
        </p:nvCxnSpPr>
        <p:spPr>
          <a:xfrm>
            <a:off x="4477550" y="3575541"/>
            <a:ext cx="1637918" cy="0"/>
          </a:xfrm>
          <a:prstGeom prst="straightConnector1">
            <a:avLst/>
          </a:prstGeom>
          <a:noFill/>
          <a:ln w="79375" cap="flat" cmpd="sng">
            <a:solidFill>
              <a:srgbClr val="FE721F"/>
            </a:solidFill>
            <a:prstDash val="solid"/>
            <a:miter lim="800000"/>
            <a:headEnd type="none" w="sm" len="sm"/>
            <a:tailEnd type="triangle" w="med" len="med"/>
          </a:ln>
        </p:spPr>
      </p:cxnSp>
      <p:sp>
        <p:nvSpPr>
          <p:cNvPr id="1032" name="Google Shape;1032;p47"/>
          <p:cNvSpPr txBox="1"/>
          <p:nvPr/>
        </p:nvSpPr>
        <p:spPr>
          <a:xfrm>
            <a:off x="1745781" y="4750334"/>
            <a:ext cx="6097656" cy="156966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Changes to existing supports and services</a:t>
            </a:r>
            <a:endParaRPr/>
          </a:p>
          <a:p>
            <a:pPr marL="285750" marR="0" lvl="0" indent="-285750" algn="l" rtl="0">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Disrupted routines</a:t>
            </a:r>
            <a:endParaRPr/>
          </a:p>
          <a:p>
            <a:pPr marL="285750" marR="0" lvl="0" indent="-285750" algn="l" rtl="0">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Increased expectations</a:t>
            </a:r>
            <a:endParaRPr/>
          </a:p>
          <a:p>
            <a:pPr marL="285750" marR="0" lvl="0" indent="-285750" algn="l" rtl="0">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Require ongoing supports</a:t>
            </a:r>
            <a:endParaRPr/>
          </a:p>
        </p:txBody>
      </p:sp>
      <p:pic>
        <p:nvPicPr>
          <p:cNvPr id="1033" name="Google Shape;1033;p47" descr="Icon&#10;&#10;Description automatically generated"/>
          <p:cNvPicPr preferRelativeResize="0"/>
          <p:nvPr/>
        </p:nvPicPr>
        <p:blipFill rotWithShape="1">
          <a:blip r:embed="rId3">
            <a:alphaModFix/>
          </a:blip>
          <a:srcRect/>
          <a:stretch/>
        </p:blipFill>
        <p:spPr>
          <a:xfrm>
            <a:off x="2354560" y="1683483"/>
            <a:ext cx="1681563" cy="1681563"/>
          </a:xfrm>
          <a:prstGeom prst="rect">
            <a:avLst/>
          </a:prstGeom>
          <a:noFill/>
          <a:ln>
            <a:noFill/>
          </a:ln>
        </p:spPr>
      </p:pic>
      <p:pic>
        <p:nvPicPr>
          <p:cNvPr id="1034" name="Google Shape;1034;p47" descr="Logo&#10;&#10;Description automatically generated"/>
          <p:cNvPicPr preferRelativeResize="0"/>
          <p:nvPr/>
        </p:nvPicPr>
        <p:blipFill rotWithShape="1">
          <a:blip r:embed="rId4">
            <a:alphaModFix/>
          </a:blip>
          <a:srcRect/>
          <a:stretch/>
        </p:blipFill>
        <p:spPr>
          <a:xfrm>
            <a:off x="6640771" y="1543176"/>
            <a:ext cx="1962175" cy="1962175"/>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039"/>
        <p:cNvGrpSpPr/>
        <p:nvPr/>
      </p:nvGrpSpPr>
      <p:grpSpPr>
        <a:xfrm>
          <a:off x="0" y="0"/>
          <a:ext cx="0" cy="0"/>
          <a:chOff x="0" y="0"/>
          <a:chExt cx="0" cy="0"/>
        </a:xfrm>
      </p:grpSpPr>
      <p:sp>
        <p:nvSpPr>
          <p:cNvPr id="1040" name="Google Shape;1040;p48"/>
          <p:cNvSpPr/>
          <p:nvPr/>
        </p:nvSpPr>
        <p:spPr>
          <a:xfrm>
            <a:off x="7088391" y="-1206995"/>
            <a:ext cx="4038681" cy="4038681"/>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041" name="Google Shape;1041;p48"/>
          <p:cNvSpPr/>
          <p:nvPr/>
        </p:nvSpPr>
        <p:spPr>
          <a:xfrm>
            <a:off x="8430988" y="1101969"/>
            <a:ext cx="4608675" cy="5298566"/>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42" name="Google Shape;1042;p48"/>
          <p:cNvSpPr/>
          <p:nvPr/>
        </p:nvSpPr>
        <p:spPr>
          <a:xfrm>
            <a:off x="-45237"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043" name="Google Shape;1043;p48"/>
          <p:cNvCxnSpPr>
            <a:stCxn id="1042" idx="0"/>
          </p:cNvCxnSpPr>
          <p:nvPr/>
        </p:nvCxnSpPr>
        <p:spPr>
          <a:xfrm flipH="1">
            <a:off x="199756"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044" name="Google Shape;1044;p48"/>
          <p:cNvSpPr txBox="1"/>
          <p:nvPr/>
        </p:nvSpPr>
        <p:spPr>
          <a:xfrm>
            <a:off x="76249"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59</a:t>
            </a:fld>
            <a:endParaRPr sz="1200">
              <a:solidFill>
                <a:schemeClr val="lt1"/>
              </a:solidFill>
              <a:latin typeface="Calibri"/>
              <a:ea typeface="Calibri"/>
              <a:cs typeface="Calibri"/>
              <a:sym typeface="Calibri"/>
            </a:endParaRPr>
          </a:p>
        </p:txBody>
      </p:sp>
      <p:sp>
        <p:nvSpPr>
          <p:cNvPr id="1045" name="Google Shape;1045;p48"/>
          <p:cNvSpPr/>
          <p:nvPr/>
        </p:nvSpPr>
        <p:spPr>
          <a:xfrm>
            <a:off x="7354686" y="3579992"/>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46" name="Google Shape;1046;p48"/>
          <p:cNvSpPr txBox="1"/>
          <p:nvPr/>
        </p:nvSpPr>
        <p:spPr>
          <a:xfrm>
            <a:off x="1340502" y="703262"/>
            <a:ext cx="5494796" cy="5196166"/>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150000"/>
              </a:lnSpc>
              <a:spcBef>
                <a:spcPts val="0"/>
              </a:spcBef>
              <a:spcAft>
                <a:spcPts val="0"/>
              </a:spcAft>
              <a:buNone/>
            </a:pPr>
            <a:r>
              <a:rPr lang="en-CA" sz="2800">
                <a:solidFill>
                  <a:srgbClr val="595959"/>
                </a:solidFill>
                <a:latin typeface="Calibri"/>
                <a:ea typeface="Calibri"/>
                <a:cs typeface="Calibri"/>
                <a:sym typeface="Calibri"/>
              </a:rPr>
              <a:t>When we are all on the same page, we have a better chance of addressing the needs of these students – academically and personally – and giving them the tools they need to live independent lives after high school.</a:t>
            </a:r>
            <a:endParaRPr/>
          </a:p>
          <a:p>
            <a:pPr marL="0" marR="0" lvl="0" indent="0" algn="l" rtl="0">
              <a:lnSpc>
                <a:spcPct val="150000"/>
              </a:lnSpc>
              <a:spcBef>
                <a:spcPts val="0"/>
              </a:spcBef>
              <a:spcAft>
                <a:spcPts val="0"/>
              </a:spcAft>
              <a:buNone/>
            </a:pPr>
            <a:r>
              <a:rPr lang="en-CA" sz="2800">
                <a:solidFill>
                  <a:srgbClr val="595959"/>
                </a:solidFill>
                <a:latin typeface="Calibri"/>
                <a:ea typeface="Calibri"/>
                <a:cs typeface="Calibri"/>
                <a:sym typeface="Calibri"/>
              </a:rPr>
              <a:t>– Teacher</a:t>
            </a:r>
            <a:endParaRPr/>
          </a:p>
        </p:txBody>
      </p:sp>
      <p:sp>
        <p:nvSpPr>
          <p:cNvPr id="1047" name="Google Shape;1047;p48"/>
          <p:cNvSpPr txBox="1"/>
          <p:nvPr/>
        </p:nvSpPr>
        <p:spPr>
          <a:xfrm>
            <a:off x="962928" y="703262"/>
            <a:ext cx="490840"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1048" name="Google Shape;1048;p48"/>
          <p:cNvSpPr txBox="1"/>
          <p:nvPr/>
        </p:nvSpPr>
        <p:spPr>
          <a:xfrm>
            <a:off x="4539651" y="4532788"/>
            <a:ext cx="672747"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1049" name="Google Shape;1049;p48"/>
          <p:cNvSpPr/>
          <p:nvPr/>
        </p:nvSpPr>
        <p:spPr>
          <a:xfrm>
            <a:off x="7294934" y="6589249"/>
            <a:ext cx="4512366" cy="281167"/>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CA"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http://www.kpdsb.on.ca/assets/uploads/FASD/FASDFinalReport.pdf</a:t>
            </a:r>
            <a:endParaRPr sz="1200">
              <a:solidFill>
                <a:schemeClr val="dk1"/>
              </a:solidFill>
              <a:latin typeface="Calibri"/>
              <a:ea typeface="Calibri"/>
              <a:cs typeface="Calibri"/>
              <a:sym typeface="Calibri"/>
            </a:endParaRPr>
          </a:p>
        </p:txBody>
      </p:sp>
      <p:pic>
        <p:nvPicPr>
          <p:cNvPr id="1050" name="Google Shape;1050;p48"/>
          <p:cNvPicPr preferRelativeResize="0">
            <a:picLocks noGrp="1"/>
          </p:cNvPicPr>
          <p:nvPr>
            <p:ph type="pic" idx="2"/>
          </p:nvPr>
        </p:nvPicPr>
        <p:blipFill rotWithShape="1">
          <a:blip r:embed="rId4">
            <a:alphaModFix/>
          </a:blip>
          <a:srcRect t="3489" b="3489"/>
          <a:stretch/>
        </p:blipFill>
        <p:spPr>
          <a:xfrm>
            <a:off x="7625262" y="1500188"/>
            <a:ext cx="5003800" cy="4654550"/>
          </a:xfrm>
          <a:prstGeom prst="rect">
            <a:avLst/>
          </a:prstGeom>
          <a:solidFill>
            <a:schemeClr val="lt1"/>
          </a:solid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6"/>
          <p:cNvSpPr txBox="1"/>
          <p:nvPr/>
        </p:nvSpPr>
        <p:spPr>
          <a:xfrm>
            <a:off x="7713120" y="2348158"/>
            <a:ext cx="4478880" cy="923330"/>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Introduction</a:t>
            </a:r>
            <a:endParaRPr/>
          </a:p>
        </p:txBody>
      </p:sp>
      <p:sp>
        <p:nvSpPr>
          <p:cNvPr id="175" name="Google Shape;175;p6"/>
          <p:cNvSpPr txBox="1"/>
          <p:nvPr/>
        </p:nvSpPr>
        <p:spPr>
          <a:xfrm>
            <a:off x="7713120" y="3429000"/>
            <a:ext cx="3805945" cy="2542363"/>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CA" sz="1800">
                <a:solidFill>
                  <a:srgbClr val="595959"/>
                </a:solidFill>
                <a:latin typeface="Calibri"/>
                <a:ea typeface="Calibri"/>
                <a:cs typeface="Calibri"/>
                <a:sym typeface="Calibri"/>
              </a:rPr>
              <a:t>This presentation will cover the challenges and strategies for support to improve the experience of students with Fetal Alcohol Spectrum Disorder transitioning from school into adulthood.</a:t>
            </a:r>
            <a:endParaRPr/>
          </a:p>
        </p:txBody>
      </p:sp>
      <p:sp>
        <p:nvSpPr>
          <p:cNvPr id="176" name="Google Shape;176;p6"/>
          <p:cNvSpPr/>
          <p:nvPr/>
        </p:nvSpPr>
        <p:spPr>
          <a:xfrm>
            <a:off x="0"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77" name="Google Shape;177;p6"/>
          <p:cNvCxnSpPr>
            <a:stCxn id="176" idx="0"/>
          </p:cNvCxnSpPr>
          <p:nvPr/>
        </p:nvCxnSpPr>
        <p:spPr>
          <a:xfrm flipH="1">
            <a:off x="244993"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78" name="Google Shape;178;p6"/>
          <p:cNvSpPr txBox="1"/>
          <p:nvPr/>
        </p:nvSpPr>
        <p:spPr>
          <a:xfrm>
            <a:off x="121486"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6</a:t>
            </a:fld>
            <a:endParaRPr sz="1200">
              <a:solidFill>
                <a:schemeClr val="lt1"/>
              </a:solidFill>
              <a:latin typeface="Calibri"/>
              <a:ea typeface="Calibri"/>
              <a:cs typeface="Calibri"/>
              <a:sym typeface="Calibri"/>
            </a:endParaRPr>
          </a:p>
        </p:txBody>
      </p:sp>
      <p:sp>
        <p:nvSpPr>
          <p:cNvPr id="179" name="Google Shape;179;p6"/>
          <p:cNvSpPr/>
          <p:nvPr/>
        </p:nvSpPr>
        <p:spPr>
          <a:xfrm>
            <a:off x="1200933" y="796018"/>
            <a:ext cx="5189764" cy="5265964"/>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0" name="Google Shape;180;p6"/>
          <p:cNvSpPr/>
          <p:nvPr/>
        </p:nvSpPr>
        <p:spPr>
          <a:xfrm>
            <a:off x="10728457" y="5335742"/>
            <a:ext cx="2684113" cy="2684113"/>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81" name="Google Shape;181;p6"/>
          <p:cNvSpPr/>
          <p:nvPr/>
        </p:nvSpPr>
        <p:spPr>
          <a:xfrm>
            <a:off x="7406414" y="3450852"/>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82" name="Google Shape;182;p6"/>
          <p:cNvPicPr preferRelativeResize="0">
            <a:picLocks noGrp="1"/>
          </p:cNvPicPr>
          <p:nvPr>
            <p:ph type="pic" idx="2"/>
          </p:nvPr>
        </p:nvPicPr>
        <p:blipFill rotWithShape="1">
          <a:blip r:embed="rId3">
            <a:alphaModFix/>
          </a:blip>
          <a:srcRect t="1046" b="1046"/>
          <a:stretch/>
        </p:blipFill>
        <p:spPr>
          <a:xfrm>
            <a:off x="1938449" y="1681842"/>
            <a:ext cx="4999296" cy="3263137"/>
          </a:xfrm>
          <a:prstGeom prst="rect">
            <a:avLst/>
          </a:prstGeom>
          <a:solidFill>
            <a:schemeClr val="lt1"/>
          </a:solid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055"/>
        <p:cNvGrpSpPr/>
        <p:nvPr/>
      </p:nvGrpSpPr>
      <p:grpSpPr>
        <a:xfrm>
          <a:off x="0" y="0"/>
          <a:ext cx="0" cy="0"/>
          <a:chOff x="0" y="0"/>
          <a:chExt cx="0" cy="0"/>
        </a:xfrm>
      </p:grpSpPr>
      <p:sp>
        <p:nvSpPr>
          <p:cNvPr id="1056" name="Google Shape;1056;p49"/>
          <p:cNvSpPr/>
          <p:nvPr/>
        </p:nvSpPr>
        <p:spPr>
          <a:xfrm>
            <a:off x="3363310" y="6933"/>
            <a:ext cx="8828690" cy="6287928"/>
          </a:xfrm>
          <a:prstGeom prst="rect">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57" name="Google Shape;1057;p49"/>
          <p:cNvSpPr/>
          <p:nvPr/>
        </p:nvSpPr>
        <p:spPr>
          <a:xfrm>
            <a:off x="0" y="4246179"/>
            <a:ext cx="6490252" cy="2611821"/>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58" name="Google Shape;1058;p49"/>
          <p:cNvSpPr txBox="1"/>
          <p:nvPr/>
        </p:nvSpPr>
        <p:spPr>
          <a:xfrm>
            <a:off x="229084" y="4604230"/>
            <a:ext cx="6261168" cy="1754326"/>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Determination and Perseveration</a:t>
            </a:r>
            <a:endParaRPr/>
          </a:p>
        </p:txBody>
      </p:sp>
      <p:sp>
        <p:nvSpPr>
          <p:cNvPr id="1059" name="Google Shape;1059;p49"/>
          <p:cNvSpPr txBox="1"/>
          <p:nvPr/>
        </p:nvSpPr>
        <p:spPr>
          <a:xfrm>
            <a:off x="4778779" y="570072"/>
            <a:ext cx="3128673"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chemeClr val="dk1"/>
                </a:solidFill>
                <a:latin typeface="Calibri"/>
                <a:ea typeface="Calibri"/>
                <a:cs typeface="Calibri"/>
                <a:sym typeface="Calibri"/>
              </a:rPr>
              <a:t>Provide a lot of notice before a change</a:t>
            </a:r>
            <a:endParaRPr/>
          </a:p>
        </p:txBody>
      </p:sp>
      <p:sp>
        <p:nvSpPr>
          <p:cNvPr id="1060" name="Google Shape;1060;p49"/>
          <p:cNvSpPr txBox="1"/>
          <p:nvPr/>
        </p:nvSpPr>
        <p:spPr>
          <a:xfrm>
            <a:off x="8691809" y="570072"/>
            <a:ext cx="2459320"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chemeClr val="dk1"/>
                </a:solidFill>
                <a:latin typeface="Calibri"/>
                <a:ea typeface="Calibri"/>
                <a:cs typeface="Calibri"/>
                <a:sym typeface="Calibri"/>
              </a:rPr>
              <a:t>Give reminders that a change will occur</a:t>
            </a:r>
            <a:endParaRPr/>
          </a:p>
        </p:txBody>
      </p:sp>
      <p:sp>
        <p:nvSpPr>
          <p:cNvPr id="1061" name="Google Shape;1061;p49"/>
          <p:cNvSpPr txBox="1"/>
          <p:nvPr/>
        </p:nvSpPr>
        <p:spPr>
          <a:xfrm>
            <a:off x="4778780" y="1760752"/>
            <a:ext cx="2333541"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chemeClr val="dk1"/>
                </a:solidFill>
                <a:latin typeface="Calibri"/>
                <a:ea typeface="Calibri"/>
                <a:cs typeface="Calibri"/>
                <a:sym typeface="Calibri"/>
              </a:rPr>
              <a:t>Give clear visual indicators of time remaining to aid transition</a:t>
            </a:r>
            <a:endParaRPr/>
          </a:p>
        </p:txBody>
      </p:sp>
      <p:sp>
        <p:nvSpPr>
          <p:cNvPr id="1062" name="Google Shape;1062;p49"/>
          <p:cNvSpPr txBox="1"/>
          <p:nvPr/>
        </p:nvSpPr>
        <p:spPr>
          <a:xfrm>
            <a:off x="8691809" y="1800829"/>
            <a:ext cx="3292542" cy="11079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chemeClr val="dk1"/>
                </a:solidFill>
                <a:latin typeface="Calibri"/>
                <a:ea typeface="Calibri"/>
                <a:cs typeface="Calibri"/>
                <a:sym typeface="Calibri"/>
              </a:rPr>
              <a:t>Be understanding if the individual is upset about the change</a:t>
            </a:r>
            <a:endParaRPr/>
          </a:p>
        </p:txBody>
      </p:sp>
      <p:sp>
        <p:nvSpPr>
          <p:cNvPr id="1063" name="Google Shape;1063;p49"/>
          <p:cNvSpPr txBox="1"/>
          <p:nvPr/>
        </p:nvSpPr>
        <p:spPr>
          <a:xfrm>
            <a:off x="8594659" y="3409999"/>
            <a:ext cx="3292542" cy="11079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chemeClr val="dk1"/>
                </a:solidFill>
                <a:latin typeface="Calibri"/>
                <a:ea typeface="Calibri"/>
                <a:cs typeface="Calibri"/>
                <a:sym typeface="Calibri"/>
              </a:rPr>
              <a:t>Ensure the task is of the right level and length to be completed</a:t>
            </a:r>
            <a:endParaRPr/>
          </a:p>
        </p:txBody>
      </p:sp>
      <p:sp>
        <p:nvSpPr>
          <p:cNvPr id="1064" name="Google Shape;1064;p49"/>
          <p:cNvSpPr txBox="1"/>
          <p:nvPr/>
        </p:nvSpPr>
        <p:spPr>
          <a:xfrm>
            <a:off x="8691809" y="5048208"/>
            <a:ext cx="3548270" cy="11079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chemeClr val="dk1"/>
                </a:solidFill>
                <a:latin typeface="Calibri"/>
                <a:ea typeface="Calibri"/>
                <a:cs typeface="Calibri"/>
                <a:sym typeface="Calibri"/>
              </a:rPr>
              <a:t>Encourage support throughout periods of change</a:t>
            </a:r>
            <a:endParaRPr/>
          </a:p>
        </p:txBody>
      </p:sp>
      <p:pic>
        <p:nvPicPr>
          <p:cNvPr id="1065" name="Google Shape;1065;p49" descr="Icon&#10;&#10;Description automatically generated"/>
          <p:cNvPicPr preferRelativeResize="0"/>
          <p:nvPr/>
        </p:nvPicPr>
        <p:blipFill rotWithShape="1">
          <a:blip r:embed="rId3">
            <a:alphaModFix/>
          </a:blip>
          <a:srcRect/>
          <a:stretch/>
        </p:blipFill>
        <p:spPr>
          <a:xfrm>
            <a:off x="6953421" y="4463235"/>
            <a:ext cx="2114247" cy="2114247"/>
          </a:xfrm>
          <a:prstGeom prst="rect">
            <a:avLst/>
          </a:prstGeom>
          <a:noFill/>
          <a:ln>
            <a:noFill/>
          </a:ln>
        </p:spPr>
      </p:pic>
      <p:pic>
        <p:nvPicPr>
          <p:cNvPr id="1066" name="Google Shape;1066;p49" descr="A picture containing text, clock, sign&#10;&#10;Description automatically generated"/>
          <p:cNvPicPr preferRelativeResize="0"/>
          <p:nvPr/>
        </p:nvPicPr>
        <p:blipFill rotWithShape="1">
          <a:blip r:embed="rId4">
            <a:alphaModFix/>
          </a:blip>
          <a:srcRect/>
          <a:stretch/>
        </p:blipFill>
        <p:spPr>
          <a:xfrm>
            <a:off x="3557611" y="1724488"/>
            <a:ext cx="1169019" cy="1169019"/>
          </a:xfrm>
          <a:prstGeom prst="rect">
            <a:avLst/>
          </a:prstGeom>
          <a:noFill/>
          <a:ln>
            <a:noFill/>
          </a:ln>
        </p:spPr>
      </p:pic>
      <p:pic>
        <p:nvPicPr>
          <p:cNvPr id="1067" name="Google Shape;1067;p49" descr="Logo&#10;&#10;Description automatically generated"/>
          <p:cNvPicPr preferRelativeResize="0"/>
          <p:nvPr/>
        </p:nvPicPr>
        <p:blipFill rotWithShape="1">
          <a:blip r:embed="rId5">
            <a:alphaModFix/>
          </a:blip>
          <a:srcRect/>
          <a:stretch/>
        </p:blipFill>
        <p:spPr>
          <a:xfrm>
            <a:off x="7365161" y="167607"/>
            <a:ext cx="1540859" cy="1540859"/>
          </a:xfrm>
          <a:prstGeom prst="rect">
            <a:avLst/>
          </a:prstGeom>
          <a:noFill/>
          <a:ln>
            <a:noFill/>
          </a:ln>
        </p:spPr>
      </p:pic>
      <p:pic>
        <p:nvPicPr>
          <p:cNvPr id="1068" name="Google Shape;1068;p49" descr="Icon&#10;&#10;Description automatically generated"/>
          <p:cNvPicPr preferRelativeResize="0"/>
          <p:nvPr/>
        </p:nvPicPr>
        <p:blipFill rotWithShape="1">
          <a:blip r:embed="rId6">
            <a:alphaModFix/>
          </a:blip>
          <a:srcRect/>
          <a:stretch/>
        </p:blipFill>
        <p:spPr>
          <a:xfrm>
            <a:off x="3777789" y="499444"/>
            <a:ext cx="930341" cy="930341"/>
          </a:xfrm>
          <a:prstGeom prst="rect">
            <a:avLst/>
          </a:prstGeom>
          <a:noFill/>
          <a:ln>
            <a:noFill/>
          </a:ln>
        </p:spPr>
      </p:pic>
      <p:pic>
        <p:nvPicPr>
          <p:cNvPr id="1069" name="Google Shape;1069;p49" descr="Text&#10;&#10;Description automatically generated with low confidence"/>
          <p:cNvPicPr preferRelativeResize="0"/>
          <p:nvPr/>
        </p:nvPicPr>
        <p:blipFill rotWithShape="1">
          <a:blip r:embed="rId7">
            <a:alphaModFix/>
          </a:blip>
          <a:srcRect/>
          <a:stretch/>
        </p:blipFill>
        <p:spPr>
          <a:xfrm>
            <a:off x="7442358" y="3326861"/>
            <a:ext cx="1136374" cy="1136374"/>
          </a:xfrm>
          <a:prstGeom prst="rect">
            <a:avLst/>
          </a:prstGeom>
          <a:noFill/>
          <a:ln>
            <a:noFill/>
          </a:ln>
        </p:spPr>
      </p:pic>
      <p:pic>
        <p:nvPicPr>
          <p:cNvPr id="1070" name="Google Shape;1070;p49" descr="Icon&#10;&#10;Description automatically generated"/>
          <p:cNvPicPr preferRelativeResize="0"/>
          <p:nvPr/>
        </p:nvPicPr>
        <p:blipFill rotWithShape="1">
          <a:blip r:embed="rId8">
            <a:alphaModFix/>
          </a:blip>
          <a:srcRect/>
          <a:stretch/>
        </p:blipFill>
        <p:spPr>
          <a:xfrm>
            <a:off x="7227444" y="1653147"/>
            <a:ext cx="1464365" cy="1464365"/>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075"/>
        <p:cNvGrpSpPr/>
        <p:nvPr/>
      </p:nvGrpSpPr>
      <p:grpSpPr>
        <a:xfrm>
          <a:off x="0" y="0"/>
          <a:ext cx="0" cy="0"/>
          <a:chOff x="0" y="0"/>
          <a:chExt cx="0" cy="0"/>
        </a:xfrm>
      </p:grpSpPr>
      <p:sp>
        <p:nvSpPr>
          <p:cNvPr id="1076" name="Google Shape;1076;p50"/>
          <p:cNvSpPr/>
          <p:nvPr/>
        </p:nvSpPr>
        <p:spPr>
          <a:xfrm rot="2700000">
            <a:off x="11058616" y="62620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7" name="Google Shape;1077;p50"/>
          <p:cNvSpPr/>
          <p:nvPr/>
        </p:nvSpPr>
        <p:spPr>
          <a:xfrm rot="2700000">
            <a:off x="11652586" y="206451"/>
            <a:ext cx="160768" cy="13859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8" name="Google Shape;1078;p50"/>
          <p:cNvSpPr txBox="1"/>
          <p:nvPr/>
        </p:nvSpPr>
        <p:spPr>
          <a:xfrm>
            <a:off x="1433065" y="600733"/>
            <a:ext cx="10194056" cy="923330"/>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Challenges Throughout Lifespan</a:t>
            </a:r>
            <a:endParaRPr/>
          </a:p>
        </p:txBody>
      </p:sp>
      <p:sp>
        <p:nvSpPr>
          <p:cNvPr id="1079" name="Google Shape;1079;p50"/>
          <p:cNvSpPr/>
          <p:nvPr/>
        </p:nvSpPr>
        <p:spPr>
          <a:xfrm rot="2700000">
            <a:off x="11750277" y="860663"/>
            <a:ext cx="112039" cy="96586"/>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0" name="Google Shape;1080;p50"/>
          <p:cNvSpPr/>
          <p:nvPr/>
        </p:nvSpPr>
        <p:spPr>
          <a:xfrm rot="5400000">
            <a:off x="493377" y="252938"/>
            <a:ext cx="49751" cy="1940153"/>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081" name="Google Shape;1081;p50"/>
          <p:cNvCxnSpPr/>
          <p:nvPr/>
        </p:nvCxnSpPr>
        <p:spPr>
          <a:xfrm>
            <a:off x="1577845" y="2082800"/>
            <a:ext cx="0" cy="4775200"/>
          </a:xfrm>
          <a:prstGeom prst="straightConnector1">
            <a:avLst/>
          </a:prstGeom>
          <a:noFill/>
          <a:ln w="47625" cap="flat" cmpd="sng">
            <a:solidFill>
              <a:srgbClr val="BADEE8"/>
            </a:solidFill>
            <a:prstDash val="solid"/>
            <a:miter lim="800000"/>
            <a:headEnd type="none" w="sm" len="sm"/>
            <a:tailEnd type="none" w="sm" len="sm"/>
          </a:ln>
        </p:spPr>
      </p:cxnSp>
      <p:sp>
        <p:nvSpPr>
          <p:cNvPr id="1082" name="Google Shape;1082;p50"/>
          <p:cNvSpPr txBox="1"/>
          <p:nvPr/>
        </p:nvSpPr>
        <p:spPr>
          <a:xfrm>
            <a:off x="1712597" y="1863003"/>
            <a:ext cx="2343804" cy="572084"/>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3000" b="1">
                <a:solidFill>
                  <a:srgbClr val="4B9847"/>
                </a:solidFill>
                <a:latin typeface="EB Garamond"/>
                <a:ea typeface="EB Garamond"/>
                <a:cs typeface="EB Garamond"/>
                <a:sym typeface="EB Garamond"/>
              </a:rPr>
              <a:t>Challenges</a:t>
            </a:r>
            <a:endParaRPr/>
          </a:p>
        </p:txBody>
      </p:sp>
      <p:cxnSp>
        <p:nvCxnSpPr>
          <p:cNvPr id="1083" name="Google Shape;1083;p50"/>
          <p:cNvCxnSpPr/>
          <p:nvPr/>
        </p:nvCxnSpPr>
        <p:spPr>
          <a:xfrm>
            <a:off x="4822299" y="2082800"/>
            <a:ext cx="0" cy="4775200"/>
          </a:xfrm>
          <a:prstGeom prst="straightConnector1">
            <a:avLst/>
          </a:prstGeom>
          <a:noFill/>
          <a:ln w="47625" cap="flat" cmpd="sng">
            <a:solidFill>
              <a:srgbClr val="BADEE8"/>
            </a:solidFill>
            <a:prstDash val="solid"/>
            <a:miter lim="800000"/>
            <a:headEnd type="none" w="sm" len="sm"/>
            <a:tailEnd type="none" w="sm" len="sm"/>
          </a:ln>
        </p:spPr>
      </p:cxnSp>
      <p:sp>
        <p:nvSpPr>
          <p:cNvPr id="1084" name="Google Shape;1084;p50"/>
          <p:cNvSpPr txBox="1"/>
          <p:nvPr/>
        </p:nvSpPr>
        <p:spPr>
          <a:xfrm>
            <a:off x="5053822" y="1863003"/>
            <a:ext cx="2343804" cy="572084"/>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3000" b="1">
                <a:solidFill>
                  <a:srgbClr val="4B9847"/>
                </a:solidFill>
                <a:latin typeface="EB Garamond"/>
                <a:ea typeface="EB Garamond"/>
                <a:cs typeface="EB Garamond"/>
                <a:sym typeface="EB Garamond"/>
              </a:rPr>
              <a:t>Services</a:t>
            </a:r>
            <a:endParaRPr/>
          </a:p>
        </p:txBody>
      </p:sp>
      <p:cxnSp>
        <p:nvCxnSpPr>
          <p:cNvPr id="1085" name="Google Shape;1085;p50"/>
          <p:cNvCxnSpPr/>
          <p:nvPr/>
        </p:nvCxnSpPr>
        <p:spPr>
          <a:xfrm>
            <a:off x="7994813" y="2082800"/>
            <a:ext cx="0" cy="4775200"/>
          </a:xfrm>
          <a:prstGeom prst="straightConnector1">
            <a:avLst/>
          </a:prstGeom>
          <a:noFill/>
          <a:ln w="47625" cap="flat" cmpd="sng">
            <a:solidFill>
              <a:srgbClr val="BADEE8"/>
            </a:solidFill>
            <a:prstDash val="solid"/>
            <a:miter lim="800000"/>
            <a:headEnd type="none" w="sm" len="sm"/>
            <a:tailEnd type="none" w="sm" len="sm"/>
          </a:ln>
        </p:spPr>
      </p:cxnSp>
      <p:sp>
        <p:nvSpPr>
          <p:cNvPr id="1086" name="Google Shape;1086;p50"/>
          <p:cNvSpPr txBox="1"/>
          <p:nvPr/>
        </p:nvSpPr>
        <p:spPr>
          <a:xfrm>
            <a:off x="8253561" y="1863003"/>
            <a:ext cx="2709887" cy="572084"/>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3000" b="1">
                <a:solidFill>
                  <a:srgbClr val="4B9847"/>
                </a:solidFill>
                <a:latin typeface="EB Garamond"/>
                <a:ea typeface="EB Garamond"/>
                <a:cs typeface="EB Garamond"/>
                <a:sym typeface="EB Garamond"/>
              </a:rPr>
              <a:t>Best Practices</a:t>
            </a:r>
            <a:endParaRPr/>
          </a:p>
        </p:txBody>
      </p:sp>
      <p:sp>
        <p:nvSpPr>
          <p:cNvPr id="1087" name="Google Shape;1087;p50"/>
          <p:cNvSpPr txBox="1"/>
          <p:nvPr/>
        </p:nvSpPr>
        <p:spPr>
          <a:xfrm>
            <a:off x="1712597" y="2644170"/>
            <a:ext cx="3142000" cy="230832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Mental health</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Academic disengagement</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Legal issues</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Inappropriate sexual behaviours</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Alcohol and/or drug use</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Cognitive challenges </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Positive peer relationships</a:t>
            </a:r>
            <a:endParaRPr/>
          </a:p>
        </p:txBody>
      </p:sp>
      <p:sp>
        <p:nvSpPr>
          <p:cNvPr id="1088" name="Google Shape;1088;p50"/>
          <p:cNvSpPr txBox="1"/>
          <p:nvPr/>
        </p:nvSpPr>
        <p:spPr>
          <a:xfrm>
            <a:off x="4989348" y="2644170"/>
            <a:ext cx="2833884" cy="2585323"/>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Continuing mental health team</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Special education</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Justice and policing advocates</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Counsellors</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Daily living support</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Positive social groups and mentors</a:t>
            </a:r>
            <a:endParaRPr/>
          </a:p>
        </p:txBody>
      </p:sp>
      <p:sp>
        <p:nvSpPr>
          <p:cNvPr id="1089" name="Google Shape;1089;p50"/>
          <p:cNvSpPr txBox="1"/>
          <p:nvPr/>
        </p:nvSpPr>
        <p:spPr>
          <a:xfrm>
            <a:off x="8211164" y="2644170"/>
            <a:ext cx="3797389" cy="397031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Routines, structures and clear and consistent expectations</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Instructional scaffolding, modelling, hands-on practice, and repetition for daily living skills</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Specific assistance for planning, organizing, time management, and initiating projects and assignments</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Safe and non-judgmental environments encouraging openness and support</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Parental awareness of peer relationships</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Intentional social modeling</a:t>
            </a:r>
            <a:endParaRPr/>
          </a:p>
        </p:txBody>
      </p:sp>
      <p:sp>
        <p:nvSpPr>
          <p:cNvPr id="1090" name="Google Shape;1090;p50"/>
          <p:cNvSpPr txBox="1"/>
          <p:nvPr/>
        </p:nvSpPr>
        <p:spPr>
          <a:xfrm rot="-5400000">
            <a:off x="-765261" y="2478214"/>
            <a:ext cx="3410231" cy="85008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CA" sz="4200" b="1">
                <a:solidFill>
                  <a:srgbClr val="FE721F"/>
                </a:solidFill>
                <a:latin typeface="EB Garamond"/>
                <a:ea typeface="EB Garamond"/>
                <a:cs typeface="EB Garamond"/>
                <a:sym typeface="EB Garamond"/>
              </a:rPr>
              <a:t>Adolescence</a:t>
            </a:r>
            <a:endParaRPr/>
          </a:p>
        </p:txBody>
      </p:sp>
      <p:pic>
        <p:nvPicPr>
          <p:cNvPr id="1091" name="Google Shape;1091;p50"/>
          <p:cNvPicPr preferRelativeResize="0"/>
          <p:nvPr/>
        </p:nvPicPr>
        <p:blipFill rotWithShape="1">
          <a:blip r:embed="rId3">
            <a:alphaModFix/>
          </a:blip>
          <a:srcRect/>
          <a:stretch/>
        </p:blipFill>
        <p:spPr>
          <a:xfrm>
            <a:off x="33052" y="4781523"/>
            <a:ext cx="2006096" cy="2006096"/>
          </a:xfrm>
          <a:custGeom>
            <a:avLst/>
            <a:gdLst/>
            <a:ahLst/>
            <a:cxnLst/>
            <a:rect l="l" t="t" r="r" b="b"/>
            <a:pathLst>
              <a:path w="3412082" h="3412082" extrusionOk="0">
                <a:moveTo>
                  <a:pt x="1706041" y="0"/>
                </a:moveTo>
                <a:cubicBezTo>
                  <a:pt x="2648261" y="0"/>
                  <a:pt x="3412082" y="763821"/>
                  <a:pt x="3412082" y="1706041"/>
                </a:cubicBezTo>
                <a:cubicBezTo>
                  <a:pt x="3412082" y="2648261"/>
                  <a:pt x="2648261" y="3412082"/>
                  <a:pt x="1706041" y="3412082"/>
                </a:cubicBezTo>
                <a:cubicBezTo>
                  <a:pt x="763821" y="3412082"/>
                  <a:pt x="0" y="2648261"/>
                  <a:pt x="0" y="1706041"/>
                </a:cubicBezTo>
                <a:cubicBezTo>
                  <a:pt x="0" y="763821"/>
                  <a:pt x="763821" y="0"/>
                  <a:pt x="1706041" y="0"/>
                </a:cubicBezTo>
                <a:close/>
              </a:path>
            </a:pathLst>
          </a:cu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096"/>
        <p:cNvGrpSpPr/>
        <p:nvPr/>
      </p:nvGrpSpPr>
      <p:grpSpPr>
        <a:xfrm>
          <a:off x="0" y="0"/>
          <a:ext cx="0" cy="0"/>
          <a:chOff x="0" y="0"/>
          <a:chExt cx="0" cy="0"/>
        </a:xfrm>
      </p:grpSpPr>
      <p:sp>
        <p:nvSpPr>
          <p:cNvPr id="1097" name="Google Shape;1097;p51"/>
          <p:cNvSpPr/>
          <p:nvPr/>
        </p:nvSpPr>
        <p:spPr>
          <a:xfrm rot="2700000">
            <a:off x="11058616" y="62620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98" name="Google Shape;1098;p51"/>
          <p:cNvSpPr/>
          <p:nvPr/>
        </p:nvSpPr>
        <p:spPr>
          <a:xfrm rot="2700000">
            <a:off x="11652586" y="206451"/>
            <a:ext cx="160768" cy="13859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99" name="Google Shape;1099;p51"/>
          <p:cNvSpPr txBox="1"/>
          <p:nvPr/>
        </p:nvSpPr>
        <p:spPr>
          <a:xfrm>
            <a:off x="1433065" y="600733"/>
            <a:ext cx="10194056" cy="923330"/>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Challenges Throughout Lifespan</a:t>
            </a:r>
            <a:endParaRPr/>
          </a:p>
        </p:txBody>
      </p:sp>
      <p:sp>
        <p:nvSpPr>
          <p:cNvPr id="1100" name="Google Shape;1100;p51"/>
          <p:cNvSpPr/>
          <p:nvPr/>
        </p:nvSpPr>
        <p:spPr>
          <a:xfrm rot="2700000">
            <a:off x="11750277" y="860663"/>
            <a:ext cx="112039" cy="96586"/>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1" name="Google Shape;1101;p51"/>
          <p:cNvSpPr/>
          <p:nvPr/>
        </p:nvSpPr>
        <p:spPr>
          <a:xfrm rot="5400000">
            <a:off x="493377" y="252938"/>
            <a:ext cx="49751" cy="1940153"/>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102" name="Google Shape;1102;p51"/>
          <p:cNvCxnSpPr/>
          <p:nvPr/>
        </p:nvCxnSpPr>
        <p:spPr>
          <a:xfrm>
            <a:off x="1577845" y="2082800"/>
            <a:ext cx="0" cy="4775200"/>
          </a:xfrm>
          <a:prstGeom prst="straightConnector1">
            <a:avLst/>
          </a:prstGeom>
          <a:noFill/>
          <a:ln w="47625" cap="flat" cmpd="sng">
            <a:solidFill>
              <a:srgbClr val="BADEE8"/>
            </a:solidFill>
            <a:prstDash val="solid"/>
            <a:miter lim="800000"/>
            <a:headEnd type="none" w="sm" len="sm"/>
            <a:tailEnd type="none" w="sm" len="sm"/>
          </a:ln>
        </p:spPr>
      </p:cxnSp>
      <p:sp>
        <p:nvSpPr>
          <p:cNvPr id="1103" name="Google Shape;1103;p51"/>
          <p:cNvSpPr txBox="1"/>
          <p:nvPr/>
        </p:nvSpPr>
        <p:spPr>
          <a:xfrm>
            <a:off x="2060541" y="2788599"/>
            <a:ext cx="2343804" cy="572084"/>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3000" b="1">
                <a:solidFill>
                  <a:srgbClr val="4B9847"/>
                </a:solidFill>
                <a:latin typeface="EB Garamond"/>
                <a:ea typeface="EB Garamond"/>
                <a:cs typeface="EB Garamond"/>
                <a:sym typeface="EB Garamond"/>
              </a:rPr>
              <a:t>Challenges</a:t>
            </a:r>
            <a:endParaRPr/>
          </a:p>
        </p:txBody>
      </p:sp>
      <p:cxnSp>
        <p:nvCxnSpPr>
          <p:cNvPr id="1104" name="Google Shape;1104;p51"/>
          <p:cNvCxnSpPr/>
          <p:nvPr/>
        </p:nvCxnSpPr>
        <p:spPr>
          <a:xfrm>
            <a:off x="5005730" y="2082800"/>
            <a:ext cx="0" cy="4775200"/>
          </a:xfrm>
          <a:prstGeom prst="straightConnector1">
            <a:avLst/>
          </a:prstGeom>
          <a:noFill/>
          <a:ln w="47625" cap="flat" cmpd="sng">
            <a:solidFill>
              <a:srgbClr val="BADEE8"/>
            </a:solidFill>
            <a:prstDash val="solid"/>
            <a:miter lim="800000"/>
            <a:headEnd type="none" w="sm" len="sm"/>
            <a:tailEnd type="none" w="sm" len="sm"/>
          </a:ln>
        </p:spPr>
      </p:cxnSp>
      <p:sp>
        <p:nvSpPr>
          <p:cNvPr id="1105" name="Google Shape;1105;p51"/>
          <p:cNvSpPr txBox="1"/>
          <p:nvPr/>
        </p:nvSpPr>
        <p:spPr>
          <a:xfrm>
            <a:off x="5352509" y="2811722"/>
            <a:ext cx="2343804" cy="572084"/>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3000" b="1">
                <a:solidFill>
                  <a:srgbClr val="4B9847"/>
                </a:solidFill>
                <a:latin typeface="EB Garamond"/>
                <a:ea typeface="EB Garamond"/>
                <a:cs typeface="EB Garamond"/>
                <a:sym typeface="EB Garamond"/>
              </a:rPr>
              <a:t>Services</a:t>
            </a:r>
            <a:endParaRPr/>
          </a:p>
        </p:txBody>
      </p:sp>
      <p:cxnSp>
        <p:nvCxnSpPr>
          <p:cNvPr id="1106" name="Google Shape;1106;p51"/>
          <p:cNvCxnSpPr/>
          <p:nvPr/>
        </p:nvCxnSpPr>
        <p:spPr>
          <a:xfrm>
            <a:off x="8283048" y="2082800"/>
            <a:ext cx="0" cy="4775200"/>
          </a:xfrm>
          <a:prstGeom prst="straightConnector1">
            <a:avLst/>
          </a:prstGeom>
          <a:noFill/>
          <a:ln w="47625" cap="flat" cmpd="sng">
            <a:solidFill>
              <a:srgbClr val="BADEE8"/>
            </a:solidFill>
            <a:prstDash val="solid"/>
            <a:miter lim="800000"/>
            <a:headEnd type="none" w="sm" len="sm"/>
            <a:tailEnd type="none" w="sm" len="sm"/>
          </a:ln>
        </p:spPr>
      </p:cxnSp>
      <p:sp>
        <p:nvSpPr>
          <p:cNvPr id="1107" name="Google Shape;1107;p51"/>
          <p:cNvSpPr txBox="1"/>
          <p:nvPr/>
        </p:nvSpPr>
        <p:spPr>
          <a:xfrm>
            <a:off x="8478509" y="2831383"/>
            <a:ext cx="2709887" cy="572084"/>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3000" b="1">
                <a:solidFill>
                  <a:srgbClr val="4B9847"/>
                </a:solidFill>
                <a:latin typeface="EB Garamond"/>
                <a:ea typeface="EB Garamond"/>
                <a:cs typeface="EB Garamond"/>
                <a:sym typeface="EB Garamond"/>
              </a:rPr>
              <a:t>Best Practices</a:t>
            </a:r>
            <a:endParaRPr/>
          </a:p>
        </p:txBody>
      </p:sp>
      <p:sp>
        <p:nvSpPr>
          <p:cNvPr id="1108" name="Google Shape;1108;p51"/>
          <p:cNvSpPr txBox="1"/>
          <p:nvPr/>
        </p:nvSpPr>
        <p:spPr>
          <a:xfrm>
            <a:off x="2105236" y="3484073"/>
            <a:ext cx="3142000" cy="2862322"/>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Adaptive functioning</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Daily life skills</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Cognitive disabilities</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Mental health challenges</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Alcohol and/or drug use</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Independent living</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Finding employment</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Housekeeping</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Financial matters</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Family planning</a:t>
            </a:r>
            <a:endParaRPr/>
          </a:p>
        </p:txBody>
      </p:sp>
      <p:sp>
        <p:nvSpPr>
          <p:cNvPr id="1109" name="Google Shape;1109;p51"/>
          <p:cNvSpPr txBox="1"/>
          <p:nvPr/>
        </p:nvSpPr>
        <p:spPr>
          <a:xfrm>
            <a:off x="5372633" y="3497318"/>
            <a:ext cx="2833884" cy="2862322"/>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Assisted living support</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Mental health, addiction, and employment counsellors</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Supported transportation</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Financial manager</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Family and personal support workers</a:t>
            </a:r>
            <a:endParaRPr/>
          </a:p>
          <a:p>
            <a:pPr marL="285750" marR="0" lvl="0" indent="-171450" algn="l" rtl="0">
              <a:spcBef>
                <a:spcPts val="0"/>
              </a:spcBef>
              <a:spcAft>
                <a:spcPts val="0"/>
              </a:spcAft>
              <a:buClr>
                <a:schemeClr val="dk1"/>
              </a:buClr>
              <a:buSzPts val="1800"/>
              <a:buFont typeface="Arial"/>
              <a:buNone/>
            </a:pPr>
            <a:endParaRPr sz="1800">
              <a:solidFill>
                <a:srgbClr val="595959"/>
              </a:solidFill>
              <a:latin typeface="Calibri"/>
              <a:ea typeface="Calibri"/>
              <a:cs typeface="Calibri"/>
              <a:sym typeface="Calibri"/>
            </a:endParaRPr>
          </a:p>
        </p:txBody>
      </p:sp>
      <p:sp>
        <p:nvSpPr>
          <p:cNvPr id="1110" name="Google Shape;1110;p51"/>
          <p:cNvSpPr txBox="1"/>
          <p:nvPr/>
        </p:nvSpPr>
        <p:spPr>
          <a:xfrm>
            <a:off x="8436112" y="3484073"/>
            <a:ext cx="3797389" cy="230832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Counselling and medication</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Support network for challenges</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Financial management</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Psychological assessment and medical support</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Provide opportunities for community involvement and belonging</a:t>
            </a:r>
            <a:endParaRPr/>
          </a:p>
        </p:txBody>
      </p:sp>
      <p:sp>
        <p:nvSpPr>
          <p:cNvPr id="1111" name="Google Shape;1111;p51"/>
          <p:cNvSpPr txBox="1"/>
          <p:nvPr/>
        </p:nvSpPr>
        <p:spPr>
          <a:xfrm rot="-5400000">
            <a:off x="-888335" y="4081281"/>
            <a:ext cx="3410231" cy="140344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CA" sz="4200" b="1">
                <a:solidFill>
                  <a:srgbClr val="FE721F"/>
                </a:solidFill>
                <a:latin typeface="EB Garamond"/>
                <a:ea typeface="EB Garamond"/>
                <a:cs typeface="EB Garamond"/>
                <a:sym typeface="EB Garamond"/>
              </a:rPr>
              <a:t>Emerging Adult</a:t>
            </a:r>
            <a:endParaRPr/>
          </a:p>
        </p:txBody>
      </p:sp>
      <p:pic>
        <p:nvPicPr>
          <p:cNvPr id="1112" name="Google Shape;1112;p51"/>
          <p:cNvPicPr preferRelativeResize="0"/>
          <p:nvPr/>
        </p:nvPicPr>
        <p:blipFill rotWithShape="1">
          <a:blip r:embed="rId3">
            <a:alphaModFix/>
          </a:blip>
          <a:srcRect/>
          <a:stretch/>
        </p:blipFill>
        <p:spPr>
          <a:xfrm>
            <a:off x="132989" y="1504546"/>
            <a:ext cx="2006096" cy="2006096"/>
          </a:xfrm>
          <a:custGeom>
            <a:avLst/>
            <a:gdLst/>
            <a:ahLst/>
            <a:cxnLst/>
            <a:rect l="l" t="t" r="r" b="b"/>
            <a:pathLst>
              <a:path w="3412082" h="3412082" extrusionOk="0">
                <a:moveTo>
                  <a:pt x="1706041" y="0"/>
                </a:moveTo>
                <a:cubicBezTo>
                  <a:pt x="2648261" y="0"/>
                  <a:pt x="3412082" y="763821"/>
                  <a:pt x="3412082" y="1706041"/>
                </a:cubicBezTo>
                <a:cubicBezTo>
                  <a:pt x="3412082" y="2648261"/>
                  <a:pt x="2648261" y="3412082"/>
                  <a:pt x="1706041" y="3412082"/>
                </a:cubicBezTo>
                <a:cubicBezTo>
                  <a:pt x="763821" y="3412082"/>
                  <a:pt x="0" y="2648261"/>
                  <a:pt x="0" y="1706041"/>
                </a:cubicBezTo>
                <a:cubicBezTo>
                  <a:pt x="0" y="763821"/>
                  <a:pt x="763821" y="0"/>
                  <a:pt x="1706041" y="0"/>
                </a:cubicBezTo>
                <a:close/>
              </a:path>
            </a:pathLst>
          </a:cu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117"/>
        <p:cNvGrpSpPr/>
        <p:nvPr/>
      </p:nvGrpSpPr>
      <p:grpSpPr>
        <a:xfrm>
          <a:off x="0" y="0"/>
          <a:ext cx="0" cy="0"/>
          <a:chOff x="0" y="0"/>
          <a:chExt cx="0" cy="0"/>
        </a:xfrm>
      </p:grpSpPr>
      <p:sp>
        <p:nvSpPr>
          <p:cNvPr id="1118" name="Google Shape;1118;p52"/>
          <p:cNvSpPr txBox="1"/>
          <p:nvPr/>
        </p:nvSpPr>
        <p:spPr>
          <a:xfrm>
            <a:off x="1261729" y="3788039"/>
            <a:ext cx="101136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b="1">
                <a:solidFill>
                  <a:srgbClr val="595959"/>
                </a:solidFill>
                <a:latin typeface="Calibri"/>
                <a:ea typeface="Calibri"/>
                <a:cs typeface="Calibri"/>
                <a:sym typeface="Calibri"/>
              </a:rPr>
              <a:t>TOPICS:</a:t>
            </a:r>
            <a:endParaRPr/>
          </a:p>
        </p:txBody>
      </p:sp>
      <p:sp>
        <p:nvSpPr>
          <p:cNvPr id="1119" name="Google Shape;1119;p52"/>
          <p:cNvSpPr/>
          <p:nvPr/>
        </p:nvSpPr>
        <p:spPr>
          <a:xfrm>
            <a:off x="11685814"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120" name="Google Shape;1120;p52"/>
          <p:cNvCxnSpPr>
            <a:stCxn id="1119"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121" name="Google Shape;1121;p52"/>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63</a:t>
            </a:fld>
            <a:endParaRPr sz="1200">
              <a:solidFill>
                <a:schemeClr val="lt1"/>
              </a:solidFill>
              <a:latin typeface="Calibri"/>
              <a:ea typeface="Calibri"/>
              <a:cs typeface="Calibri"/>
              <a:sym typeface="Calibri"/>
            </a:endParaRPr>
          </a:p>
        </p:txBody>
      </p:sp>
      <p:sp>
        <p:nvSpPr>
          <p:cNvPr id="1122" name="Google Shape;1122;p52"/>
          <p:cNvSpPr/>
          <p:nvPr/>
        </p:nvSpPr>
        <p:spPr>
          <a:xfrm>
            <a:off x="5703888" y="796018"/>
            <a:ext cx="5189764" cy="60619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23" name="Google Shape;1123;p52"/>
          <p:cNvSpPr txBox="1"/>
          <p:nvPr/>
        </p:nvSpPr>
        <p:spPr>
          <a:xfrm>
            <a:off x="1261729" y="4442100"/>
            <a:ext cx="3868411" cy="1295868"/>
          </a:xfrm>
          <a:prstGeom prst="rect">
            <a:avLst/>
          </a:prstGeom>
          <a:noFill/>
          <a:ln>
            <a:noFill/>
          </a:ln>
        </p:spPr>
        <p:txBody>
          <a:bodyPr spcFirstLastPara="1" wrap="square" lIns="91425" tIns="45700" rIns="91425" bIns="45700" anchor="t" anchorCtr="0">
            <a:spAutoFit/>
          </a:bodyPr>
          <a:lstStyle/>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Barriers to Transitions</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Key Elements to Support Transitions</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Collaboration</a:t>
            </a:r>
            <a:endParaRPr/>
          </a:p>
        </p:txBody>
      </p:sp>
      <p:sp>
        <p:nvSpPr>
          <p:cNvPr id="1124" name="Google Shape;1124;p52"/>
          <p:cNvSpPr/>
          <p:nvPr/>
        </p:nvSpPr>
        <p:spPr>
          <a:xfrm rot="-5400000">
            <a:off x="2014193" y="3574545"/>
            <a:ext cx="45719" cy="1272926"/>
          </a:xfrm>
          <a:prstGeom prst="roundRect">
            <a:avLst>
              <a:gd name="adj" fmla="val 5000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25" name="Google Shape;1125;p52"/>
          <p:cNvSpPr/>
          <p:nvPr/>
        </p:nvSpPr>
        <p:spPr>
          <a:xfrm rot="4500000">
            <a:off x="503421" y="2578649"/>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26" name="Google Shape;1126;p52"/>
          <p:cNvSpPr/>
          <p:nvPr/>
        </p:nvSpPr>
        <p:spPr>
          <a:xfrm rot="2700000">
            <a:off x="3717308" y="44866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27" name="Google Shape;1127;p52"/>
          <p:cNvSpPr/>
          <p:nvPr/>
        </p:nvSpPr>
        <p:spPr>
          <a:xfrm rot="1813063">
            <a:off x="902531" y="4299386"/>
            <a:ext cx="135254" cy="116599"/>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B9847"/>
              </a:solidFill>
              <a:latin typeface="Calibri"/>
              <a:ea typeface="Calibri"/>
              <a:cs typeface="Calibri"/>
              <a:sym typeface="Calibri"/>
            </a:endParaRPr>
          </a:p>
        </p:txBody>
      </p:sp>
      <p:sp>
        <p:nvSpPr>
          <p:cNvPr id="1128" name="Google Shape;1128;p52"/>
          <p:cNvSpPr/>
          <p:nvPr/>
        </p:nvSpPr>
        <p:spPr>
          <a:xfrm rot="-3507348">
            <a:off x="5383112" y="455523"/>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29" name="Google Shape;1129;p52"/>
          <p:cNvSpPr/>
          <p:nvPr/>
        </p:nvSpPr>
        <p:spPr>
          <a:xfrm rot="-3507348">
            <a:off x="11236554" y="664754"/>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0" name="Google Shape;1130;p52"/>
          <p:cNvSpPr/>
          <p:nvPr/>
        </p:nvSpPr>
        <p:spPr>
          <a:xfrm>
            <a:off x="-172230" y="250613"/>
            <a:ext cx="2109216" cy="561733"/>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400">
                <a:solidFill>
                  <a:schemeClr val="lt1"/>
                </a:solidFill>
                <a:latin typeface="Calibri"/>
                <a:ea typeface="Calibri"/>
                <a:cs typeface="Calibri"/>
                <a:sym typeface="Calibri"/>
              </a:rPr>
              <a:t>SECTION 5</a:t>
            </a:r>
            <a:endParaRPr/>
          </a:p>
        </p:txBody>
      </p:sp>
      <p:sp>
        <p:nvSpPr>
          <p:cNvPr id="1131" name="Google Shape;1131;p52"/>
          <p:cNvSpPr txBox="1"/>
          <p:nvPr/>
        </p:nvSpPr>
        <p:spPr>
          <a:xfrm>
            <a:off x="1261728" y="1480705"/>
            <a:ext cx="5367671" cy="1525545"/>
          </a:xfrm>
          <a:prstGeom prst="rect">
            <a:avLst/>
          </a:prstGeom>
          <a:noFill/>
          <a:ln>
            <a:noFill/>
          </a:ln>
        </p:spPr>
        <p:txBody>
          <a:bodyPr spcFirstLastPara="1" wrap="square" lIns="91425" tIns="45700" rIns="91425" bIns="45700" anchor="t" anchorCtr="0">
            <a:normAutofit fontScale="92500" lnSpcReduction="10000"/>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Supporting</a:t>
            </a:r>
            <a:endParaRPr/>
          </a:p>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Transitions</a:t>
            </a:r>
            <a:endParaRPr/>
          </a:p>
        </p:txBody>
      </p:sp>
      <p:pic>
        <p:nvPicPr>
          <p:cNvPr id="1132" name="Google Shape;1132;p52"/>
          <p:cNvPicPr preferRelativeResize="0"/>
          <p:nvPr/>
        </p:nvPicPr>
        <p:blipFill rotWithShape="1">
          <a:blip r:embed="rId3">
            <a:alphaModFix/>
          </a:blip>
          <a:srcRect/>
          <a:stretch/>
        </p:blipFill>
        <p:spPr>
          <a:xfrm>
            <a:off x="5626445" y="1616797"/>
            <a:ext cx="5789978" cy="4342484"/>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137"/>
        <p:cNvGrpSpPr/>
        <p:nvPr/>
      </p:nvGrpSpPr>
      <p:grpSpPr>
        <a:xfrm>
          <a:off x="0" y="0"/>
          <a:ext cx="0" cy="0"/>
          <a:chOff x="0" y="0"/>
          <a:chExt cx="0" cy="0"/>
        </a:xfrm>
      </p:grpSpPr>
      <p:sp>
        <p:nvSpPr>
          <p:cNvPr id="1138" name="Google Shape;1138;p53"/>
          <p:cNvSpPr/>
          <p:nvPr/>
        </p:nvSpPr>
        <p:spPr>
          <a:xfrm>
            <a:off x="8441472" y="0"/>
            <a:ext cx="3750527" cy="6858000"/>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39" name="Google Shape;1139;p53"/>
          <p:cNvPicPr preferRelativeResize="0">
            <a:picLocks noGrp="1"/>
          </p:cNvPicPr>
          <p:nvPr>
            <p:ph type="pic" idx="2"/>
          </p:nvPr>
        </p:nvPicPr>
        <p:blipFill rotWithShape="1">
          <a:blip r:embed="rId3">
            <a:alphaModFix/>
          </a:blip>
          <a:srcRect l="2303" r="2302"/>
          <a:stretch/>
        </p:blipFill>
        <p:spPr>
          <a:xfrm>
            <a:off x="7539038" y="1022350"/>
            <a:ext cx="3708400" cy="4859338"/>
          </a:xfrm>
          <a:prstGeom prst="rect">
            <a:avLst/>
          </a:prstGeom>
          <a:solidFill>
            <a:schemeClr val="lt1"/>
          </a:solidFill>
          <a:ln>
            <a:noFill/>
          </a:ln>
        </p:spPr>
      </p:pic>
      <p:sp>
        <p:nvSpPr>
          <p:cNvPr id="1140" name="Google Shape;1140;p53"/>
          <p:cNvSpPr/>
          <p:nvPr/>
        </p:nvSpPr>
        <p:spPr>
          <a:xfrm>
            <a:off x="10695656" y="4208569"/>
            <a:ext cx="45719" cy="38523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41" name="Google Shape;1141;p53"/>
          <p:cNvSpPr/>
          <p:nvPr/>
        </p:nvSpPr>
        <p:spPr>
          <a:xfrm>
            <a:off x="11696985" y="2394376"/>
            <a:ext cx="45719" cy="44001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42" name="Google Shape;1142;p53"/>
          <p:cNvSpPr/>
          <p:nvPr/>
        </p:nvSpPr>
        <p:spPr>
          <a:xfrm>
            <a:off x="10125531" y="-1617173"/>
            <a:ext cx="3234346" cy="3234346"/>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43" name="Google Shape;1143;p53"/>
          <p:cNvSpPr/>
          <p:nvPr/>
        </p:nvSpPr>
        <p:spPr>
          <a:xfrm>
            <a:off x="7284015" y="-12700"/>
            <a:ext cx="45719" cy="507999"/>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44" name="Google Shape;1144;p53"/>
          <p:cNvSpPr/>
          <p:nvPr/>
        </p:nvSpPr>
        <p:spPr>
          <a:xfrm>
            <a:off x="8845188" y="5839418"/>
            <a:ext cx="45719" cy="62653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45" name="Google Shape;1145;p53"/>
          <p:cNvSpPr txBox="1"/>
          <p:nvPr/>
        </p:nvSpPr>
        <p:spPr>
          <a:xfrm>
            <a:off x="1418317" y="1274142"/>
            <a:ext cx="5541610" cy="1761541"/>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Barriers to Transitions</a:t>
            </a:r>
            <a:endParaRPr/>
          </a:p>
        </p:txBody>
      </p:sp>
      <p:sp>
        <p:nvSpPr>
          <p:cNvPr id="1146" name="Google Shape;1146;p53"/>
          <p:cNvSpPr txBox="1"/>
          <p:nvPr/>
        </p:nvSpPr>
        <p:spPr>
          <a:xfrm>
            <a:off x="1534074" y="3331918"/>
            <a:ext cx="2748983" cy="12618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7600" b="1">
                <a:solidFill>
                  <a:srgbClr val="FE721F"/>
                </a:solidFill>
                <a:latin typeface="EB Garamond"/>
                <a:ea typeface="EB Garamond"/>
                <a:cs typeface="EB Garamond"/>
                <a:sym typeface="EB Garamond"/>
              </a:rPr>
              <a:t>31%</a:t>
            </a:r>
            <a:endParaRPr/>
          </a:p>
        </p:txBody>
      </p:sp>
      <p:sp>
        <p:nvSpPr>
          <p:cNvPr id="1147" name="Google Shape;1147;p53"/>
          <p:cNvSpPr txBox="1"/>
          <p:nvPr/>
        </p:nvSpPr>
        <p:spPr>
          <a:xfrm>
            <a:off x="1503224" y="4478399"/>
            <a:ext cx="3843619"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FE721F"/>
                </a:solidFill>
                <a:latin typeface="Calibri"/>
                <a:ea typeface="Calibri"/>
                <a:cs typeface="Calibri"/>
                <a:sym typeface="Calibri"/>
              </a:rPr>
              <a:t>of caregivers reported challenges with transition points in education</a:t>
            </a:r>
            <a:endParaRPr/>
          </a:p>
        </p:txBody>
      </p:sp>
      <p:sp>
        <p:nvSpPr>
          <p:cNvPr id="1148" name="Google Shape;1148;p53"/>
          <p:cNvSpPr/>
          <p:nvPr/>
        </p:nvSpPr>
        <p:spPr>
          <a:xfrm rot="5400000" flipH="1">
            <a:off x="686298" y="2022749"/>
            <a:ext cx="45719" cy="1418317"/>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153"/>
        <p:cNvGrpSpPr/>
        <p:nvPr/>
      </p:nvGrpSpPr>
      <p:grpSpPr>
        <a:xfrm>
          <a:off x="0" y="0"/>
          <a:ext cx="0" cy="0"/>
          <a:chOff x="0" y="0"/>
          <a:chExt cx="0" cy="0"/>
        </a:xfrm>
      </p:grpSpPr>
      <p:sp>
        <p:nvSpPr>
          <p:cNvPr id="1154" name="Google Shape;1154;p54"/>
          <p:cNvSpPr/>
          <p:nvPr/>
        </p:nvSpPr>
        <p:spPr>
          <a:xfrm>
            <a:off x="7088391" y="-1206995"/>
            <a:ext cx="4038681" cy="4038681"/>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55" name="Google Shape;1155;p54"/>
          <p:cNvSpPr/>
          <p:nvPr/>
        </p:nvSpPr>
        <p:spPr>
          <a:xfrm>
            <a:off x="8430988" y="1101969"/>
            <a:ext cx="4608675" cy="5298566"/>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56" name="Google Shape;1156;p54"/>
          <p:cNvSpPr/>
          <p:nvPr/>
        </p:nvSpPr>
        <p:spPr>
          <a:xfrm>
            <a:off x="-45237"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157" name="Google Shape;1157;p54"/>
          <p:cNvCxnSpPr>
            <a:stCxn id="1156" idx="0"/>
          </p:cNvCxnSpPr>
          <p:nvPr/>
        </p:nvCxnSpPr>
        <p:spPr>
          <a:xfrm flipH="1">
            <a:off x="199756"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158" name="Google Shape;1158;p54"/>
          <p:cNvSpPr txBox="1"/>
          <p:nvPr/>
        </p:nvSpPr>
        <p:spPr>
          <a:xfrm>
            <a:off x="76249"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65</a:t>
            </a:fld>
            <a:endParaRPr sz="1200">
              <a:solidFill>
                <a:schemeClr val="lt1"/>
              </a:solidFill>
              <a:latin typeface="Calibri"/>
              <a:ea typeface="Calibri"/>
              <a:cs typeface="Calibri"/>
              <a:sym typeface="Calibri"/>
            </a:endParaRPr>
          </a:p>
        </p:txBody>
      </p:sp>
      <p:sp>
        <p:nvSpPr>
          <p:cNvPr id="1159" name="Google Shape;1159;p54"/>
          <p:cNvSpPr/>
          <p:nvPr/>
        </p:nvSpPr>
        <p:spPr>
          <a:xfrm>
            <a:off x="7354686" y="3579992"/>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0" name="Google Shape;1160;p54"/>
          <p:cNvSpPr txBox="1"/>
          <p:nvPr/>
        </p:nvSpPr>
        <p:spPr>
          <a:xfrm>
            <a:off x="1449546" y="304513"/>
            <a:ext cx="5765115" cy="6124635"/>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CA" sz="2200">
                <a:solidFill>
                  <a:srgbClr val="595959"/>
                </a:solidFill>
                <a:latin typeface="Calibri"/>
                <a:ea typeface="Calibri"/>
                <a:cs typeface="Calibri"/>
                <a:sym typeface="Calibri"/>
              </a:rPr>
              <a:t>There will be many transitions over the lifetime, relationships, friendships, parenting, caregiving, etc.  </a:t>
            </a:r>
            <a:endParaRPr/>
          </a:p>
          <a:p>
            <a:pPr marL="0" marR="0" lvl="0" indent="0" algn="l" rtl="0">
              <a:lnSpc>
                <a:spcPct val="150000"/>
              </a:lnSpc>
              <a:spcBef>
                <a:spcPts val="0"/>
              </a:spcBef>
              <a:spcAft>
                <a:spcPts val="0"/>
              </a:spcAft>
              <a:buNone/>
            </a:pPr>
            <a:endParaRPr sz="2200">
              <a:solidFill>
                <a:srgbClr val="595959"/>
              </a:solidFill>
              <a:latin typeface="Calibri"/>
              <a:ea typeface="Calibri"/>
              <a:cs typeface="Calibri"/>
              <a:sym typeface="Calibri"/>
            </a:endParaRPr>
          </a:p>
          <a:p>
            <a:pPr marL="0" marR="0" lvl="0" indent="0" algn="l" rtl="0">
              <a:lnSpc>
                <a:spcPct val="150000"/>
              </a:lnSpc>
              <a:spcBef>
                <a:spcPts val="0"/>
              </a:spcBef>
              <a:spcAft>
                <a:spcPts val="0"/>
              </a:spcAft>
              <a:buNone/>
            </a:pPr>
            <a:r>
              <a:rPr lang="en-CA" sz="2200">
                <a:solidFill>
                  <a:srgbClr val="595959"/>
                </a:solidFill>
                <a:latin typeface="Calibri"/>
                <a:ea typeface="Calibri"/>
                <a:cs typeface="Calibri"/>
                <a:sym typeface="Calibri"/>
              </a:rPr>
              <a:t>The most notable one for the education system will be transition from schools, but most importantly transition from High School to adulthood. </a:t>
            </a:r>
            <a:endParaRPr/>
          </a:p>
          <a:p>
            <a:pPr marL="0" marR="0" lvl="0" indent="0" algn="l" rtl="0">
              <a:lnSpc>
                <a:spcPct val="150000"/>
              </a:lnSpc>
              <a:spcBef>
                <a:spcPts val="0"/>
              </a:spcBef>
              <a:spcAft>
                <a:spcPts val="0"/>
              </a:spcAft>
              <a:buNone/>
            </a:pPr>
            <a:r>
              <a:rPr lang="en-CA" sz="2200">
                <a:solidFill>
                  <a:srgbClr val="595959"/>
                </a:solidFill>
                <a:latin typeface="Calibri"/>
                <a:ea typeface="Calibri"/>
                <a:cs typeface="Calibri"/>
                <a:sym typeface="Calibri"/>
              </a:rPr>
              <a:t> </a:t>
            </a:r>
            <a:endParaRPr/>
          </a:p>
          <a:p>
            <a:pPr marL="0" marR="0" lvl="0" indent="0" algn="l" rtl="0">
              <a:lnSpc>
                <a:spcPct val="150000"/>
              </a:lnSpc>
              <a:spcBef>
                <a:spcPts val="0"/>
              </a:spcBef>
              <a:spcAft>
                <a:spcPts val="0"/>
              </a:spcAft>
              <a:buNone/>
            </a:pPr>
            <a:r>
              <a:rPr lang="en-CA" sz="2200">
                <a:solidFill>
                  <a:srgbClr val="595959"/>
                </a:solidFill>
                <a:latin typeface="Calibri"/>
                <a:ea typeface="Calibri"/>
                <a:cs typeface="Calibri"/>
                <a:sym typeface="Calibri"/>
              </a:rPr>
              <a:t>The school should be very involved during the whole of high school to set the stage for this transition.</a:t>
            </a:r>
            <a:endParaRPr/>
          </a:p>
          <a:p>
            <a:pPr marL="0" marR="0" lvl="0" indent="0" algn="l" rtl="0">
              <a:lnSpc>
                <a:spcPct val="150000"/>
              </a:lnSpc>
              <a:spcBef>
                <a:spcPts val="0"/>
              </a:spcBef>
              <a:spcAft>
                <a:spcPts val="0"/>
              </a:spcAft>
              <a:buNone/>
            </a:pPr>
            <a:r>
              <a:rPr lang="en-CA" sz="2200">
                <a:solidFill>
                  <a:srgbClr val="595959"/>
                </a:solidFill>
                <a:latin typeface="Calibri"/>
                <a:ea typeface="Calibri"/>
                <a:cs typeface="Calibri"/>
                <a:sym typeface="Calibri"/>
              </a:rPr>
              <a:t>– Caregiver</a:t>
            </a:r>
            <a:endParaRPr/>
          </a:p>
        </p:txBody>
      </p:sp>
      <p:sp>
        <p:nvSpPr>
          <p:cNvPr id="1161" name="Google Shape;1161;p54"/>
          <p:cNvSpPr txBox="1"/>
          <p:nvPr/>
        </p:nvSpPr>
        <p:spPr>
          <a:xfrm>
            <a:off x="998193" y="304513"/>
            <a:ext cx="490840"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1162" name="Google Shape;1162;p54"/>
          <p:cNvSpPr txBox="1"/>
          <p:nvPr/>
        </p:nvSpPr>
        <p:spPr>
          <a:xfrm>
            <a:off x="2765549" y="5714169"/>
            <a:ext cx="672747"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1163" name="Google Shape;1163;p54"/>
          <p:cNvSpPr/>
          <p:nvPr/>
        </p:nvSpPr>
        <p:spPr>
          <a:xfrm>
            <a:off x="7294934" y="6589249"/>
            <a:ext cx="4512366" cy="2811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200">
                <a:solidFill>
                  <a:schemeClr val="dk1"/>
                </a:solidFill>
                <a:latin typeface="Calibri"/>
                <a:ea typeface="Calibri"/>
                <a:cs typeface="Calibri"/>
                <a:sym typeface="Calibri"/>
              </a:rPr>
              <a:t>FASD Educator and Caregiver, Personal Communication, July 2021​</a:t>
            </a:r>
            <a:endParaRPr/>
          </a:p>
        </p:txBody>
      </p:sp>
      <p:pic>
        <p:nvPicPr>
          <p:cNvPr id="1164" name="Google Shape;1164;p54"/>
          <p:cNvPicPr preferRelativeResize="0">
            <a:picLocks noGrp="1"/>
          </p:cNvPicPr>
          <p:nvPr>
            <p:ph type="pic" idx="2"/>
          </p:nvPr>
        </p:nvPicPr>
        <p:blipFill rotWithShape="1">
          <a:blip r:embed="rId3">
            <a:alphaModFix/>
          </a:blip>
          <a:srcRect l="6282" r="6282"/>
          <a:stretch/>
        </p:blipFill>
        <p:spPr>
          <a:xfrm>
            <a:off x="7625262" y="1500188"/>
            <a:ext cx="5003800" cy="4654550"/>
          </a:xfrm>
          <a:prstGeom prst="rect">
            <a:avLst/>
          </a:prstGeom>
          <a:solidFill>
            <a:schemeClr val="lt1"/>
          </a:solid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169"/>
        <p:cNvGrpSpPr/>
        <p:nvPr/>
      </p:nvGrpSpPr>
      <p:grpSpPr>
        <a:xfrm>
          <a:off x="0" y="0"/>
          <a:ext cx="0" cy="0"/>
          <a:chOff x="0" y="0"/>
          <a:chExt cx="0" cy="0"/>
        </a:xfrm>
      </p:grpSpPr>
      <p:sp>
        <p:nvSpPr>
          <p:cNvPr id="1170" name="Google Shape;1170;p55"/>
          <p:cNvSpPr/>
          <p:nvPr/>
        </p:nvSpPr>
        <p:spPr>
          <a:xfrm>
            <a:off x="3363310" y="0"/>
            <a:ext cx="8828690" cy="6070600"/>
          </a:xfrm>
          <a:prstGeom prst="rect">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71" name="Google Shape;1171;p55"/>
          <p:cNvSpPr/>
          <p:nvPr/>
        </p:nvSpPr>
        <p:spPr>
          <a:xfrm>
            <a:off x="0" y="4246179"/>
            <a:ext cx="6490252" cy="2611821"/>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72" name="Google Shape;1172;p55"/>
          <p:cNvSpPr txBox="1"/>
          <p:nvPr/>
        </p:nvSpPr>
        <p:spPr>
          <a:xfrm>
            <a:off x="229084" y="4604230"/>
            <a:ext cx="6261168" cy="1754326"/>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Key Elements to Support Transitions</a:t>
            </a:r>
            <a:endParaRPr/>
          </a:p>
        </p:txBody>
      </p:sp>
      <p:sp>
        <p:nvSpPr>
          <p:cNvPr id="1173" name="Google Shape;1173;p55"/>
          <p:cNvSpPr txBox="1"/>
          <p:nvPr/>
        </p:nvSpPr>
        <p:spPr>
          <a:xfrm>
            <a:off x="7913134" y="617841"/>
            <a:ext cx="3885165"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b="1">
                <a:solidFill>
                  <a:srgbClr val="364DA1"/>
                </a:solidFill>
                <a:latin typeface="EB Garamond"/>
                <a:ea typeface="EB Garamond"/>
                <a:cs typeface="EB Garamond"/>
                <a:sym typeface="EB Garamond"/>
              </a:rPr>
              <a:t>Preparing Students</a:t>
            </a:r>
            <a:endParaRPr sz="3200">
              <a:solidFill>
                <a:srgbClr val="595959"/>
              </a:solidFill>
              <a:latin typeface="Calibri"/>
              <a:ea typeface="Calibri"/>
              <a:cs typeface="Calibri"/>
              <a:sym typeface="Calibri"/>
            </a:endParaRPr>
          </a:p>
        </p:txBody>
      </p:sp>
      <p:sp>
        <p:nvSpPr>
          <p:cNvPr id="1174" name="Google Shape;1174;p55"/>
          <p:cNvSpPr txBox="1"/>
          <p:nvPr/>
        </p:nvSpPr>
        <p:spPr>
          <a:xfrm>
            <a:off x="7913135" y="1822780"/>
            <a:ext cx="342268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b="1">
                <a:solidFill>
                  <a:srgbClr val="FE721F"/>
                </a:solidFill>
                <a:latin typeface="EB Garamond"/>
                <a:ea typeface="EB Garamond"/>
                <a:cs typeface="EB Garamond"/>
                <a:sym typeface="EB Garamond"/>
              </a:rPr>
              <a:t>Collaboration</a:t>
            </a:r>
            <a:endParaRPr sz="3200">
              <a:solidFill>
                <a:srgbClr val="595959"/>
              </a:solidFill>
              <a:latin typeface="Calibri"/>
              <a:ea typeface="Calibri"/>
              <a:cs typeface="Calibri"/>
              <a:sym typeface="Calibri"/>
            </a:endParaRPr>
          </a:p>
        </p:txBody>
      </p:sp>
      <p:sp>
        <p:nvSpPr>
          <p:cNvPr id="1175" name="Google Shape;1175;p55"/>
          <p:cNvSpPr txBox="1"/>
          <p:nvPr/>
        </p:nvSpPr>
        <p:spPr>
          <a:xfrm>
            <a:off x="7913134" y="3027719"/>
            <a:ext cx="4024865"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b="1">
                <a:solidFill>
                  <a:srgbClr val="4B9847"/>
                </a:solidFill>
                <a:latin typeface="EB Garamond"/>
                <a:ea typeface="EB Garamond"/>
                <a:cs typeface="EB Garamond"/>
                <a:sym typeface="EB Garamond"/>
              </a:rPr>
              <a:t>Individualized Program Plans (IPPs)</a:t>
            </a:r>
            <a:endParaRPr sz="3200">
              <a:solidFill>
                <a:srgbClr val="595959"/>
              </a:solidFill>
              <a:latin typeface="Calibri"/>
              <a:ea typeface="Calibri"/>
              <a:cs typeface="Calibri"/>
              <a:sym typeface="Calibri"/>
            </a:endParaRPr>
          </a:p>
        </p:txBody>
      </p:sp>
      <p:sp>
        <p:nvSpPr>
          <p:cNvPr id="1176" name="Google Shape;1176;p55"/>
          <p:cNvSpPr txBox="1"/>
          <p:nvPr/>
        </p:nvSpPr>
        <p:spPr>
          <a:xfrm>
            <a:off x="7877798" y="4604230"/>
            <a:ext cx="3920502"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b="1">
                <a:solidFill>
                  <a:srgbClr val="00B0F0"/>
                </a:solidFill>
                <a:latin typeface="EB Garamond"/>
                <a:ea typeface="EB Garamond"/>
                <a:cs typeface="EB Garamond"/>
                <a:sym typeface="EB Garamond"/>
              </a:rPr>
              <a:t>Transition Planning</a:t>
            </a:r>
            <a:endParaRPr sz="3200">
              <a:solidFill>
                <a:srgbClr val="595959"/>
              </a:solidFill>
              <a:latin typeface="Calibri"/>
              <a:ea typeface="Calibri"/>
              <a:cs typeface="Calibri"/>
              <a:sym typeface="Calibri"/>
            </a:endParaRPr>
          </a:p>
        </p:txBody>
      </p:sp>
      <p:sp>
        <p:nvSpPr>
          <p:cNvPr id="1177" name="Google Shape;1177;p55"/>
          <p:cNvSpPr/>
          <p:nvPr/>
        </p:nvSpPr>
        <p:spPr>
          <a:xfrm>
            <a:off x="7041798" y="775999"/>
            <a:ext cx="673755" cy="305367"/>
          </a:xfrm>
          <a:custGeom>
            <a:avLst/>
            <a:gdLst/>
            <a:ahLst/>
            <a:cxnLst/>
            <a:rect l="l" t="t" r="r" b="b"/>
            <a:pathLst>
              <a:path w="731" h="332" extrusionOk="0">
                <a:moveTo>
                  <a:pt x="154" y="274"/>
                </a:moveTo>
                <a:cubicBezTo>
                  <a:pt x="102" y="274"/>
                  <a:pt x="61" y="232"/>
                  <a:pt x="61" y="170"/>
                </a:cubicBezTo>
                <a:cubicBezTo>
                  <a:pt x="61" y="108"/>
                  <a:pt x="102" y="62"/>
                  <a:pt x="154" y="62"/>
                </a:cubicBezTo>
                <a:cubicBezTo>
                  <a:pt x="205" y="62"/>
                  <a:pt x="247" y="108"/>
                  <a:pt x="247" y="170"/>
                </a:cubicBezTo>
                <a:cubicBezTo>
                  <a:pt x="247" y="232"/>
                  <a:pt x="205" y="274"/>
                  <a:pt x="154" y="274"/>
                </a:cubicBezTo>
                <a:close/>
                <a:moveTo>
                  <a:pt x="713" y="206"/>
                </a:moveTo>
                <a:lnTo>
                  <a:pt x="712" y="242"/>
                </a:lnTo>
                <a:lnTo>
                  <a:pt x="712" y="242"/>
                </a:lnTo>
                <a:lnTo>
                  <a:pt x="712" y="262"/>
                </a:lnTo>
                <a:lnTo>
                  <a:pt x="581" y="262"/>
                </a:lnTo>
                <a:lnTo>
                  <a:pt x="581" y="242"/>
                </a:lnTo>
                <a:lnTo>
                  <a:pt x="581" y="242"/>
                </a:lnTo>
                <a:lnTo>
                  <a:pt x="581" y="208"/>
                </a:lnTo>
                <a:lnTo>
                  <a:pt x="303" y="209"/>
                </a:lnTo>
                <a:cubicBezTo>
                  <a:pt x="288" y="291"/>
                  <a:pt x="227" y="332"/>
                  <a:pt x="154" y="332"/>
                </a:cubicBezTo>
                <a:cubicBezTo>
                  <a:pt x="69" y="332"/>
                  <a:pt x="0" y="272"/>
                  <a:pt x="0" y="170"/>
                </a:cubicBezTo>
                <a:cubicBezTo>
                  <a:pt x="0" y="68"/>
                  <a:pt x="64" y="0"/>
                  <a:pt x="154" y="0"/>
                </a:cubicBezTo>
                <a:cubicBezTo>
                  <a:pt x="231" y="0"/>
                  <a:pt x="285" y="45"/>
                  <a:pt x="302" y="123"/>
                </a:cubicBezTo>
                <a:lnTo>
                  <a:pt x="304" y="136"/>
                </a:lnTo>
                <a:lnTo>
                  <a:pt x="699" y="136"/>
                </a:lnTo>
                <a:cubicBezTo>
                  <a:pt x="699" y="136"/>
                  <a:pt x="730" y="134"/>
                  <a:pt x="730" y="158"/>
                </a:cubicBezTo>
                <a:lnTo>
                  <a:pt x="730" y="184"/>
                </a:lnTo>
                <a:cubicBezTo>
                  <a:pt x="730" y="184"/>
                  <a:pt x="731" y="201"/>
                  <a:pt x="713" y="206"/>
                </a:cubicBezTo>
                <a:close/>
                <a:moveTo>
                  <a:pt x="712" y="267"/>
                </a:moveTo>
                <a:lnTo>
                  <a:pt x="711" y="307"/>
                </a:lnTo>
                <a:cubicBezTo>
                  <a:pt x="711" y="307"/>
                  <a:pt x="714" y="313"/>
                  <a:pt x="698" y="314"/>
                </a:cubicBezTo>
                <a:lnTo>
                  <a:pt x="596" y="314"/>
                </a:lnTo>
                <a:cubicBezTo>
                  <a:pt x="596" y="314"/>
                  <a:pt x="581" y="313"/>
                  <a:pt x="580" y="300"/>
                </a:cubicBezTo>
                <a:lnTo>
                  <a:pt x="581" y="267"/>
                </a:lnTo>
                <a:lnTo>
                  <a:pt x="712" y="267"/>
                </a:lnTo>
                <a:close/>
              </a:path>
            </a:pathLst>
          </a:custGeom>
          <a:solidFill>
            <a:srgbClr val="BADEE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178" name="Google Shape;1178;p55"/>
          <p:cNvSpPr/>
          <p:nvPr/>
        </p:nvSpPr>
        <p:spPr>
          <a:xfrm>
            <a:off x="7041798" y="1976105"/>
            <a:ext cx="673755" cy="305367"/>
          </a:xfrm>
          <a:custGeom>
            <a:avLst/>
            <a:gdLst/>
            <a:ahLst/>
            <a:cxnLst/>
            <a:rect l="l" t="t" r="r" b="b"/>
            <a:pathLst>
              <a:path w="731" h="332" extrusionOk="0">
                <a:moveTo>
                  <a:pt x="154" y="274"/>
                </a:moveTo>
                <a:cubicBezTo>
                  <a:pt x="102" y="274"/>
                  <a:pt x="61" y="232"/>
                  <a:pt x="61" y="170"/>
                </a:cubicBezTo>
                <a:cubicBezTo>
                  <a:pt x="61" y="108"/>
                  <a:pt x="102" y="62"/>
                  <a:pt x="154" y="62"/>
                </a:cubicBezTo>
                <a:cubicBezTo>
                  <a:pt x="205" y="62"/>
                  <a:pt x="247" y="108"/>
                  <a:pt x="247" y="170"/>
                </a:cubicBezTo>
                <a:cubicBezTo>
                  <a:pt x="247" y="232"/>
                  <a:pt x="205" y="274"/>
                  <a:pt x="154" y="274"/>
                </a:cubicBezTo>
                <a:close/>
                <a:moveTo>
                  <a:pt x="713" y="206"/>
                </a:moveTo>
                <a:lnTo>
                  <a:pt x="712" y="242"/>
                </a:lnTo>
                <a:lnTo>
                  <a:pt x="712" y="242"/>
                </a:lnTo>
                <a:lnTo>
                  <a:pt x="712" y="262"/>
                </a:lnTo>
                <a:lnTo>
                  <a:pt x="581" y="262"/>
                </a:lnTo>
                <a:lnTo>
                  <a:pt x="581" y="242"/>
                </a:lnTo>
                <a:lnTo>
                  <a:pt x="581" y="242"/>
                </a:lnTo>
                <a:lnTo>
                  <a:pt x="581" y="208"/>
                </a:lnTo>
                <a:lnTo>
                  <a:pt x="303" y="209"/>
                </a:lnTo>
                <a:cubicBezTo>
                  <a:pt x="288" y="291"/>
                  <a:pt x="227" y="332"/>
                  <a:pt x="154" y="332"/>
                </a:cubicBezTo>
                <a:cubicBezTo>
                  <a:pt x="69" y="332"/>
                  <a:pt x="0" y="272"/>
                  <a:pt x="0" y="170"/>
                </a:cubicBezTo>
                <a:cubicBezTo>
                  <a:pt x="0" y="68"/>
                  <a:pt x="64" y="0"/>
                  <a:pt x="154" y="0"/>
                </a:cubicBezTo>
                <a:cubicBezTo>
                  <a:pt x="231" y="0"/>
                  <a:pt x="285" y="45"/>
                  <a:pt x="302" y="123"/>
                </a:cubicBezTo>
                <a:lnTo>
                  <a:pt x="304" y="136"/>
                </a:lnTo>
                <a:lnTo>
                  <a:pt x="699" y="136"/>
                </a:lnTo>
                <a:cubicBezTo>
                  <a:pt x="699" y="136"/>
                  <a:pt x="730" y="134"/>
                  <a:pt x="730" y="158"/>
                </a:cubicBezTo>
                <a:lnTo>
                  <a:pt x="730" y="184"/>
                </a:lnTo>
                <a:cubicBezTo>
                  <a:pt x="730" y="184"/>
                  <a:pt x="731" y="201"/>
                  <a:pt x="713" y="206"/>
                </a:cubicBezTo>
                <a:close/>
                <a:moveTo>
                  <a:pt x="712" y="267"/>
                </a:moveTo>
                <a:lnTo>
                  <a:pt x="711" y="307"/>
                </a:lnTo>
                <a:cubicBezTo>
                  <a:pt x="711" y="307"/>
                  <a:pt x="714" y="313"/>
                  <a:pt x="698" y="314"/>
                </a:cubicBezTo>
                <a:lnTo>
                  <a:pt x="596" y="314"/>
                </a:lnTo>
                <a:cubicBezTo>
                  <a:pt x="596" y="314"/>
                  <a:pt x="581" y="313"/>
                  <a:pt x="580" y="300"/>
                </a:cubicBezTo>
                <a:lnTo>
                  <a:pt x="581" y="267"/>
                </a:lnTo>
                <a:lnTo>
                  <a:pt x="712" y="267"/>
                </a:lnTo>
                <a:close/>
              </a:path>
            </a:pathLst>
          </a:custGeom>
          <a:solidFill>
            <a:srgbClr val="BADEE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179" name="Google Shape;1179;p55"/>
          <p:cNvSpPr/>
          <p:nvPr/>
        </p:nvSpPr>
        <p:spPr>
          <a:xfrm>
            <a:off x="7041798" y="3185134"/>
            <a:ext cx="673755" cy="305367"/>
          </a:xfrm>
          <a:custGeom>
            <a:avLst/>
            <a:gdLst/>
            <a:ahLst/>
            <a:cxnLst/>
            <a:rect l="l" t="t" r="r" b="b"/>
            <a:pathLst>
              <a:path w="731" h="332" extrusionOk="0">
                <a:moveTo>
                  <a:pt x="154" y="274"/>
                </a:moveTo>
                <a:cubicBezTo>
                  <a:pt x="102" y="274"/>
                  <a:pt x="61" y="232"/>
                  <a:pt x="61" y="170"/>
                </a:cubicBezTo>
                <a:cubicBezTo>
                  <a:pt x="61" y="108"/>
                  <a:pt x="102" y="62"/>
                  <a:pt x="154" y="62"/>
                </a:cubicBezTo>
                <a:cubicBezTo>
                  <a:pt x="205" y="62"/>
                  <a:pt x="247" y="108"/>
                  <a:pt x="247" y="170"/>
                </a:cubicBezTo>
                <a:cubicBezTo>
                  <a:pt x="247" y="232"/>
                  <a:pt x="205" y="274"/>
                  <a:pt x="154" y="274"/>
                </a:cubicBezTo>
                <a:close/>
                <a:moveTo>
                  <a:pt x="713" y="206"/>
                </a:moveTo>
                <a:lnTo>
                  <a:pt x="712" y="242"/>
                </a:lnTo>
                <a:lnTo>
                  <a:pt x="712" y="242"/>
                </a:lnTo>
                <a:lnTo>
                  <a:pt x="712" y="262"/>
                </a:lnTo>
                <a:lnTo>
                  <a:pt x="581" y="262"/>
                </a:lnTo>
                <a:lnTo>
                  <a:pt x="581" y="242"/>
                </a:lnTo>
                <a:lnTo>
                  <a:pt x="581" y="242"/>
                </a:lnTo>
                <a:lnTo>
                  <a:pt x="581" y="208"/>
                </a:lnTo>
                <a:lnTo>
                  <a:pt x="303" y="209"/>
                </a:lnTo>
                <a:cubicBezTo>
                  <a:pt x="288" y="291"/>
                  <a:pt x="227" y="332"/>
                  <a:pt x="154" y="332"/>
                </a:cubicBezTo>
                <a:cubicBezTo>
                  <a:pt x="69" y="332"/>
                  <a:pt x="0" y="272"/>
                  <a:pt x="0" y="170"/>
                </a:cubicBezTo>
                <a:cubicBezTo>
                  <a:pt x="0" y="68"/>
                  <a:pt x="64" y="0"/>
                  <a:pt x="154" y="0"/>
                </a:cubicBezTo>
                <a:cubicBezTo>
                  <a:pt x="231" y="0"/>
                  <a:pt x="285" y="45"/>
                  <a:pt x="302" y="123"/>
                </a:cubicBezTo>
                <a:lnTo>
                  <a:pt x="304" y="136"/>
                </a:lnTo>
                <a:lnTo>
                  <a:pt x="699" y="136"/>
                </a:lnTo>
                <a:cubicBezTo>
                  <a:pt x="699" y="136"/>
                  <a:pt x="730" y="134"/>
                  <a:pt x="730" y="158"/>
                </a:cubicBezTo>
                <a:lnTo>
                  <a:pt x="730" y="184"/>
                </a:lnTo>
                <a:cubicBezTo>
                  <a:pt x="730" y="184"/>
                  <a:pt x="731" y="201"/>
                  <a:pt x="713" y="206"/>
                </a:cubicBezTo>
                <a:close/>
                <a:moveTo>
                  <a:pt x="712" y="267"/>
                </a:moveTo>
                <a:lnTo>
                  <a:pt x="711" y="307"/>
                </a:lnTo>
                <a:cubicBezTo>
                  <a:pt x="711" y="307"/>
                  <a:pt x="714" y="313"/>
                  <a:pt x="698" y="314"/>
                </a:cubicBezTo>
                <a:lnTo>
                  <a:pt x="596" y="314"/>
                </a:lnTo>
                <a:cubicBezTo>
                  <a:pt x="596" y="314"/>
                  <a:pt x="581" y="313"/>
                  <a:pt x="580" y="300"/>
                </a:cubicBezTo>
                <a:lnTo>
                  <a:pt x="581" y="267"/>
                </a:lnTo>
                <a:lnTo>
                  <a:pt x="712" y="267"/>
                </a:lnTo>
                <a:close/>
              </a:path>
            </a:pathLst>
          </a:custGeom>
          <a:solidFill>
            <a:srgbClr val="BADEE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180" name="Google Shape;1180;p55"/>
          <p:cNvSpPr/>
          <p:nvPr/>
        </p:nvSpPr>
        <p:spPr>
          <a:xfrm>
            <a:off x="7041798" y="4750150"/>
            <a:ext cx="673755" cy="305367"/>
          </a:xfrm>
          <a:custGeom>
            <a:avLst/>
            <a:gdLst/>
            <a:ahLst/>
            <a:cxnLst/>
            <a:rect l="l" t="t" r="r" b="b"/>
            <a:pathLst>
              <a:path w="731" h="332" extrusionOk="0">
                <a:moveTo>
                  <a:pt x="154" y="274"/>
                </a:moveTo>
                <a:cubicBezTo>
                  <a:pt x="102" y="274"/>
                  <a:pt x="61" y="232"/>
                  <a:pt x="61" y="170"/>
                </a:cubicBezTo>
                <a:cubicBezTo>
                  <a:pt x="61" y="108"/>
                  <a:pt x="102" y="62"/>
                  <a:pt x="154" y="62"/>
                </a:cubicBezTo>
                <a:cubicBezTo>
                  <a:pt x="205" y="62"/>
                  <a:pt x="247" y="108"/>
                  <a:pt x="247" y="170"/>
                </a:cubicBezTo>
                <a:cubicBezTo>
                  <a:pt x="247" y="232"/>
                  <a:pt x="205" y="274"/>
                  <a:pt x="154" y="274"/>
                </a:cubicBezTo>
                <a:close/>
                <a:moveTo>
                  <a:pt x="713" y="206"/>
                </a:moveTo>
                <a:lnTo>
                  <a:pt x="712" y="242"/>
                </a:lnTo>
                <a:lnTo>
                  <a:pt x="712" y="242"/>
                </a:lnTo>
                <a:lnTo>
                  <a:pt x="712" y="262"/>
                </a:lnTo>
                <a:lnTo>
                  <a:pt x="581" y="262"/>
                </a:lnTo>
                <a:lnTo>
                  <a:pt x="581" y="242"/>
                </a:lnTo>
                <a:lnTo>
                  <a:pt x="581" y="242"/>
                </a:lnTo>
                <a:lnTo>
                  <a:pt x="581" y="208"/>
                </a:lnTo>
                <a:lnTo>
                  <a:pt x="303" y="209"/>
                </a:lnTo>
                <a:cubicBezTo>
                  <a:pt x="288" y="291"/>
                  <a:pt x="227" y="332"/>
                  <a:pt x="154" y="332"/>
                </a:cubicBezTo>
                <a:cubicBezTo>
                  <a:pt x="69" y="332"/>
                  <a:pt x="0" y="272"/>
                  <a:pt x="0" y="170"/>
                </a:cubicBezTo>
                <a:cubicBezTo>
                  <a:pt x="0" y="68"/>
                  <a:pt x="64" y="0"/>
                  <a:pt x="154" y="0"/>
                </a:cubicBezTo>
                <a:cubicBezTo>
                  <a:pt x="231" y="0"/>
                  <a:pt x="285" y="45"/>
                  <a:pt x="302" y="123"/>
                </a:cubicBezTo>
                <a:lnTo>
                  <a:pt x="304" y="136"/>
                </a:lnTo>
                <a:lnTo>
                  <a:pt x="699" y="136"/>
                </a:lnTo>
                <a:cubicBezTo>
                  <a:pt x="699" y="136"/>
                  <a:pt x="730" y="134"/>
                  <a:pt x="730" y="158"/>
                </a:cubicBezTo>
                <a:lnTo>
                  <a:pt x="730" y="184"/>
                </a:lnTo>
                <a:cubicBezTo>
                  <a:pt x="730" y="184"/>
                  <a:pt x="731" y="201"/>
                  <a:pt x="713" y="206"/>
                </a:cubicBezTo>
                <a:close/>
                <a:moveTo>
                  <a:pt x="712" y="267"/>
                </a:moveTo>
                <a:lnTo>
                  <a:pt x="711" y="307"/>
                </a:lnTo>
                <a:cubicBezTo>
                  <a:pt x="711" y="307"/>
                  <a:pt x="714" y="313"/>
                  <a:pt x="698" y="314"/>
                </a:cubicBezTo>
                <a:lnTo>
                  <a:pt x="596" y="314"/>
                </a:lnTo>
                <a:cubicBezTo>
                  <a:pt x="596" y="314"/>
                  <a:pt x="581" y="313"/>
                  <a:pt x="580" y="300"/>
                </a:cubicBezTo>
                <a:lnTo>
                  <a:pt x="581" y="267"/>
                </a:lnTo>
                <a:lnTo>
                  <a:pt x="712" y="267"/>
                </a:lnTo>
                <a:close/>
              </a:path>
            </a:pathLst>
          </a:custGeom>
          <a:solidFill>
            <a:srgbClr val="BADEE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185"/>
        <p:cNvGrpSpPr/>
        <p:nvPr/>
      </p:nvGrpSpPr>
      <p:grpSpPr>
        <a:xfrm>
          <a:off x="0" y="0"/>
          <a:ext cx="0" cy="0"/>
          <a:chOff x="0" y="0"/>
          <a:chExt cx="0" cy="0"/>
        </a:xfrm>
      </p:grpSpPr>
      <p:sp>
        <p:nvSpPr>
          <p:cNvPr id="1186" name="Google Shape;1186;p56"/>
          <p:cNvSpPr/>
          <p:nvPr/>
        </p:nvSpPr>
        <p:spPr>
          <a:xfrm>
            <a:off x="-126647" y="0"/>
            <a:ext cx="3412083" cy="68410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7" name="Google Shape;1187;p56"/>
          <p:cNvSpPr/>
          <p:nvPr/>
        </p:nvSpPr>
        <p:spPr>
          <a:xfrm>
            <a:off x="3161868" y="3669176"/>
            <a:ext cx="558241" cy="3197284"/>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8" name="Google Shape;1188;p56"/>
          <p:cNvSpPr/>
          <p:nvPr/>
        </p:nvSpPr>
        <p:spPr>
          <a:xfrm>
            <a:off x="235144" y="3122055"/>
            <a:ext cx="3107193" cy="3107193"/>
          </a:xfrm>
          <a:prstGeom prst="donut">
            <a:avLst>
              <a:gd name="adj" fmla="val 13260"/>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89" name="Google Shape;1189;p56"/>
          <p:cNvSpPr/>
          <p:nvPr/>
        </p:nvSpPr>
        <p:spPr>
          <a:xfrm rot="4500000">
            <a:off x="2127775" y="531725"/>
            <a:ext cx="208353" cy="179615"/>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0" name="Google Shape;1190;p56"/>
          <p:cNvSpPr/>
          <p:nvPr/>
        </p:nvSpPr>
        <p:spPr>
          <a:xfrm rot="2700000">
            <a:off x="3744521" y="244837"/>
            <a:ext cx="134914" cy="11630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1" name="Google Shape;1191;p56"/>
          <p:cNvSpPr/>
          <p:nvPr/>
        </p:nvSpPr>
        <p:spPr>
          <a:xfrm rot="1813063">
            <a:off x="617299" y="5923299"/>
            <a:ext cx="135254" cy="116599"/>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2" name="Google Shape;1192;p56"/>
          <p:cNvSpPr/>
          <p:nvPr/>
        </p:nvSpPr>
        <p:spPr>
          <a:xfrm rot="-3507348">
            <a:off x="11765895" y="207186"/>
            <a:ext cx="146568" cy="126352"/>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3" name="Google Shape;1193;p56"/>
          <p:cNvSpPr/>
          <p:nvPr/>
        </p:nvSpPr>
        <p:spPr>
          <a:xfrm rot="1813063">
            <a:off x="11279065" y="6082107"/>
            <a:ext cx="222969" cy="192216"/>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4" name="Google Shape;1194;p56"/>
          <p:cNvSpPr/>
          <p:nvPr/>
        </p:nvSpPr>
        <p:spPr>
          <a:xfrm>
            <a:off x="6109271" y="1059978"/>
            <a:ext cx="45719" cy="715624"/>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95" name="Google Shape;1195;p56"/>
          <p:cNvPicPr preferRelativeResize="0">
            <a:picLocks noGrp="1"/>
          </p:cNvPicPr>
          <p:nvPr>
            <p:ph type="pic" idx="2"/>
          </p:nvPr>
        </p:nvPicPr>
        <p:blipFill rotWithShape="1">
          <a:blip r:embed="rId3">
            <a:alphaModFix/>
          </a:blip>
          <a:srcRect/>
          <a:stretch/>
        </p:blipFill>
        <p:spPr>
          <a:xfrm>
            <a:off x="1460801" y="971907"/>
            <a:ext cx="4271477" cy="4271477"/>
          </a:xfrm>
          <a:prstGeom prst="rect">
            <a:avLst/>
          </a:prstGeom>
          <a:solidFill>
            <a:schemeClr val="lt1"/>
          </a:solidFill>
          <a:ln>
            <a:noFill/>
          </a:ln>
        </p:spPr>
      </p:pic>
      <p:sp>
        <p:nvSpPr>
          <p:cNvPr id="1196" name="Google Shape;1196;p56"/>
          <p:cNvSpPr txBox="1"/>
          <p:nvPr/>
        </p:nvSpPr>
        <p:spPr>
          <a:xfrm>
            <a:off x="6413300" y="540627"/>
            <a:ext cx="5518059"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Preparing Students</a:t>
            </a:r>
            <a:endParaRPr/>
          </a:p>
        </p:txBody>
      </p:sp>
      <p:sp>
        <p:nvSpPr>
          <p:cNvPr id="1197" name="Google Shape;1197;p56"/>
          <p:cNvSpPr/>
          <p:nvPr/>
        </p:nvSpPr>
        <p:spPr>
          <a:xfrm>
            <a:off x="6459724" y="2706236"/>
            <a:ext cx="553555" cy="553555"/>
          </a:xfrm>
          <a:prstGeom prst="ellipse">
            <a:avLst/>
          </a:prstGeom>
          <a:solidFill>
            <a:srgbClr val="4B9847"/>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200">
                <a:solidFill>
                  <a:schemeClr val="lt1"/>
                </a:solidFill>
                <a:latin typeface="Poppins Medium"/>
                <a:ea typeface="Poppins Medium"/>
                <a:cs typeface="Poppins Medium"/>
                <a:sym typeface="Poppins Medium"/>
              </a:rPr>
              <a:t>01</a:t>
            </a:r>
            <a:endParaRPr/>
          </a:p>
        </p:txBody>
      </p:sp>
      <p:sp>
        <p:nvSpPr>
          <p:cNvPr id="1198" name="Google Shape;1198;p56"/>
          <p:cNvSpPr/>
          <p:nvPr/>
        </p:nvSpPr>
        <p:spPr>
          <a:xfrm>
            <a:off x="6418474" y="3747438"/>
            <a:ext cx="553555" cy="553555"/>
          </a:xfrm>
          <a:prstGeom prst="ellipse">
            <a:avLst/>
          </a:prstGeom>
          <a:solidFill>
            <a:srgbClr val="4B9847"/>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200">
                <a:solidFill>
                  <a:schemeClr val="lt1"/>
                </a:solidFill>
                <a:latin typeface="Poppins Medium"/>
                <a:ea typeface="Poppins Medium"/>
                <a:cs typeface="Poppins Medium"/>
                <a:sym typeface="Poppins Medium"/>
              </a:rPr>
              <a:t>02</a:t>
            </a:r>
            <a:endParaRPr/>
          </a:p>
        </p:txBody>
      </p:sp>
      <p:sp>
        <p:nvSpPr>
          <p:cNvPr id="1199" name="Google Shape;1199;p56"/>
          <p:cNvSpPr/>
          <p:nvPr/>
        </p:nvSpPr>
        <p:spPr>
          <a:xfrm>
            <a:off x="6418474" y="4730924"/>
            <a:ext cx="553555" cy="553555"/>
          </a:xfrm>
          <a:prstGeom prst="ellipse">
            <a:avLst/>
          </a:prstGeom>
          <a:solidFill>
            <a:srgbClr val="4B9847"/>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200">
                <a:solidFill>
                  <a:schemeClr val="lt1"/>
                </a:solidFill>
                <a:latin typeface="Poppins Medium"/>
                <a:ea typeface="Poppins Medium"/>
                <a:cs typeface="Poppins Medium"/>
                <a:sym typeface="Poppins Medium"/>
              </a:rPr>
              <a:t>03</a:t>
            </a:r>
            <a:endParaRPr/>
          </a:p>
        </p:txBody>
      </p:sp>
      <p:sp>
        <p:nvSpPr>
          <p:cNvPr id="1200" name="Google Shape;1200;p56"/>
          <p:cNvSpPr/>
          <p:nvPr/>
        </p:nvSpPr>
        <p:spPr>
          <a:xfrm>
            <a:off x="6418474" y="5740680"/>
            <a:ext cx="553555" cy="553555"/>
          </a:xfrm>
          <a:prstGeom prst="ellipse">
            <a:avLst/>
          </a:prstGeom>
          <a:solidFill>
            <a:srgbClr val="4B9847"/>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200">
                <a:solidFill>
                  <a:schemeClr val="lt1"/>
                </a:solidFill>
                <a:latin typeface="Poppins Medium"/>
                <a:ea typeface="Poppins Medium"/>
                <a:cs typeface="Poppins Medium"/>
                <a:sym typeface="Poppins Medium"/>
              </a:rPr>
              <a:t>04</a:t>
            </a:r>
            <a:endParaRPr/>
          </a:p>
        </p:txBody>
      </p:sp>
      <p:sp>
        <p:nvSpPr>
          <p:cNvPr id="1201" name="Google Shape;1201;p56"/>
          <p:cNvSpPr txBox="1"/>
          <p:nvPr/>
        </p:nvSpPr>
        <p:spPr>
          <a:xfrm>
            <a:off x="7961168" y="2626260"/>
            <a:ext cx="389691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Forewarn (or frontload)</a:t>
            </a:r>
            <a:endParaRPr/>
          </a:p>
        </p:txBody>
      </p:sp>
      <p:sp>
        <p:nvSpPr>
          <p:cNvPr id="1202" name="Google Shape;1202;p56"/>
          <p:cNvSpPr txBox="1"/>
          <p:nvPr/>
        </p:nvSpPr>
        <p:spPr>
          <a:xfrm>
            <a:off x="7961168" y="3790685"/>
            <a:ext cx="182427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Anticipate</a:t>
            </a:r>
            <a:endParaRPr/>
          </a:p>
        </p:txBody>
      </p:sp>
      <p:sp>
        <p:nvSpPr>
          <p:cNvPr id="1203" name="Google Shape;1203;p56"/>
          <p:cNvSpPr txBox="1"/>
          <p:nvPr/>
        </p:nvSpPr>
        <p:spPr>
          <a:xfrm>
            <a:off x="7961168" y="4748999"/>
            <a:ext cx="138231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State</a:t>
            </a:r>
            <a:endParaRPr/>
          </a:p>
        </p:txBody>
      </p:sp>
      <p:sp>
        <p:nvSpPr>
          <p:cNvPr id="1204" name="Google Shape;1204;p56"/>
          <p:cNvSpPr txBox="1"/>
          <p:nvPr/>
        </p:nvSpPr>
        <p:spPr>
          <a:xfrm>
            <a:off x="7961168" y="5745598"/>
            <a:ext cx="138231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Act</a:t>
            </a:r>
            <a:endParaRPr/>
          </a:p>
        </p:txBody>
      </p:sp>
      <p:pic>
        <p:nvPicPr>
          <p:cNvPr id="1205" name="Google Shape;1205;p56" descr="Megaphone1 with solid fill"/>
          <p:cNvPicPr preferRelativeResize="0"/>
          <p:nvPr/>
        </p:nvPicPr>
        <p:blipFill rotWithShape="1">
          <a:blip r:embed="rId4">
            <a:alphaModFix/>
          </a:blip>
          <a:srcRect/>
          <a:stretch/>
        </p:blipFill>
        <p:spPr>
          <a:xfrm>
            <a:off x="6848669" y="2441048"/>
            <a:ext cx="932487" cy="932487"/>
          </a:xfrm>
          <a:prstGeom prst="rect">
            <a:avLst/>
          </a:prstGeom>
          <a:noFill/>
          <a:ln>
            <a:noFill/>
          </a:ln>
        </p:spPr>
      </p:pic>
      <p:pic>
        <p:nvPicPr>
          <p:cNvPr id="1206" name="Google Shape;1206;p56" descr="Stopwatch with solid fill"/>
          <p:cNvPicPr preferRelativeResize="0"/>
          <p:nvPr/>
        </p:nvPicPr>
        <p:blipFill rotWithShape="1">
          <a:blip r:embed="rId5">
            <a:alphaModFix/>
          </a:blip>
          <a:srcRect/>
          <a:stretch/>
        </p:blipFill>
        <p:spPr>
          <a:xfrm>
            <a:off x="6863621" y="3597148"/>
            <a:ext cx="932487" cy="932487"/>
          </a:xfrm>
          <a:prstGeom prst="rect">
            <a:avLst/>
          </a:prstGeom>
          <a:noFill/>
          <a:ln>
            <a:noFill/>
          </a:ln>
        </p:spPr>
      </p:pic>
      <p:pic>
        <p:nvPicPr>
          <p:cNvPr id="1207" name="Google Shape;1207;p56" descr="Images with solid fill"/>
          <p:cNvPicPr preferRelativeResize="0"/>
          <p:nvPr/>
        </p:nvPicPr>
        <p:blipFill rotWithShape="1">
          <a:blip r:embed="rId6">
            <a:alphaModFix/>
          </a:blip>
          <a:srcRect/>
          <a:stretch/>
        </p:blipFill>
        <p:spPr>
          <a:xfrm>
            <a:off x="6957935" y="4753249"/>
            <a:ext cx="847951" cy="847951"/>
          </a:xfrm>
          <a:prstGeom prst="rect">
            <a:avLst/>
          </a:prstGeom>
          <a:noFill/>
          <a:ln>
            <a:noFill/>
          </a:ln>
        </p:spPr>
      </p:pic>
      <p:pic>
        <p:nvPicPr>
          <p:cNvPr id="1208" name="Google Shape;1208;p56" descr="Teacher with solid fill"/>
          <p:cNvPicPr preferRelativeResize="0"/>
          <p:nvPr/>
        </p:nvPicPr>
        <p:blipFill rotWithShape="1">
          <a:blip r:embed="rId7">
            <a:alphaModFix/>
          </a:blip>
          <a:srcRect/>
          <a:stretch/>
        </p:blipFill>
        <p:spPr>
          <a:xfrm>
            <a:off x="6797688" y="5763005"/>
            <a:ext cx="932486" cy="932486"/>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01">
          <a:extLst>
            <a:ext uri="{FF2B5EF4-FFF2-40B4-BE49-F238E27FC236}">
              <a16:creationId xmlns:a16="http://schemas.microsoft.com/office/drawing/2014/main" id="{2278E29F-D5FE-0128-FE98-584C3AB3662E}"/>
            </a:ext>
          </a:extLst>
        </p:cNvPr>
        <p:cNvGrpSpPr/>
        <p:nvPr/>
      </p:nvGrpSpPr>
      <p:grpSpPr>
        <a:xfrm>
          <a:off x="0" y="0"/>
          <a:ext cx="0" cy="0"/>
          <a:chOff x="0" y="0"/>
          <a:chExt cx="0" cy="0"/>
        </a:xfrm>
      </p:grpSpPr>
      <p:sp>
        <p:nvSpPr>
          <p:cNvPr id="702" name="Google Shape;702;p32">
            <a:extLst>
              <a:ext uri="{FF2B5EF4-FFF2-40B4-BE49-F238E27FC236}">
                <a16:creationId xmlns:a16="http://schemas.microsoft.com/office/drawing/2014/main" id="{967A35DF-6E87-A775-DF59-7CD95CFFE937}"/>
              </a:ext>
            </a:extLst>
          </p:cNvPr>
          <p:cNvSpPr/>
          <p:nvPr/>
        </p:nvSpPr>
        <p:spPr>
          <a:xfrm>
            <a:off x="6471425" y="1148576"/>
            <a:ext cx="5720575" cy="5709424"/>
          </a:xfrm>
          <a:prstGeom prst="rect">
            <a:avLst/>
          </a:prstGeom>
          <a:gradFill>
            <a:gsLst>
              <a:gs pos="0">
                <a:srgbClr val="C3E9EE"/>
              </a:gs>
              <a:gs pos="100000">
                <a:srgbClr val="D8EDCF"/>
              </a:gs>
            </a:gsLst>
            <a:lin ang="54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704" name="Google Shape;704;p32">
            <a:extLst>
              <a:ext uri="{FF2B5EF4-FFF2-40B4-BE49-F238E27FC236}">
                <a16:creationId xmlns:a16="http://schemas.microsoft.com/office/drawing/2014/main" id="{6410DEC0-AADD-3133-F854-7947570115CC}"/>
              </a:ext>
            </a:extLst>
          </p:cNvPr>
          <p:cNvPicPr preferRelativeResize="0"/>
          <p:nvPr/>
        </p:nvPicPr>
        <p:blipFill rotWithShape="1">
          <a:blip r:embed="rId3">
            <a:alphaModFix/>
          </a:blip>
          <a:srcRect l="-1153"/>
          <a:stretch/>
        </p:blipFill>
        <p:spPr>
          <a:xfrm>
            <a:off x="3843639" y="2010181"/>
            <a:ext cx="8180907" cy="4681302"/>
          </a:xfrm>
          <a:prstGeom prst="rect">
            <a:avLst/>
          </a:prstGeom>
          <a:noFill/>
          <a:ln>
            <a:noFill/>
          </a:ln>
        </p:spPr>
      </p:pic>
      <p:sp>
        <p:nvSpPr>
          <p:cNvPr id="705" name="Google Shape;705;p32">
            <a:extLst>
              <a:ext uri="{FF2B5EF4-FFF2-40B4-BE49-F238E27FC236}">
                <a16:creationId xmlns:a16="http://schemas.microsoft.com/office/drawing/2014/main" id="{6071B8D6-BF2B-8BFA-2BD5-E8DE8CF3DABE}"/>
              </a:ext>
            </a:extLst>
          </p:cNvPr>
          <p:cNvSpPr txBox="1"/>
          <p:nvPr/>
        </p:nvSpPr>
        <p:spPr>
          <a:xfrm>
            <a:off x="390136" y="338228"/>
            <a:ext cx="6234720" cy="230828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5400" b="1" i="0" u="none" strike="noStrike" kern="0" cap="none" spc="0" normalizeH="0" baseline="0" noProof="0" dirty="0">
                <a:ln>
                  <a:noFill/>
                </a:ln>
                <a:solidFill>
                  <a:srgbClr val="364DA1"/>
                </a:solidFill>
                <a:effectLst/>
                <a:uLnTx/>
                <a:uFillTx/>
                <a:latin typeface="EB Garamond"/>
                <a:ea typeface="EB Garamond"/>
                <a:cs typeface="EB Garamond"/>
                <a:sym typeface="EB Garamond"/>
              </a:rPr>
              <a:t>Supporting Transitions</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3600" b="1" i="0" u="none" strike="noStrike" kern="0" cap="none" spc="0" normalizeH="0" baseline="0" noProof="0" dirty="0">
                <a:ln>
                  <a:noFill/>
                </a:ln>
                <a:solidFill>
                  <a:srgbClr val="364DA1"/>
                </a:solidFill>
                <a:effectLst/>
                <a:uLnTx/>
                <a:uFillTx/>
                <a:latin typeface="EB Garamond"/>
                <a:ea typeface="EB Garamond"/>
                <a:cs typeface="EB Garamond"/>
                <a:sym typeface="EB Garamond"/>
              </a:rPr>
              <a:t>by Nicole Hanes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9" name="Picture Placeholder 8">
            <a:extLst>
              <a:ext uri="{FF2B5EF4-FFF2-40B4-BE49-F238E27FC236}">
                <a16:creationId xmlns:a16="http://schemas.microsoft.com/office/drawing/2014/main" id="{5679C519-BAD6-DB8C-F594-2C083D9165DC}"/>
              </a:ext>
            </a:extLst>
          </p:cNvPr>
          <p:cNvSpPr>
            <a:spLocks noGrp="1"/>
          </p:cNvSpPr>
          <p:nvPr>
            <p:ph type="pic" idx="2"/>
          </p:nvPr>
        </p:nvSpPr>
        <p:spPr/>
        <p:txBody>
          <a:bodyPr/>
          <a:lstStyle/>
          <a:p>
            <a:endParaRPr lang="en-CA"/>
          </a:p>
        </p:txBody>
      </p:sp>
      <p:pic>
        <p:nvPicPr>
          <p:cNvPr id="11" name="Picture 10">
            <a:extLst>
              <a:ext uri="{FF2B5EF4-FFF2-40B4-BE49-F238E27FC236}">
                <a16:creationId xmlns:a16="http://schemas.microsoft.com/office/drawing/2014/main" id="{2886FF3F-5C63-B189-8D69-AA4EEDBCAB77}"/>
              </a:ext>
            </a:extLst>
          </p:cNvPr>
          <p:cNvPicPr>
            <a:picLocks noChangeAspect="1"/>
          </p:cNvPicPr>
          <p:nvPr/>
        </p:nvPicPr>
        <p:blipFill>
          <a:blip r:embed="rId4"/>
          <a:stretch>
            <a:fillRect/>
          </a:stretch>
        </p:blipFill>
        <p:spPr>
          <a:xfrm>
            <a:off x="5031555" y="2380166"/>
            <a:ext cx="6091880" cy="3433824"/>
          </a:xfrm>
          <a:prstGeom prst="rect">
            <a:avLst/>
          </a:prstGeom>
        </p:spPr>
      </p:pic>
    </p:spTree>
    <p:extLst>
      <p:ext uri="{BB962C8B-B14F-4D97-AF65-F5344CB8AC3E}">
        <p14:creationId xmlns:p14="http://schemas.microsoft.com/office/powerpoint/2010/main" val="175827643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241">
          <a:extLst>
            <a:ext uri="{FF2B5EF4-FFF2-40B4-BE49-F238E27FC236}">
              <a16:creationId xmlns:a16="http://schemas.microsoft.com/office/drawing/2014/main" id="{CA91D9AA-467C-979C-5580-C8869715E2C5}"/>
            </a:ext>
          </a:extLst>
        </p:cNvPr>
        <p:cNvGrpSpPr/>
        <p:nvPr/>
      </p:nvGrpSpPr>
      <p:grpSpPr>
        <a:xfrm>
          <a:off x="0" y="0"/>
          <a:ext cx="0" cy="0"/>
          <a:chOff x="0" y="0"/>
          <a:chExt cx="0" cy="0"/>
        </a:xfrm>
      </p:grpSpPr>
      <p:sp>
        <p:nvSpPr>
          <p:cNvPr id="1245" name="Google Shape;1245;p58">
            <a:extLst>
              <a:ext uri="{FF2B5EF4-FFF2-40B4-BE49-F238E27FC236}">
                <a16:creationId xmlns:a16="http://schemas.microsoft.com/office/drawing/2014/main" id="{8743F7B8-0F6D-C35F-08C0-104CE280C9F3}"/>
              </a:ext>
            </a:extLst>
          </p:cNvPr>
          <p:cNvSpPr txBox="1"/>
          <p:nvPr/>
        </p:nvSpPr>
        <p:spPr>
          <a:xfrm>
            <a:off x="6800652" y="475488"/>
            <a:ext cx="5193965"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dirty="0">
                <a:solidFill>
                  <a:srgbClr val="364DA1"/>
                </a:solidFill>
                <a:latin typeface="EB Garamond"/>
                <a:ea typeface="EB Garamond"/>
                <a:cs typeface="EB Garamond"/>
                <a:sym typeface="EB Garamond"/>
              </a:rPr>
              <a:t>Resource</a:t>
            </a:r>
            <a:endParaRPr dirty="0"/>
          </a:p>
        </p:txBody>
      </p:sp>
      <p:pic>
        <p:nvPicPr>
          <p:cNvPr id="5" name="Picture 4">
            <a:extLst>
              <a:ext uri="{FF2B5EF4-FFF2-40B4-BE49-F238E27FC236}">
                <a16:creationId xmlns:a16="http://schemas.microsoft.com/office/drawing/2014/main" id="{752E36BA-60AA-743F-5A75-10740E60EC0F}"/>
              </a:ext>
            </a:extLst>
          </p:cNvPr>
          <p:cNvPicPr>
            <a:picLocks noChangeAspect="1"/>
          </p:cNvPicPr>
          <p:nvPr/>
        </p:nvPicPr>
        <p:blipFill>
          <a:blip r:embed="rId3"/>
          <a:stretch>
            <a:fillRect/>
          </a:stretch>
        </p:blipFill>
        <p:spPr>
          <a:xfrm>
            <a:off x="1" y="1550934"/>
            <a:ext cx="12192000" cy="2748559"/>
          </a:xfrm>
          <a:prstGeom prst="rect">
            <a:avLst/>
          </a:prstGeom>
        </p:spPr>
      </p:pic>
      <p:sp>
        <p:nvSpPr>
          <p:cNvPr id="7" name="TextBox 6">
            <a:extLst>
              <a:ext uri="{FF2B5EF4-FFF2-40B4-BE49-F238E27FC236}">
                <a16:creationId xmlns:a16="http://schemas.microsoft.com/office/drawing/2014/main" id="{6BCBB0B4-3CB6-9E8D-4577-312EC31CAB18}"/>
              </a:ext>
            </a:extLst>
          </p:cNvPr>
          <p:cNvSpPr txBox="1"/>
          <p:nvPr/>
        </p:nvSpPr>
        <p:spPr>
          <a:xfrm>
            <a:off x="3048000" y="4624154"/>
            <a:ext cx="7117976" cy="307777"/>
          </a:xfrm>
          <a:prstGeom prst="rect">
            <a:avLst/>
          </a:prstGeom>
          <a:noFill/>
        </p:spPr>
        <p:txBody>
          <a:bodyPr wrap="square">
            <a:spAutoFit/>
          </a:bodyPr>
          <a:lstStyle/>
          <a:p>
            <a:r>
              <a:rPr lang="en-GB" sz="1400" b="1" i="0" u="sng" strike="noStrike" cap="none" dirty="0">
                <a:solidFill>
                  <a:schemeClr val="dk1"/>
                </a:solidFill>
                <a:effectLst/>
                <a:latin typeface="Calibri"/>
                <a:ea typeface="Calibri"/>
                <a:cs typeface="Calibri"/>
                <a:sym typeface="Calibri"/>
                <a:hlinkClick r:id="rId4"/>
              </a:rPr>
              <a:t>https://learningwithfasd.org.au/wp-content/uploads/Transitions-Factsheet_V2.pdf</a:t>
            </a:r>
            <a:r>
              <a:rPr lang="en-GB" sz="1400" b="1" i="0" u="none" strike="noStrike" cap="none" dirty="0">
                <a:solidFill>
                  <a:schemeClr val="dk1"/>
                </a:solidFill>
                <a:effectLst/>
                <a:latin typeface="Calibri"/>
                <a:ea typeface="Calibri"/>
                <a:cs typeface="Calibri"/>
                <a:sym typeface="Calibri"/>
              </a:rPr>
              <a:t> </a:t>
            </a:r>
            <a:endParaRPr lang="en-CA" dirty="0"/>
          </a:p>
        </p:txBody>
      </p:sp>
    </p:spTree>
    <p:extLst>
      <p:ext uri="{BB962C8B-B14F-4D97-AF65-F5344CB8AC3E}">
        <p14:creationId xmlns:p14="http://schemas.microsoft.com/office/powerpoint/2010/main" val="16201468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7"/>
          <p:cNvSpPr txBox="1"/>
          <p:nvPr/>
        </p:nvSpPr>
        <p:spPr>
          <a:xfrm>
            <a:off x="928558" y="2187444"/>
            <a:ext cx="3275693"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Content</a:t>
            </a:r>
            <a:endParaRPr/>
          </a:p>
        </p:txBody>
      </p:sp>
      <p:sp>
        <p:nvSpPr>
          <p:cNvPr id="189" name="Google Shape;189;p7"/>
          <p:cNvSpPr/>
          <p:nvPr/>
        </p:nvSpPr>
        <p:spPr>
          <a:xfrm rot="5400000" flipH="1">
            <a:off x="718696" y="1045688"/>
            <a:ext cx="45719" cy="1483111"/>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0" name="Google Shape;190;p7"/>
          <p:cNvSpPr txBox="1"/>
          <p:nvPr/>
        </p:nvSpPr>
        <p:spPr>
          <a:xfrm>
            <a:off x="5089675" y="720564"/>
            <a:ext cx="2392001"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364DA1"/>
                </a:solidFill>
                <a:latin typeface="EB Garamond"/>
                <a:ea typeface="EB Garamond"/>
                <a:cs typeface="EB Garamond"/>
                <a:sym typeface="EB Garamond"/>
              </a:rPr>
              <a:t>Overview of FASD</a:t>
            </a:r>
            <a:endParaRPr/>
          </a:p>
        </p:txBody>
      </p:sp>
      <p:sp>
        <p:nvSpPr>
          <p:cNvPr id="191" name="Google Shape;191;p7"/>
          <p:cNvSpPr/>
          <p:nvPr/>
        </p:nvSpPr>
        <p:spPr>
          <a:xfrm>
            <a:off x="4491579" y="721255"/>
            <a:ext cx="501805" cy="501805"/>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000">
                <a:solidFill>
                  <a:schemeClr val="dk1"/>
                </a:solidFill>
                <a:latin typeface="EB Garamond"/>
                <a:ea typeface="EB Garamond"/>
                <a:cs typeface="EB Garamond"/>
                <a:sym typeface="EB Garamond"/>
              </a:rPr>
              <a:t>01</a:t>
            </a:r>
            <a:endParaRPr/>
          </a:p>
        </p:txBody>
      </p:sp>
      <p:sp>
        <p:nvSpPr>
          <p:cNvPr id="192" name="Google Shape;192;p7"/>
          <p:cNvSpPr/>
          <p:nvPr/>
        </p:nvSpPr>
        <p:spPr>
          <a:xfrm>
            <a:off x="8237414" y="721255"/>
            <a:ext cx="501805" cy="501805"/>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000">
                <a:solidFill>
                  <a:schemeClr val="dk1"/>
                </a:solidFill>
                <a:latin typeface="EB Garamond"/>
                <a:ea typeface="EB Garamond"/>
                <a:cs typeface="EB Garamond"/>
                <a:sym typeface="EB Garamond"/>
              </a:rPr>
              <a:t>02</a:t>
            </a:r>
            <a:endParaRPr/>
          </a:p>
        </p:txBody>
      </p:sp>
      <p:sp>
        <p:nvSpPr>
          <p:cNvPr id="193" name="Google Shape;193;p7"/>
          <p:cNvSpPr/>
          <p:nvPr/>
        </p:nvSpPr>
        <p:spPr>
          <a:xfrm>
            <a:off x="4491579" y="1958263"/>
            <a:ext cx="501805" cy="501805"/>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000">
                <a:solidFill>
                  <a:schemeClr val="dk1"/>
                </a:solidFill>
                <a:latin typeface="EB Garamond"/>
                <a:ea typeface="EB Garamond"/>
                <a:cs typeface="EB Garamond"/>
                <a:sym typeface="EB Garamond"/>
              </a:rPr>
              <a:t>03</a:t>
            </a:r>
            <a:endParaRPr/>
          </a:p>
        </p:txBody>
      </p:sp>
      <p:sp>
        <p:nvSpPr>
          <p:cNvPr id="194" name="Google Shape;194;p7"/>
          <p:cNvSpPr/>
          <p:nvPr/>
        </p:nvSpPr>
        <p:spPr>
          <a:xfrm>
            <a:off x="8237414" y="2034465"/>
            <a:ext cx="501805" cy="501805"/>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000">
                <a:solidFill>
                  <a:schemeClr val="dk1"/>
                </a:solidFill>
                <a:latin typeface="EB Garamond"/>
                <a:ea typeface="EB Garamond"/>
                <a:cs typeface="EB Garamond"/>
                <a:sym typeface="EB Garamond"/>
              </a:rPr>
              <a:t>04</a:t>
            </a:r>
            <a:endParaRPr/>
          </a:p>
        </p:txBody>
      </p:sp>
      <p:sp>
        <p:nvSpPr>
          <p:cNvPr id="195" name="Google Shape;195;p7"/>
          <p:cNvSpPr txBox="1"/>
          <p:nvPr/>
        </p:nvSpPr>
        <p:spPr>
          <a:xfrm>
            <a:off x="8840231" y="720564"/>
            <a:ext cx="2876758"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364DA1"/>
                </a:solidFill>
                <a:latin typeface="EB Garamond"/>
                <a:ea typeface="EB Garamond"/>
                <a:cs typeface="EB Garamond"/>
                <a:sym typeface="EB Garamond"/>
              </a:rPr>
              <a:t>Building Inclusive Schools</a:t>
            </a:r>
            <a:endParaRPr/>
          </a:p>
        </p:txBody>
      </p:sp>
      <p:sp>
        <p:nvSpPr>
          <p:cNvPr id="196" name="Google Shape;196;p7"/>
          <p:cNvSpPr txBox="1"/>
          <p:nvPr/>
        </p:nvSpPr>
        <p:spPr>
          <a:xfrm>
            <a:off x="5089675" y="1919260"/>
            <a:ext cx="2573140"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364DA1"/>
                </a:solidFill>
                <a:latin typeface="EB Garamond"/>
                <a:ea typeface="EB Garamond"/>
                <a:cs typeface="EB Garamond"/>
                <a:sym typeface="EB Garamond"/>
              </a:rPr>
              <a:t>Implementing Interventions</a:t>
            </a:r>
            <a:endParaRPr/>
          </a:p>
        </p:txBody>
      </p:sp>
      <p:sp>
        <p:nvSpPr>
          <p:cNvPr id="197" name="Google Shape;197;p7"/>
          <p:cNvSpPr txBox="1"/>
          <p:nvPr/>
        </p:nvSpPr>
        <p:spPr>
          <a:xfrm>
            <a:off x="8840231" y="2032038"/>
            <a:ext cx="287675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364DA1"/>
                </a:solidFill>
                <a:latin typeface="EB Garamond"/>
                <a:ea typeface="EB Garamond"/>
                <a:cs typeface="EB Garamond"/>
                <a:sym typeface="EB Garamond"/>
              </a:rPr>
              <a:t>Transitions</a:t>
            </a:r>
            <a:endParaRPr/>
          </a:p>
        </p:txBody>
      </p:sp>
      <p:sp>
        <p:nvSpPr>
          <p:cNvPr id="198" name="Google Shape;198;p7"/>
          <p:cNvSpPr/>
          <p:nvPr/>
        </p:nvSpPr>
        <p:spPr>
          <a:xfrm>
            <a:off x="4491579" y="3320362"/>
            <a:ext cx="501805" cy="501805"/>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000">
                <a:solidFill>
                  <a:schemeClr val="dk1"/>
                </a:solidFill>
                <a:latin typeface="EB Garamond"/>
                <a:ea typeface="EB Garamond"/>
                <a:cs typeface="EB Garamond"/>
                <a:sym typeface="EB Garamond"/>
              </a:rPr>
              <a:t>05</a:t>
            </a:r>
            <a:endParaRPr/>
          </a:p>
        </p:txBody>
      </p:sp>
      <p:sp>
        <p:nvSpPr>
          <p:cNvPr id="199" name="Google Shape;199;p7"/>
          <p:cNvSpPr/>
          <p:nvPr/>
        </p:nvSpPr>
        <p:spPr>
          <a:xfrm>
            <a:off x="8237414" y="3396564"/>
            <a:ext cx="501805" cy="501805"/>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000">
                <a:solidFill>
                  <a:schemeClr val="dk1"/>
                </a:solidFill>
                <a:latin typeface="EB Garamond"/>
                <a:ea typeface="EB Garamond"/>
                <a:cs typeface="EB Garamond"/>
                <a:sym typeface="EB Garamond"/>
              </a:rPr>
              <a:t>06</a:t>
            </a:r>
            <a:endParaRPr/>
          </a:p>
        </p:txBody>
      </p:sp>
      <p:sp>
        <p:nvSpPr>
          <p:cNvPr id="200" name="Google Shape;200;p7"/>
          <p:cNvSpPr txBox="1"/>
          <p:nvPr/>
        </p:nvSpPr>
        <p:spPr>
          <a:xfrm>
            <a:off x="5089675" y="3328821"/>
            <a:ext cx="2182165"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364DA1"/>
                </a:solidFill>
                <a:latin typeface="EB Garamond"/>
                <a:ea typeface="EB Garamond"/>
                <a:cs typeface="EB Garamond"/>
                <a:sym typeface="EB Garamond"/>
              </a:rPr>
              <a:t>Supporting Transitions</a:t>
            </a:r>
            <a:endParaRPr/>
          </a:p>
        </p:txBody>
      </p:sp>
      <p:sp>
        <p:nvSpPr>
          <p:cNvPr id="201" name="Google Shape;201;p7"/>
          <p:cNvSpPr txBox="1"/>
          <p:nvPr/>
        </p:nvSpPr>
        <p:spPr>
          <a:xfrm>
            <a:off x="8840231" y="3418521"/>
            <a:ext cx="2876758"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364DA1"/>
                </a:solidFill>
                <a:latin typeface="EB Garamond"/>
                <a:ea typeface="EB Garamond"/>
                <a:cs typeface="EB Garamond"/>
                <a:sym typeface="EB Garamond"/>
              </a:rPr>
              <a:t>Understanding Your Role</a:t>
            </a:r>
            <a:endParaRPr/>
          </a:p>
        </p:txBody>
      </p:sp>
      <p:sp>
        <p:nvSpPr>
          <p:cNvPr id="202" name="Google Shape;202;p7"/>
          <p:cNvSpPr/>
          <p:nvPr/>
        </p:nvSpPr>
        <p:spPr>
          <a:xfrm>
            <a:off x="4491579" y="4651622"/>
            <a:ext cx="501805" cy="501805"/>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000">
                <a:solidFill>
                  <a:schemeClr val="dk1"/>
                </a:solidFill>
                <a:latin typeface="EB Garamond"/>
                <a:ea typeface="EB Garamond"/>
                <a:cs typeface="EB Garamond"/>
                <a:sym typeface="EB Garamond"/>
              </a:rPr>
              <a:t>07</a:t>
            </a:r>
            <a:endParaRPr/>
          </a:p>
        </p:txBody>
      </p:sp>
      <p:sp>
        <p:nvSpPr>
          <p:cNvPr id="203" name="Google Shape;203;p7"/>
          <p:cNvSpPr/>
          <p:nvPr/>
        </p:nvSpPr>
        <p:spPr>
          <a:xfrm>
            <a:off x="8237414" y="4651622"/>
            <a:ext cx="501805" cy="501805"/>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000">
                <a:solidFill>
                  <a:schemeClr val="dk1"/>
                </a:solidFill>
                <a:latin typeface="EB Garamond"/>
                <a:ea typeface="EB Garamond"/>
                <a:cs typeface="EB Garamond"/>
                <a:sym typeface="EB Garamond"/>
              </a:rPr>
              <a:t>08</a:t>
            </a:r>
            <a:endParaRPr/>
          </a:p>
        </p:txBody>
      </p:sp>
      <p:sp>
        <p:nvSpPr>
          <p:cNvPr id="204" name="Google Shape;204;p7"/>
          <p:cNvSpPr txBox="1"/>
          <p:nvPr/>
        </p:nvSpPr>
        <p:spPr>
          <a:xfrm>
            <a:off x="5089675" y="4673579"/>
            <a:ext cx="2736513"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364DA1"/>
                </a:solidFill>
                <a:latin typeface="EB Garamond"/>
                <a:ea typeface="EB Garamond"/>
                <a:cs typeface="EB Garamond"/>
                <a:sym typeface="EB Garamond"/>
              </a:rPr>
              <a:t>Transition Planning</a:t>
            </a:r>
            <a:endParaRPr/>
          </a:p>
        </p:txBody>
      </p:sp>
      <p:sp>
        <p:nvSpPr>
          <p:cNvPr id="205" name="Google Shape;205;p7"/>
          <p:cNvSpPr txBox="1"/>
          <p:nvPr/>
        </p:nvSpPr>
        <p:spPr>
          <a:xfrm>
            <a:off x="8840231" y="4673579"/>
            <a:ext cx="287675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364DA1"/>
                </a:solidFill>
                <a:latin typeface="EB Garamond"/>
                <a:ea typeface="EB Garamond"/>
                <a:cs typeface="EB Garamond"/>
                <a:sym typeface="EB Garamond"/>
              </a:rPr>
              <a:t>Examples</a:t>
            </a:r>
            <a:endParaRPr/>
          </a:p>
        </p:txBody>
      </p:sp>
      <p:sp>
        <p:nvSpPr>
          <p:cNvPr id="206" name="Google Shape;206;p7"/>
          <p:cNvSpPr/>
          <p:nvPr/>
        </p:nvSpPr>
        <p:spPr>
          <a:xfrm>
            <a:off x="4491579" y="5844318"/>
            <a:ext cx="501805" cy="501805"/>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000">
                <a:solidFill>
                  <a:schemeClr val="dk1"/>
                </a:solidFill>
                <a:latin typeface="EB Garamond"/>
                <a:ea typeface="EB Garamond"/>
                <a:cs typeface="EB Garamond"/>
                <a:sym typeface="EB Garamond"/>
              </a:rPr>
              <a:t>09</a:t>
            </a:r>
            <a:endParaRPr/>
          </a:p>
        </p:txBody>
      </p:sp>
      <p:sp>
        <p:nvSpPr>
          <p:cNvPr id="207" name="Google Shape;207;p7"/>
          <p:cNvSpPr txBox="1"/>
          <p:nvPr/>
        </p:nvSpPr>
        <p:spPr>
          <a:xfrm>
            <a:off x="5089675" y="5866275"/>
            <a:ext cx="273651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364DA1"/>
                </a:solidFill>
                <a:latin typeface="EB Garamond"/>
                <a:ea typeface="EB Garamond"/>
                <a:cs typeface="EB Garamond"/>
                <a:sym typeface="EB Garamond"/>
              </a:rPr>
              <a:t>Review</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212"/>
        <p:cNvGrpSpPr/>
        <p:nvPr/>
      </p:nvGrpSpPr>
      <p:grpSpPr>
        <a:xfrm>
          <a:off x="0" y="0"/>
          <a:ext cx="0" cy="0"/>
          <a:chOff x="0" y="0"/>
          <a:chExt cx="0" cy="0"/>
        </a:xfrm>
      </p:grpSpPr>
      <p:sp>
        <p:nvSpPr>
          <p:cNvPr id="1213" name="Google Shape;1213;p57"/>
          <p:cNvSpPr txBox="1"/>
          <p:nvPr/>
        </p:nvSpPr>
        <p:spPr>
          <a:xfrm>
            <a:off x="1334404" y="540627"/>
            <a:ext cx="5518059"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Collaboration</a:t>
            </a:r>
            <a:endParaRPr/>
          </a:p>
        </p:txBody>
      </p:sp>
      <p:sp>
        <p:nvSpPr>
          <p:cNvPr id="1214" name="Google Shape;1214;p57"/>
          <p:cNvSpPr/>
          <p:nvPr/>
        </p:nvSpPr>
        <p:spPr>
          <a:xfrm rot="5400000">
            <a:off x="545873" y="419975"/>
            <a:ext cx="45719" cy="1490563"/>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15" name="Google Shape;1215;p57"/>
          <p:cNvSpPr txBox="1"/>
          <p:nvPr/>
        </p:nvSpPr>
        <p:spPr>
          <a:xfrm>
            <a:off x="4771302" y="1445464"/>
            <a:ext cx="1828875"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800">
                <a:solidFill>
                  <a:srgbClr val="595959"/>
                </a:solidFill>
                <a:latin typeface="Calibri"/>
                <a:ea typeface="Calibri"/>
                <a:cs typeface="Calibri"/>
                <a:sym typeface="Calibri"/>
              </a:rPr>
              <a:t>Families</a:t>
            </a:r>
            <a:endParaRPr/>
          </a:p>
        </p:txBody>
      </p:sp>
      <p:sp>
        <p:nvSpPr>
          <p:cNvPr id="1216" name="Google Shape;1216;p57"/>
          <p:cNvSpPr txBox="1"/>
          <p:nvPr/>
        </p:nvSpPr>
        <p:spPr>
          <a:xfrm>
            <a:off x="7245513" y="1678033"/>
            <a:ext cx="1828875"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800">
                <a:solidFill>
                  <a:srgbClr val="595959"/>
                </a:solidFill>
                <a:latin typeface="Calibri"/>
                <a:ea typeface="Calibri"/>
                <a:cs typeface="Calibri"/>
                <a:sym typeface="Calibri"/>
              </a:rPr>
              <a:t>Students</a:t>
            </a:r>
            <a:endParaRPr/>
          </a:p>
        </p:txBody>
      </p:sp>
      <p:sp>
        <p:nvSpPr>
          <p:cNvPr id="1217" name="Google Shape;1217;p57"/>
          <p:cNvSpPr txBox="1"/>
          <p:nvPr/>
        </p:nvSpPr>
        <p:spPr>
          <a:xfrm>
            <a:off x="9131784" y="2322321"/>
            <a:ext cx="2952982"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Community Services</a:t>
            </a:r>
            <a:endParaRPr/>
          </a:p>
        </p:txBody>
      </p:sp>
      <p:sp>
        <p:nvSpPr>
          <p:cNvPr id="1218" name="Google Shape;1218;p57"/>
          <p:cNvSpPr txBox="1"/>
          <p:nvPr/>
        </p:nvSpPr>
        <p:spPr>
          <a:xfrm>
            <a:off x="10032969" y="3565616"/>
            <a:ext cx="2193145" cy="95410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Support Systems</a:t>
            </a:r>
            <a:endParaRPr/>
          </a:p>
        </p:txBody>
      </p:sp>
      <p:sp>
        <p:nvSpPr>
          <p:cNvPr id="1219" name="Google Shape;1219;p57"/>
          <p:cNvSpPr txBox="1"/>
          <p:nvPr/>
        </p:nvSpPr>
        <p:spPr>
          <a:xfrm>
            <a:off x="10168652" y="4800839"/>
            <a:ext cx="1916114"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FASD Networks</a:t>
            </a:r>
            <a:endParaRPr/>
          </a:p>
        </p:txBody>
      </p:sp>
      <p:sp>
        <p:nvSpPr>
          <p:cNvPr id="1220" name="Google Shape;1220;p57"/>
          <p:cNvSpPr txBox="1"/>
          <p:nvPr/>
        </p:nvSpPr>
        <p:spPr>
          <a:xfrm>
            <a:off x="289966" y="4676416"/>
            <a:ext cx="2071161" cy="95410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2800">
                <a:solidFill>
                  <a:srgbClr val="595959"/>
                </a:solidFill>
                <a:latin typeface="Calibri"/>
                <a:ea typeface="Calibri"/>
                <a:cs typeface="Calibri"/>
                <a:sym typeface="Calibri"/>
              </a:rPr>
              <a:t>Other School Staff</a:t>
            </a:r>
            <a:endParaRPr/>
          </a:p>
        </p:txBody>
      </p:sp>
      <p:sp>
        <p:nvSpPr>
          <p:cNvPr id="1221" name="Google Shape;1221;p57"/>
          <p:cNvSpPr txBox="1"/>
          <p:nvPr/>
        </p:nvSpPr>
        <p:spPr>
          <a:xfrm>
            <a:off x="-314448" y="3285428"/>
            <a:ext cx="3279988" cy="52322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2800">
                <a:solidFill>
                  <a:srgbClr val="595959"/>
                </a:solidFill>
                <a:latin typeface="Calibri"/>
                <a:ea typeface="Calibri"/>
                <a:cs typeface="Calibri"/>
                <a:sym typeface="Calibri"/>
              </a:rPr>
              <a:t>Government</a:t>
            </a:r>
            <a:endParaRPr/>
          </a:p>
        </p:txBody>
      </p:sp>
      <p:grpSp>
        <p:nvGrpSpPr>
          <p:cNvPr id="1222" name="Google Shape;1222;p57"/>
          <p:cNvGrpSpPr/>
          <p:nvPr/>
        </p:nvGrpSpPr>
        <p:grpSpPr>
          <a:xfrm>
            <a:off x="2514600" y="2118991"/>
            <a:ext cx="7364896" cy="3827062"/>
            <a:chOff x="1944732" y="1871136"/>
            <a:chExt cx="8264515" cy="4294536"/>
          </a:xfrm>
        </p:grpSpPr>
        <p:sp>
          <p:nvSpPr>
            <p:cNvPr id="1223" name="Google Shape;1223;p57"/>
            <p:cNvSpPr/>
            <p:nvPr/>
          </p:nvSpPr>
          <p:spPr>
            <a:xfrm>
              <a:off x="1944732" y="4363241"/>
              <a:ext cx="3581676" cy="1790840"/>
            </a:xfrm>
            <a:custGeom>
              <a:avLst/>
              <a:gdLst/>
              <a:ahLst/>
              <a:cxnLst/>
              <a:rect l="l" t="t" r="r" b="b"/>
              <a:pathLst>
                <a:path w="4477" h="2239" extrusionOk="0">
                  <a:moveTo>
                    <a:pt x="4477" y="2239"/>
                  </a:moveTo>
                  <a:lnTo>
                    <a:pt x="600" y="0"/>
                  </a:lnTo>
                  <a:cubicBezTo>
                    <a:pt x="207" y="681"/>
                    <a:pt x="0" y="1453"/>
                    <a:pt x="0" y="2239"/>
                  </a:cubicBezTo>
                  <a:lnTo>
                    <a:pt x="4477" y="2239"/>
                  </a:lnTo>
                  <a:close/>
                </a:path>
              </a:pathLst>
            </a:custGeom>
            <a:solidFill>
              <a:srgbClr val="BADEE8"/>
            </a:solidFill>
            <a:ln>
              <a:noFill/>
            </a:ln>
            <a:effectLst>
              <a:outerShdw blurRad="50800" dist="38100" dir="10800000" algn="r" rotWithShape="0">
                <a:srgbClr val="000000">
                  <a:alpha val="40000"/>
                </a:srgbClr>
              </a:outerShdw>
            </a:effectLst>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224" name="Google Shape;1224;p57"/>
            <p:cNvSpPr/>
            <p:nvPr/>
          </p:nvSpPr>
          <p:spPr>
            <a:xfrm>
              <a:off x="2228718" y="2879569"/>
              <a:ext cx="3297694" cy="3280306"/>
            </a:xfrm>
            <a:custGeom>
              <a:avLst/>
              <a:gdLst/>
              <a:ahLst/>
              <a:cxnLst/>
              <a:rect l="l" t="t" r="r" b="b"/>
              <a:pathLst>
                <a:path w="4115" h="4099" extrusionOk="0">
                  <a:moveTo>
                    <a:pt x="4115" y="4099"/>
                  </a:moveTo>
                  <a:lnTo>
                    <a:pt x="1730" y="0"/>
                  </a:lnTo>
                  <a:cubicBezTo>
                    <a:pt x="1010" y="419"/>
                    <a:pt x="414" y="1020"/>
                    <a:pt x="0" y="1742"/>
                  </a:cubicBezTo>
                  <a:lnTo>
                    <a:pt x="4115" y="4099"/>
                  </a:lnTo>
                  <a:close/>
                </a:path>
              </a:pathLst>
            </a:custGeom>
            <a:solidFill>
              <a:srgbClr val="4B9847"/>
            </a:solidFill>
            <a:ln>
              <a:noFill/>
            </a:ln>
            <a:effectLst>
              <a:outerShdw blurRad="50800" dist="38100" dir="10800000" algn="r" rotWithShape="0">
                <a:srgbClr val="000000">
                  <a:alpha val="40000"/>
                </a:srgbClr>
              </a:outerShdw>
            </a:effectLst>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225" name="Google Shape;1225;p57"/>
            <p:cNvSpPr/>
            <p:nvPr/>
          </p:nvSpPr>
          <p:spPr>
            <a:xfrm>
              <a:off x="3486359" y="2108757"/>
              <a:ext cx="2034255" cy="4056915"/>
            </a:xfrm>
            <a:custGeom>
              <a:avLst/>
              <a:gdLst/>
              <a:ahLst/>
              <a:cxnLst/>
              <a:rect l="l" t="t" r="r" b="b"/>
              <a:pathLst>
                <a:path w="2544" h="5066" extrusionOk="0">
                  <a:moveTo>
                    <a:pt x="2544" y="5066"/>
                  </a:moveTo>
                  <a:lnTo>
                    <a:pt x="2532" y="0"/>
                  </a:lnTo>
                  <a:cubicBezTo>
                    <a:pt x="1642" y="2"/>
                    <a:pt x="769" y="238"/>
                    <a:pt x="0" y="685"/>
                  </a:cubicBezTo>
                  <a:lnTo>
                    <a:pt x="2544" y="5066"/>
                  </a:lnTo>
                  <a:close/>
                </a:path>
              </a:pathLst>
            </a:custGeom>
            <a:solidFill>
              <a:srgbClr val="364DA1"/>
            </a:solidFill>
            <a:ln>
              <a:noFill/>
            </a:ln>
            <a:effectLst>
              <a:outerShdw blurRad="50800" dist="38100" dir="10800000" algn="r" rotWithShape="0">
                <a:srgbClr val="000000">
                  <a:alpha val="40000"/>
                </a:srgbClr>
              </a:outerShdw>
            </a:effectLst>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226" name="Google Shape;1226;p57"/>
            <p:cNvSpPr/>
            <p:nvPr/>
          </p:nvSpPr>
          <p:spPr>
            <a:xfrm>
              <a:off x="5509023" y="1871136"/>
              <a:ext cx="2150167" cy="4294536"/>
            </a:xfrm>
            <a:custGeom>
              <a:avLst/>
              <a:gdLst/>
              <a:ahLst/>
              <a:cxnLst/>
              <a:rect l="l" t="t" r="r" b="b"/>
              <a:pathLst>
                <a:path w="2691" h="5360" extrusionOk="0">
                  <a:moveTo>
                    <a:pt x="0" y="5360"/>
                  </a:moveTo>
                  <a:lnTo>
                    <a:pt x="13" y="0"/>
                  </a:lnTo>
                  <a:cubicBezTo>
                    <a:pt x="954" y="2"/>
                    <a:pt x="1877" y="252"/>
                    <a:pt x="2691" y="724"/>
                  </a:cubicBezTo>
                  <a:lnTo>
                    <a:pt x="0" y="5360"/>
                  </a:lnTo>
                  <a:close/>
                </a:path>
              </a:pathLst>
            </a:custGeom>
            <a:solidFill>
              <a:srgbClr val="FE721F"/>
            </a:solidFill>
            <a:ln>
              <a:noFill/>
            </a:ln>
            <a:effectLst>
              <a:outerShdw blurRad="50800" dist="38100" dir="10800000" algn="r" rotWithShape="0">
                <a:srgbClr val="000000">
                  <a:alpha val="40000"/>
                </a:srgbClr>
              </a:outerShdw>
            </a:effectLst>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227" name="Google Shape;1227;p57"/>
            <p:cNvSpPr/>
            <p:nvPr/>
          </p:nvSpPr>
          <p:spPr>
            <a:xfrm>
              <a:off x="5503226" y="2236260"/>
              <a:ext cx="3935209" cy="3923618"/>
            </a:xfrm>
            <a:custGeom>
              <a:avLst/>
              <a:gdLst/>
              <a:ahLst/>
              <a:cxnLst/>
              <a:rect l="l" t="t" r="r" b="b"/>
              <a:pathLst>
                <a:path w="4919" h="4899" extrusionOk="0">
                  <a:moveTo>
                    <a:pt x="0" y="4899"/>
                  </a:moveTo>
                  <a:lnTo>
                    <a:pt x="2852" y="0"/>
                  </a:lnTo>
                  <a:cubicBezTo>
                    <a:pt x="3712" y="500"/>
                    <a:pt x="4425" y="1218"/>
                    <a:pt x="4919" y="2082"/>
                  </a:cubicBezTo>
                  <a:lnTo>
                    <a:pt x="0" y="4899"/>
                  </a:lnTo>
                  <a:close/>
                </a:path>
              </a:pathLst>
            </a:custGeom>
            <a:solidFill>
              <a:srgbClr val="BADEE8"/>
            </a:solidFill>
            <a:ln>
              <a:noFill/>
            </a:ln>
            <a:effectLst>
              <a:outerShdw blurRad="50800" dist="38100" dir="10800000" algn="r" rotWithShape="0">
                <a:srgbClr val="000000">
                  <a:alpha val="40000"/>
                </a:srgbClr>
              </a:outerShdw>
            </a:effectLst>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228" name="Google Shape;1228;p57"/>
            <p:cNvSpPr/>
            <p:nvPr/>
          </p:nvSpPr>
          <p:spPr>
            <a:xfrm>
              <a:off x="5503226" y="3795273"/>
              <a:ext cx="4706021" cy="2358808"/>
            </a:xfrm>
            <a:custGeom>
              <a:avLst/>
              <a:gdLst/>
              <a:ahLst/>
              <a:cxnLst/>
              <a:rect l="l" t="t" r="r" b="b"/>
              <a:pathLst>
                <a:path w="5885" h="2942" extrusionOk="0">
                  <a:moveTo>
                    <a:pt x="0" y="2942"/>
                  </a:moveTo>
                  <a:lnTo>
                    <a:pt x="5096" y="0"/>
                  </a:lnTo>
                  <a:cubicBezTo>
                    <a:pt x="5613" y="894"/>
                    <a:pt x="5885" y="1909"/>
                    <a:pt x="5885" y="2942"/>
                  </a:cubicBezTo>
                  <a:lnTo>
                    <a:pt x="0" y="2942"/>
                  </a:lnTo>
                  <a:close/>
                </a:path>
              </a:pathLst>
            </a:custGeom>
            <a:solidFill>
              <a:srgbClr val="4B9847"/>
            </a:solidFill>
            <a:ln>
              <a:noFill/>
            </a:ln>
            <a:effectLst>
              <a:outerShdw blurRad="50800" dist="38100" dir="10800000" algn="r" rotWithShape="0">
                <a:srgbClr val="000000">
                  <a:alpha val="40000"/>
                </a:srgbClr>
              </a:outerShdw>
            </a:effectLst>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grpSp>
      <p:sp>
        <p:nvSpPr>
          <p:cNvPr id="1229" name="Google Shape;1229;p57"/>
          <p:cNvSpPr txBox="1"/>
          <p:nvPr/>
        </p:nvSpPr>
        <p:spPr>
          <a:xfrm>
            <a:off x="1030376" y="1963259"/>
            <a:ext cx="327998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800">
                <a:solidFill>
                  <a:srgbClr val="595959"/>
                </a:solidFill>
                <a:latin typeface="Calibri"/>
                <a:ea typeface="Calibri"/>
                <a:cs typeface="Calibri"/>
                <a:sym typeface="Calibri"/>
              </a:rPr>
              <a:t>Other Schools</a:t>
            </a:r>
            <a:endParaRPr/>
          </a:p>
        </p:txBody>
      </p:sp>
      <p:grpSp>
        <p:nvGrpSpPr>
          <p:cNvPr id="1230" name="Google Shape;1230;p57"/>
          <p:cNvGrpSpPr/>
          <p:nvPr/>
        </p:nvGrpSpPr>
        <p:grpSpPr>
          <a:xfrm>
            <a:off x="4968531" y="4000423"/>
            <a:ext cx="1528826" cy="3870599"/>
            <a:chOff x="1491914" y="2045433"/>
            <a:chExt cx="1546466" cy="3915260"/>
          </a:xfrm>
        </p:grpSpPr>
        <p:sp>
          <p:nvSpPr>
            <p:cNvPr id="1231" name="Google Shape;1231;p57"/>
            <p:cNvSpPr/>
            <p:nvPr/>
          </p:nvSpPr>
          <p:spPr>
            <a:xfrm>
              <a:off x="1491914" y="2744110"/>
              <a:ext cx="1546466" cy="3216583"/>
            </a:xfrm>
            <a:custGeom>
              <a:avLst/>
              <a:gdLst/>
              <a:ahLst/>
              <a:cxnLst/>
              <a:rect l="l" t="t" r="r" b="b"/>
              <a:pathLst>
                <a:path w="2719" h="5657" extrusionOk="0">
                  <a:moveTo>
                    <a:pt x="2093" y="0"/>
                  </a:moveTo>
                  <a:lnTo>
                    <a:pt x="2093" y="0"/>
                  </a:lnTo>
                  <a:cubicBezTo>
                    <a:pt x="625" y="0"/>
                    <a:pt x="625" y="0"/>
                    <a:pt x="625" y="0"/>
                  </a:cubicBezTo>
                  <a:cubicBezTo>
                    <a:pt x="218" y="0"/>
                    <a:pt x="0" y="188"/>
                    <a:pt x="0" y="625"/>
                  </a:cubicBezTo>
                  <a:cubicBezTo>
                    <a:pt x="0" y="2499"/>
                    <a:pt x="0" y="2499"/>
                    <a:pt x="0" y="2499"/>
                  </a:cubicBezTo>
                  <a:cubicBezTo>
                    <a:pt x="0" y="2624"/>
                    <a:pt x="93" y="2718"/>
                    <a:pt x="250" y="2718"/>
                  </a:cubicBezTo>
                  <a:cubicBezTo>
                    <a:pt x="375" y="2718"/>
                    <a:pt x="468" y="2624"/>
                    <a:pt x="468" y="2499"/>
                  </a:cubicBezTo>
                  <a:cubicBezTo>
                    <a:pt x="468" y="2499"/>
                    <a:pt x="468" y="1188"/>
                    <a:pt x="468" y="1032"/>
                  </a:cubicBezTo>
                  <a:cubicBezTo>
                    <a:pt x="468" y="938"/>
                    <a:pt x="531" y="938"/>
                    <a:pt x="531" y="938"/>
                  </a:cubicBezTo>
                  <a:cubicBezTo>
                    <a:pt x="593" y="938"/>
                    <a:pt x="625" y="938"/>
                    <a:pt x="625" y="1032"/>
                  </a:cubicBezTo>
                  <a:cubicBezTo>
                    <a:pt x="625" y="1188"/>
                    <a:pt x="625" y="2249"/>
                    <a:pt x="625" y="2781"/>
                  </a:cubicBezTo>
                  <a:cubicBezTo>
                    <a:pt x="625" y="3093"/>
                    <a:pt x="625" y="3093"/>
                    <a:pt x="625" y="3093"/>
                  </a:cubicBezTo>
                  <a:cubicBezTo>
                    <a:pt x="625" y="5312"/>
                    <a:pt x="625" y="5312"/>
                    <a:pt x="625" y="5312"/>
                  </a:cubicBezTo>
                  <a:cubicBezTo>
                    <a:pt x="625" y="5468"/>
                    <a:pt x="781" y="5656"/>
                    <a:pt x="937" y="5656"/>
                  </a:cubicBezTo>
                  <a:lnTo>
                    <a:pt x="937" y="5656"/>
                  </a:lnTo>
                  <a:cubicBezTo>
                    <a:pt x="1093" y="5656"/>
                    <a:pt x="1218" y="5468"/>
                    <a:pt x="1218" y="5312"/>
                  </a:cubicBezTo>
                  <a:cubicBezTo>
                    <a:pt x="1218" y="5312"/>
                    <a:pt x="1218" y="3249"/>
                    <a:pt x="1218" y="3156"/>
                  </a:cubicBezTo>
                  <a:cubicBezTo>
                    <a:pt x="1218" y="3031"/>
                    <a:pt x="1250" y="3031"/>
                    <a:pt x="1375" y="3031"/>
                  </a:cubicBezTo>
                  <a:cubicBezTo>
                    <a:pt x="1406" y="3031"/>
                    <a:pt x="1531" y="3031"/>
                    <a:pt x="1531" y="3156"/>
                  </a:cubicBezTo>
                  <a:cubicBezTo>
                    <a:pt x="1531" y="3249"/>
                    <a:pt x="1531" y="5312"/>
                    <a:pt x="1531" y="5312"/>
                  </a:cubicBezTo>
                  <a:cubicBezTo>
                    <a:pt x="1531" y="5468"/>
                    <a:pt x="1562" y="5656"/>
                    <a:pt x="1781" y="5656"/>
                  </a:cubicBezTo>
                  <a:lnTo>
                    <a:pt x="1781" y="5656"/>
                  </a:lnTo>
                  <a:cubicBezTo>
                    <a:pt x="1937" y="5656"/>
                    <a:pt x="2093" y="5468"/>
                    <a:pt x="2093" y="5312"/>
                  </a:cubicBezTo>
                  <a:cubicBezTo>
                    <a:pt x="2093" y="3093"/>
                    <a:pt x="2093" y="3093"/>
                    <a:pt x="2093" y="3093"/>
                  </a:cubicBezTo>
                  <a:cubicBezTo>
                    <a:pt x="2093" y="2781"/>
                    <a:pt x="2093" y="2781"/>
                    <a:pt x="2093" y="2781"/>
                  </a:cubicBezTo>
                  <a:cubicBezTo>
                    <a:pt x="2093" y="2249"/>
                    <a:pt x="2093" y="1188"/>
                    <a:pt x="2093" y="1032"/>
                  </a:cubicBezTo>
                  <a:cubicBezTo>
                    <a:pt x="2093" y="938"/>
                    <a:pt x="2156" y="938"/>
                    <a:pt x="2218" y="938"/>
                  </a:cubicBezTo>
                  <a:cubicBezTo>
                    <a:pt x="2218" y="938"/>
                    <a:pt x="2250" y="938"/>
                    <a:pt x="2250" y="1032"/>
                  </a:cubicBezTo>
                  <a:cubicBezTo>
                    <a:pt x="2250" y="1188"/>
                    <a:pt x="2250" y="2499"/>
                    <a:pt x="2250" y="2499"/>
                  </a:cubicBezTo>
                  <a:cubicBezTo>
                    <a:pt x="2250" y="2624"/>
                    <a:pt x="2375" y="2718"/>
                    <a:pt x="2468" y="2718"/>
                  </a:cubicBezTo>
                  <a:cubicBezTo>
                    <a:pt x="2562" y="2718"/>
                    <a:pt x="2718" y="2624"/>
                    <a:pt x="2718" y="2499"/>
                  </a:cubicBezTo>
                  <a:cubicBezTo>
                    <a:pt x="2718" y="625"/>
                    <a:pt x="2718" y="625"/>
                    <a:pt x="2718" y="625"/>
                  </a:cubicBezTo>
                  <a:cubicBezTo>
                    <a:pt x="2718" y="188"/>
                    <a:pt x="2531" y="0"/>
                    <a:pt x="2093" y="0"/>
                  </a:cubicBezTo>
                </a:path>
              </a:pathLst>
            </a:cu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3456">
                <a:solidFill>
                  <a:schemeClr val="dk1"/>
                </a:solidFill>
                <a:latin typeface="Calibri"/>
                <a:ea typeface="Calibri"/>
                <a:cs typeface="Calibri"/>
                <a:sym typeface="Calibri"/>
              </a:endParaRPr>
            </a:p>
          </p:txBody>
        </p:sp>
        <p:sp>
          <p:nvSpPr>
            <p:cNvPr id="1232" name="Google Shape;1232;p57"/>
            <p:cNvSpPr/>
            <p:nvPr/>
          </p:nvSpPr>
          <p:spPr>
            <a:xfrm>
              <a:off x="1950922" y="2045433"/>
              <a:ext cx="628449" cy="627866"/>
            </a:xfrm>
            <a:prstGeom prst="ellipse">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4080">
                <a:solidFill>
                  <a:schemeClr val="lt1"/>
                </a:solidFill>
                <a:latin typeface="Calibri"/>
                <a:ea typeface="Calibri"/>
                <a:cs typeface="Calibri"/>
                <a:sym typeface="Calibri"/>
              </a:endParaRPr>
            </a:p>
          </p:txBody>
        </p:sp>
      </p:grpSp>
      <p:sp>
        <p:nvSpPr>
          <p:cNvPr id="1233" name="Google Shape;1233;p57"/>
          <p:cNvSpPr/>
          <p:nvPr/>
        </p:nvSpPr>
        <p:spPr>
          <a:xfrm rot="4500000">
            <a:off x="636906" y="203315"/>
            <a:ext cx="208353" cy="179615"/>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34" name="Google Shape;1234;p57"/>
          <p:cNvSpPr/>
          <p:nvPr/>
        </p:nvSpPr>
        <p:spPr>
          <a:xfrm rot="2700000">
            <a:off x="590096" y="1704238"/>
            <a:ext cx="134914" cy="11630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35" name="Google Shape;1235;p57"/>
          <p:cNvSpPr/>
          <p:nvPr/>
        </p:nvSpPr>
        <p:spPr>
          <a:xfrm rot="-3507348">
            <a:off x="11554152" y="381945"/>
            <a:ext cx="146568" cy="126352"/>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36" name="Google Shape;1236;p57"/>
          <p:cNvSpPr/>
          <p:nvPr/>
        </p:nvSpPr>
        <p:spPr>
          <a:xfrm rot="1813063">
            <a:off x="10201873" y="548371"/>
            <a:ext cx="222969" cy="192216"/>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230"/>
                                        </p:tgtEl>
                                        <p:attrNameLst>
                                          <p:attrName>style.visibility</p:attrName>
                                        </p:attrNameLst>
                                      </p:cBhvr>
                                      <p:to>
                                        <p:strVal val="visible"/>
                                      </p:to>
                                    </p:set>
                                    <p:animEffect transition="in" filter="fade">
                                      <p:cBhvr>
                                        <p:cTn id="7" dur="500"/>
                                        <p:tgtEl>
                                          <p:spTgt spid="1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241"/>
        <p:cNvGrpSpPr/>
        <p:nvPr/>
      </p:nvGrpSpPr>
      <p:grpSpPr>
        <a:xfrm>
          <a:off x="0" y="0"/>
          <a:ext cx="0" cy="0"/>
          <a:chOff x="0" y="0"/>
          <a:chExt cx="0" cy="0"/>
        </a:xfrm>
      </p:grpSpPr>
      <p:sp>
        <p:nvSpPr>
          <p:cNvPr id="1242" name="Google Shape;1242;p58"/>
          <p:cNvSpPr/>
          <p:nvPr/>
        </p:nvSpPr>
        <p:spPr>
          <a:xfrm>
            <a:off x="930407" y="778933"/>
            <a:ext cx="558241" cy="2624667"/>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43" name="Google Shape;1243;p58"/>
          <p:cNvSpPr/>
          <p:nvPr/>
        </p:nvSpPr>
        <p:spPr>
          <a:xfrm>
            <a:off x="5130427" y="5235741"/>
            <a:ext cx="699750" cy="842796"/>
          </a:xfrm>
          <a:prstGeom prst="roundRect">
            <a:avLst>
              <a:gd name="adj" fmla="val 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44" name="Google Shape;1244;p58"/>
          <p:cNvSpPr txBox="1"/>
          <p:nvPr/>
        </p:nvSpPr>
        <p:spPr>
          <a:xfrm>
            <a:off x="6800652" y="2876693"/>
            <a:ext cx="4979788" cy="3359061"/>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FASD-Informed Educators</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Caregiver involvement in education</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Resources and accommodations</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Supportive knowledge base</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Support and understanding at home</a:t>
            </a:r>
            <a:endParaRPr/>
          </a:p>
        </p:txBody>
      </p:sp>
      <p:sp>
        <p:nvSpPr>
          <p:cNvPr id="1245" name="Google Shape;1245;p58"/>
          <p:cNvSpPr txBox="1"/>
          <p:nvPr/>
        </p:nvSpPr>
        <p:spPr>
          <a:xfrm>
            <a:off x="6800652" y="475488"/>
            <a:ext cx="5193965"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Collaboration with Caregivers</a:t>
            </a:r>
            <a:endParaRPr/>
          </a:p>
        </p:txBody>
      </p:sp>
      <p:sp>
        <p:nvSpPr>
          <p:cNvPr id="1246" name="Google Shape;1246;p58"/>
          <p:cNvSpPr/>
          <p:nvPr/>
        </p:nvSpPr>
        <p:spPr>
          <a:xfrm>
            <a:off x="702192" y="3973832"/>
            <a:ext cx="45719" cy="38523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47" name="Google Shape;1247;p58"/>
          <p:cNvSpPr/>
          <p:nvPr/>
        </p:nvSpPr>
        <p:spPr>
          <a:xfrm>
            <a:off x="389959" y="221489"/>
            <a:ext cx="45719" cy="507999"/>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48" name="Google Shape;1248;p58"/>
          <p:cNvSpPr/>
          <p:nvPr/>
        </p:nvSpPr>
        <p:spPr>
          <a:xfrm>
            <a:off x="1832897" y="5848055"/>
            <a:ext cx="45719" cy="62653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49" name="Google Shape;1249;p58"/>
          <p:cNvPicPr preferRelativeResize="0">
            <a:picLocks noGrp="1"/>
          </p:cNvPicPr>
          <p:nvPr>
            <p:ph type="pic" idx="2"/>
          </p:nvPr>
        </p:nvPicPr>
        <p:blipFill rotWithShape="1">
          <a:blip r:embed="rId3">
            <a:alphaModFix/>
          </a:blip>
          <a:srcRect t="2017" b="2016"/>
          <a:stretch/>
        </p:blipFill>
        <p:spPr>
          <a:xfrm>
            <a:off x="1416478" y="779463"/>
            <a:ext cx="4643437" cy="4456112"/>
          </a:xfrm>
          <a:prstGeom prst="rect">
            <a:avLst/>
          </a:prstGeom>
          <a:solidFill>
            <a:schemeClr val="lt1"/>
          </a:solidFill>
          <a:ln>
            <a:noFill/>
          </a:ln>
        </p:spPr>
      </p:pic>
      <p:sp>
        <p:nvSpPr>
          <p:cNvPr id="1250" name="Google Shape;1250;p58"/>
          <p:cNvSpPr txBox="1"/>
          <p:nvPr/>
        </p:nvSpPr>
        <p:spPr>
          <a:xfrm>
            <a:off x="6800652" y="2327936"/>
            <a:ext cx="4817639" cy="572084"/>
          </a:xfrm>
          <a:prstGeom prst="rect">
            <a:avLst/>
          </a:prstGeom>
          <a:noFill/>
          <a:ln>
            <a:noFill/>
          </a:ln>
        </p:spPr>
        <p:txBody>
          <a:bodyPr spcFirstLastPara="1" wrap="square" lIns="91425" tIns="45700" rIns="91425" bIns="45700" anchor="t" anchorCtr="0">
            <a:normAutofit fontScale="62500" lnSpcReduction="20000"/>
          </a:bodyPr>
          <a:lstStyle/>
          <a:p>
            <a:pPr marL="0" marR="0" lvl="0" indent="0" algn="l" rtl="0">
              <a:spcBef>
                <a:spcPts val="0"/>
              </a:spcBef>
              <a:spcAft>
                <a:spcPts val="0"/>
              </a:spcAft>
              <a:buNone/>
            </a:pPr>
            <a:r>
              <a:rPr lang="en-CA" sz="3000" b="1" i="1">
                <a:solidFill>
                  <a:srgbClr val="4B9847"/>
                </a:solidFill>
                <a:latin typeface="EB Garamond"/>
                <a:ea typeface="EB Garamond"/>
                <a:cs typeface="EB Garamond"/>
                <a:sym typeface="EB Garamond"/>
              </a:rPr>
              <a:t>Educator and caregiver collaboration requires:</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241">
          <a:extLst>
            <a:ext uri="{FF2B5EF4-FFF2-40B4-BE49-F238E27FC236}">
              <a16:creationId xmlns:a16="http://schemas.microsoft.com/office/drawing/2014/main" id="{2ECF2081-ED19-3B23-3455-025746442EAD}"/>
            </a:ext>
          </a:extLst>
        </p:cNvPr>
        <p:cNvGrpSpPr/>
        <p:nvPr/>
      </p:nvGrpSpPr>
      <p:grpSpPr>
        <a:xfrm>
          <a:off x="0" y="0"/>
          <a:ext cx="0" cy="0"/>
          <a:chOff x="0" y="0"/>
          <a:chExt cx="0" cy="0"/>
        </a:xfrm>
      </p:grpSpPr>
      <p:sp>
        <p:nvSpPr>
          <p:cNvPr id="1245" name="Google Shape;1245;p58">
            <a:extLst>
              <a:ext uri="{FF2B5EF4-FFF2-40B4-BE49-F238E27FC236}">
                <a16:creationId xmlns:a16="http://schemas.microsoft.com/office/drawing/2014/main" id="{3DDF76B4-3243-4DB6-9746-FA23E36C9B5B}"/>
              </a:ext>
            </a:extLst>
          </p:cNvPr>
          <p:cNvSpPr txBox="1"/>
          <p:nvPr/>
        </p:nvSpPr>
        <p:spPr>
          <a:xfrm>
            <a:off x="8330370" y="843717"/>
            <a:ext cx="5193965" cy="258528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dirty="0">
                <a:solidFill>
                  <a:srgbClr val="364DA1"/>
                </a:solidFill>
                <a:latin typeface="EB Garamond"/>
                <a:ea typeface="EB Garamond"/>
                <a:cs typeface="EB Garamond"/>
                <a:sym typeface="EB Garamond"/>
              </a:rPr>
              <a:t>Transition Planning </a:t>
            </a:r>
          </a:p>
          <a:p>
            <a:pPr marL="0" marR="0" lvl="0" indent="0" algn="l" rtl="0">
              <a:spcBef>
                <a:spcPts val="0"/>
              </a:spcBef>
              <a:spcAft>
                <a:spcPts val="0"/>
              </a:spcAft>
              <a:buNone/>
            </a:pPr>
            <a:r>
              <a:rPr lang="en-CA" sz="5400" b="1" dirty="0">
                <a:solidFill>
                  <a:srgbClr val="364DA1"/>
                </a:solidFill>
                <a:latin typeface="EB Garamond"/>
                <a:ea typeface="EB Garamond"/>
                <a:cs typeface="EB Garamond"/>
                <a:sym typeface="EB Garamond"/>
              </a:rPr>
              <a:t>&amp; Resources</a:t>
            </a:r>
            <a:endParaRPr dirty="0"/>
          </a:p>
        </p:txBody>
      </p:sp>
      <p:pic>
        <p:nvPicPr>
          <p:cNvPr id="16" name="Picture 15">
            <a:extLst>
              <a:ext uri="{FF2B5EF4-FFF2-40B4-BE49-F238E27FC236}">
                <a16:creationId xmlns:a16="http://schemas.microsoft.com/office/drawing/2014/main" id="{FA5401CE-9376-B12A-EA88-5A19B53EA573}"/>
              </a:ext>
            </a:extLst>
          </p:cNvPr>
          <p:cNvPicPr>
            <a:picLocks noChangeAspect="1"/>
          </p:cNvPicPr>
          <p:nvPr/>
        </p:nvPicPr>
        <p:blipFill>
          <a:blip r:embed="rId3"/>
          <a:stretch>
            <a:fillRect/>
          </a:stretch>
        </p:blipFill>
        <p:spPr>
          <a:xfrm>
            <a:off x="442569" y="657188"/>
            <a:ext cx="7887801" cy="5725324"/>
          </a:xfrm>
          <a:prstGeom prst="rect">
            <a:avLst/>
          </a:prstGeom>
        </p:spPr>
      </p:pic>
    </p:spTree>
    <p:extLst>
      <p:ext uri="{BB962C8B-B14F-4D97-AF65-F5344CB8AC3E}">
        <p14:creationId xmlns:p14="http://schemas.microsoft.com/office/powerpoint/2010/main" val="146143847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255"/>
        <p:cNvGrpSpPr/>
        <p:nvPr/>
      </p:nvGrpSpPr>
      <p:grpSpPr>
        <a:xfrm>
          <a:off x="0" y="0"/>
          <a:ext cx="0" cy="0"/>
          <a:chOff x="0" y="0"/>
          <a:chExt cx="0" cy="0"/>
        </a:xfrm>
      </p:grpSpPr>
      <p:sp>
        <p:nvSpPr>
          <p:cNvPr id="1256" name="Google Shape;1256;p59"/>
          <p:cNvSpPr/>
          <p:nvPr/>
        </p:nvSpPr>
        <p:spPr>
          <a:xfrm>
            <a:off x="7088391" y="-1206995"/>
            <a:ext cx="4038681" cy="4038681"/>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257" name="Google Shape;1257;p59"/>
          <p:cNvSpPr/>
          <p:nvPr/>
        </p:nvSpPr>
        <p:spPr>
          <a:xfrm>
            <a:off x="8430988" y="1101969"/>
            <a:ext cx="4608675" cy="5298566"/>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8" name="Google Shape;1258;p59"/>
          <p:cNvSpPr/>
          <p:nvPr/>
        </p:nvSpPr>
        <p:spPr>
          <a:xfrm>
            <a:off x="-45237"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259" name="Google Shape;1259;p59"/>
          <p:cNvCxnSpPr>
            <a:stCxn id="1258" idx="0"/>
          </p:cNvCxnSpPr>
          <p:nvPr/>
        </p:nvCxnSpPr>
        <p:spPr>
          <a:xfrm flipH="1">
            <a:off x="199756"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260" name="Google Shape;1260;p59"/>
          <p:cNvSpPr txBox="1"/>
          <p:nvPr/>
        </p:nvSpPr>
        <p:spPr>
          <a:xfrm>
            <a:off x="76249"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73</a:t>
            </a:fld>
            <a:endParaRPr sz="1200">
              <a:solidFill>
                <a:schemeClr val="lt1"/>
              </a:solidFill>
              <a:latin typeface="Calibri"/>
              <a:ea typeface="Calibri"/>
              <a:cs typeface="Calibri"/>
              <a:sym typeface="Calibri"/>
            </a:endParaRPr>
          </a:p>
        </p:txBody>
      </p:sp>
      <p:sp>
        <p:nvSpPr>
          <p:cNvPr id="1261" name="Google Shape;1261;p59"/>
          <p:cNvSpPr/>
          <p:nvPr/>
        </p:nvSpPr>
        <p:spPr>
          <a:xfrm>
            <a:off x="7354686" y="3579992"/>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62" name="Google Shape;1262;p59"/>
          <p:cNvSpPr txBox="1"/>
          <p:nvPr/>
        </p:nvSpPr>
        <p:spPr>
          <a:xfrm>
            <a:off x="1098751" y="484525"/>
            <a:ext cx="5874159" cy="5196166"/>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CA" sz="2400">
                <a:solidFill>
                  <a:srgbClr val="595959"/>
                </a:solidFill>
                <a:latin typeface="Calibri"/>
                <a:ea typeface="Calibri"/>
                <a:cs typeface="Calibri"/>
                <a:sym typeface="Calibri"/>
              </a:rPr>
              <a:t>Transitions of life that happen (particularly separation or death) will present itself in school. </a:t>
            </a:r>
            <a:endParaRPr/>
          </a:p>
          <a:p>
            <a:pPr marL="0" marR="0" lvl="0" indent="0" algn="l" rtl="0">
              <a:lnSpc>
                <a:spcPct val="150000"/>
              </a:lnSpc>
              <a:spcBef>
                <a:spcPts val="0"/>
              </a:spcBef>
              <a:spcAft>
                <a:spcPts val="0"/>
              </a:spcAft>
              <a:buNone/>
            </a:pPr>
            <a:r>
              <a:rPr lang="en-CA" sz="2400">
                <a:solidFill>
                  <a:srgbClr val="595959"/>
                </a:solidFill>
                <a:latin typeface="Calibri"/>
                <a:ea typeface="Calibri"/>
                <a:cs typeface="Calibri"/>
                <a:sym typeface="Calibri"/>
              </a:rPr>
              <a:t> These transitions will require communication with parents with an agreement on how to explain and support the youth through these transitions and how the peers can help.</a:t>
            </a:r>
            <a:endParaRPr/>
          </a:p>
          <a:p>
            <a:pPr marL="0" marR="0" lvl="0" indent="0" algn="l" rtl="0">
              <a:lnSpc>
                <a:spcPct val="150000"/>
              </a:lnSpc>
              <a:spcBef>
                <a:spcPts val="0"/>
              </a:spcBef>
              <a:spcAft>
                <a:spcPts val="0"/>
              </a:spcAft>
              <a:buNone/>
            </a:pPr>
            <a:r>
              <a:rPr lang="en-CA" sz="2400">
                <a:solidFill>
                  <a:srgbClr val="595959"/>
                </a:solidFill>
                <a:latin typeface="Calibri"/>
                <a:ea typeface="Calibri"/>
                <a:cs typeface="Calibri"/>
                <a:sym typeface="Calibri"/>
              </a:rPr>
              <a:t>It is not just a collaboration, but a partnership with caregivers.</a:t>
            </a:r>
            <a:endParaRPr/>
          </a:p>
          <a:p>
            <a:pPr marL="0" marR="0" lvl="0" indent="0" algn="l" rtl="0">
              <a:lnSpc>
                <a:spcPct val="150000"/>
              </a:lnSpc>
              <a:spcBef>
                <a:spcPts val="0"/>
              </a:spcBef>
              <a:spcAft>
                <a:spcPts val="0"/>
              </a:spcAft>
              <a:buNone/>
            </a:pPr>
            <a:r>
              <a:rPr lang="en-CA" sz="2400">
                <a:solidFill>
                  <a:srgbClr val="595959"/>
                </a:solidFill>
                <a:latin typeface="Calibri"/>
                <a:ea typeface="Calibri"/>
                <a:cs typeface="Calibri"/>
                <a:sym typeface="Calibri"/>
              </a:rPr>
              <a:t>– Caregiver</a:t>
            </a:r>
            <a:endParaRPr/>
          </a:p>
        </p:txBody>
      </p:sp>
      <p:sp>
        <p:nvSpPr>
          <p:cNvPr id="1263" name="Google Shape;1263;p59"/>
          <p:cNvSpPr txBox="1"/>
          <p:nvPr/>
        </p:nvSpPr>
        <p:spPr>
          <a:xfrm>
            <a:off x="752400" y="484525"/>
            <a:ext cx="490840"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1264" name="Google Shape;1264;p59"/>
          <p:cNvSpPr txBox="1"/>
          <p:nvPr/>
        </p:nvSpPr>
        <p:spPr>
          <a:xfrm>
            <a:off x="3054019" y="4742971"/>
            <a:ext cx="672747"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1265" name="Google Shape;1265;p59"/>
          <p:cNvSpPr/>
          <p:nvPr/>
        </p:nvSpPr>
        <p:spPr>
          <a:xfrm>
            <a:off x="7294934" y="6589249"/>
            <a:ext cx="4512366" cy="2811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200">
                <a:solidFill>
                  <a:srgbClr val="7F7F7F"/>
                </a:solidFill>
                <a:latin typeface="Calibri"/>
                <a:ea typeface="Calibri"/>
                <a:cs typeface="Calibri"/>
                <a:sym typeface="Calibri"/>
              </a:rPr>
              <a:t>FASD Educator and Caregiver, Personal Communication, July 2021​</a:t>
            </a:r>
            <a:endParaRPr sz="1200">
              <a:solidFill>
                <a:srgbClr val="7F7F7F"/>
              </a:solidFill>
              <a:latin typeface="Calibri"/>
              <a:ea typeface="Calibri"/>
              <a:cs typeface="Calibri"/>
              <a:sym typeface="Calibri"/>
            </a:endParaRPr>
          </a:p>
        </p:txBody>
      </p:sp>
      <p:pic>
        <p:nvPicPr>
          <p:cNvPr id="1266" name="Google Shape;1266;p59"/>
          <p:cNvPicPr preferRelativeResize="0">
            <a:picLocks noGrp="1"/>
          </p:cNvPicPr>
          <p:nvPr>
            <p:ph type="pic" idx="2"/>
          </p:nvPr>
        </p:nvPicPr>
        <p:blipFill rotWithShape="1">
          <a:blip r:embed="rId3">
            <a:alphaModFix/>
          </a:blip>
          <a:srcRect t="3489" b="3489"/>
          <a:stretch/>
        </p:blipFill>
        <p:spPr>
          <a:xfrm>
            <a:off x="7625262" y="1500188"/>
            <a:ext cx="5003800" cy="4654550"/>
          </a:xfrm>
          <a:prstGeom prst="rect">
            <a:avLst/>
          </a:prstGeom>
          <a:solidFill>
            <a:schemeClr val="lt1"/>
          </a:solidFill>
          <a:ln>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271"/>
        <p:cNvGrpSpPr/>
        <p:nvPr/>
      </p:nvGrpSpPr>
      <p:grpSpPr>
        <a:xfrm>
          <a:off x="0" y="0"/>
          <a:ext cx="0" cy="0"/>
          <a:chOff x="0" y="0"/>
          <a:chExt cx="0" cy="0"/>
        </a:xfrm>
      </p:grpSpPr>
      <p:sp>
        <p:nvSpPr>
          <p:cNvPr id="1272" name="Google Shape;1272;p60"/>
          <p:cNvSpPr/>
          <p:nvPr/>
        </p:nvSpPr>
        <p:spPr>
          <a:xfrm>
            <a:off x="573709" y="778933"/>
            <a:ext cx="558241" cy="2624667"/>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73" name="Google Shape;1273;p60"/>
          <p:cNvSpPr/>
          <p:nvPr/>
        </p:nvSpPr>
        <p:spPr>
          <a:xfrm>
            <a:off x="4773729" y="5005259"/>
            <a:ext cx="699750" cy="842796"/>
          </a:xfrm>
          <a:prstGeom prst="roundRect">
            <a:avLst>
              <a:gd name="adj" fmla="val 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74" name="Google Shape;1274;p60"/>
          <p:cNvSpPr txBox="1"/>
          <p:nvPr/>
        </p:nvSpPr>
        <p:spPr>
          <a:xfrm>
            <a:off x="6096000" y="2876693"/>
            <a:ext cx="4979788" cy="3477875"/>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595959"/>
              </a:buClr>
              <a:buSzPts val="2000"/>
              <a:buFont typeface="Arial"/>
              <a:buChar char="•"/>
            </a:pPr>
            <a:r>
              <a:rPr lang="en-CA" sz="2000">
                <a:solidFill>
                  <a:srgbClr val="595959"/>
                </a:solidFill>
                <a:latin typeface="Calibri"/>
                <a:ea typeface="Calibri"/>
                <a:cs typeface="Calibri"/>
                <a:sym typeface="Calibri"/>
              </a:rPr>
              <a:t>Teacher</a:t>
            </a:r>
            <a:endParaRPr/>
          </a:p>
          <a:p>
            <a:pPr marL="342900" marR="0" lvl="0" indent="-342900" algn="l" rtl="0">
              <a:lnSpc>
                <a:spcPct val="100000"/>
              </a:lnSpc>
              <a:spcBef>
                <a:spcPts val="0"/>
              </a:spcBef>
              <a:spcAft>
                <a:spcPts val="0"/>
              </a:spcAft>
              <a:buClr>
                <a:srgbClr val="595959"/>
              </a:buClr>
              <a:buSzPts val="2000"/>
              <a:buFont typeface="Arial"/>
              <a:buChar char="•"/>
            </a:pPr>
            <a:r>
              <a:rPr lang="en-CA" sz="2000">
                <a:solidFill>
                  <a:srgbClr val="595959"/>
                </a:solidFill>
                <a:latin typeface="Calibri"/>
                <a:ea typeface="Calibri"/>
                <a:cs typeface="Calibri"/>
                <a:sym typeface="Calibri"/>
              </a:rPr>
              <a:t>Social worker</a:t>
            </a:r>
            <a:endParaRPr/>
          </a:p>
          <a:p>
            <a:pPr marL="342900" marR="0" lvl="0" indent="-342900" algn="l" rtl="0">
              <a:lnSpc>
                <a:spcPct val="100000"/>
              </a:lnSpc>
              <a:spcBef>
                <a:spcPts val="0"/>
              </a:spcBef>
              <a:spcAft>
                <a:spcPts val="0"/>
              </a:spcAft>
              <a:buClr>
                <a:srgbClr val="595959"/>
              </a:buClr>
              <a:buSzPts val="2000"/>
              <a:buFont typeface="Arial"/>
              <a:buChar char="•"/>
            </a:pPr>
            <a:r>
              <a:rPr lang="en-CA" sz="2000">
                <a:solidFill>
                  <a:srgbClr val="595959"/>
                </a:solidFill>
                <a:latin typeface="Calibri"/>
                <a:ea typeface="Calibri"/>
                <a:cs typeface="Calibri"/>
                <a:sym typeface="Calibri"/>
              </a:rPr>
              <a:t>Caregiver</a:t>
            </a:r>
            <a:endParaRPr/>
          </a:p>
          <a:p>
            <a:pPr marL="342900" marR="0" lvl="0" indent="-342900" algn="l" rtl="0">
              <a:lnSpc>
                <a:spcPct val="100000"/>
              </a:lnSpc>
              <a:spcBef>
                <a:spcPts val="0"/>
              </a:spcBef>
              <a:spcAft>
                <a:spcPts val="0"/>
              </a:spcAft>
              <a:buClr>
                <a:srgbClr val="595959"/>
              </a:buClr>
              <a:buSzPts val="2000"/>
              <a:buFont typeface="Arial"/>
              <a:buChar char="•"/>
            </a:pPr>
            <a:r>
              <a:rPr lang="en-CA" sz="2000">
                <a:solidFill>
                  <a:srgbClr val="595959"/>
                </a:solidFill>
                <a:latin typeface="Calibri"/>
                <a:ea typeface="Calibri"/>
                <a:cs typeface="Calibri"/>
                <a:sym typeface="Calibri"/>
              </a:rPr>
              <a:t>Tutor</a:t>
            </a:r>
            <a:endParaRPr/>
          </a:p>
          <a:p>
            <a:pPr marL="342900" marR="0" lvl="0" indent="-342900" algn="l" rtl="0">
              <a:lnSpc>
                <a:spcPct val="100000"/>
              </a:lnSpc>
              <a:spcBef>
                <a:spcPts val="0"/>
              </a:spcBef>
              <a:spcAft>
                <a:spcPts val="0"/>
              </a:spcAft>
              <a:buClr>
                <a:srgbClr val="595959"/>
              </a:buClr>
              <a:buSzPts val="2000"/>
              <a:buFont typeface="Arial"/>
              <a:buChar char="•"/>
            </a:pPr>
            <a:r>
              <a:rPr lang="en-CA" sz="2000">
                <a:solidFill>
                  <a:srgbClr val="595959"/>
                </a:solidFill>
                <a:latin typeface="Calibri"/>
                <a:ea typeface="Calibri"/>
                <a:cs typeface="Calibri"/>
                <a:sym typeface="Calibri"/>
              </a:rPr>
              <a:t>Coach</a:t>
            </a:r>
            <a:endParaRPr/>
          </a:p>
          <a:p>
            <a:pPr marL="342900" marR="0" lvl="0" indent="-342900" algn="l" rtl="0">
              <a:lnSpc>
                <a:spcPct val="100000"/>
              </a:lnSpc>
              <a:spcBef>
                <a:spcPts val="0"/>
              </a:spcBef>
              <a:spcAft>
                <a:spcPts val="0"/>
              </a:spcAft>
              <a:buClr>
                <a:srgbClr val="595959"/>
              </a:buClr>
              <a:buSzPts val="2000"/>
              <a:buFont typeface="Arial"/>
              <a:buChar char="•"/>
            </a:pPr>
            <a:r>
              <a:rPr lang="en-CA" sz="2000">
                <a:solidFill>
                  <a:srgbClr val="595959"/>
                </a:solidFill>
                <a:latin typeface="Calibri"/>
                <a:ea typeface="Calibri"/>
                <a:cs typeface="Calibri"/>
                <a:sym typeface="Calibri"/>
              </a:rPr>
              <a:t>Teaching assistant</a:t>
            </a:r>
            <a:endParaRPr/>
          </a:p>
          <a:p>
            <a:pPr marL="342900" marR="0" lvl="0" indent="-342900" algn="l" rtl="0">
              <a:lnSpc>
                <a:spcPct val="100000"/>
              </a:lnSpc>
              <a:spcBef>
                <a:spcPts val="0"/>
              </a:spcBef>
              <a:spcAft>
                <a:spcPts val="0"/>
              </a:spcAft>
              <a:buClr>
                <a:srgbClr val="595959"/>
              </a:buClr>
              <a:buSzPts val="2000"/>
              <a:buFont typeface="Arial"/>
              <a:buChar char="•"/>
            </a:pPr>
            <a:r>
              <a:rPr lang="en-CA" sz="2000">
                <a:solidFill>
                  <a:srgbClr val="595959"/>
                </a:solidFill>
                <a:latin typeface="Calibri"/>
                <a:ea typeface="Calibri"/>
                <a:cs typeface="Calibri"/>
                <a:sym typeface="Calibri"/>
              </a:rPr>
              <a:t>FASD support person</a:t>
            </a:r>
            <a:endParaRPr/>
          </a:p>
          <a:p>
            <a:pPr marL="342900" marR="0" lvl="0" indent="-342900" algn="l" rtl="0">
              <a:lnSpc>
                <a:spcPct val="100000"/>
              </a:lnSpc>
              <a:spcBef>
                <a:spcPts val="0"/>
              </a:spcBef>
              <a:spcAft>
                <a:spcPts val="0"/>
              </a:spcAft>
              <a:buClr>
                <a:srgbClr val="595959"/>
              </a:buClr>
              <a:buSzPts val="2000"/>
              <a:buFont typeface="Arial"/>
              <a:buChar char="•"/>
            </a:pPr>
            <a:r>
              <a:rPr lang="en-CA" sz="2000">
                <a:solidFill>
                  <a:srgbClr val="595959"/>
                </a:solidFill>
                <a:latin typeface="Calibri"/>
                <a:ea typeface="Calibri"/>
                <a:cs typeface="Calibri"/>
                <a:sym typeface="Calibri"/>
              </a:rPr>
              <a:t>Respite provider</a:t>
            </a:r>
            <a:endParaRPr/>
          </a:p>
          <a:p>
            <a:pPr marL="342900" marR="0" lvl="0" indent="-342900" algn="l" rtl="0">
              <a:lnSpc>
                <a:spcPct val="100000"/>
              </a:lnSpc>
              <a:spcBef>
                <a:spcPts val="0"/>
              </a:spcBef>
              <a:spcAft>
                <a:spcPts val="0"/>
              </a:spcAft>
              <a:buClr>
                <a:srgbClr val="595959"/>
              </a:buClr>
              <a:buSzPts val="2000"/>
              <a:buFont typeface="Arial"/>
              <a:buChar char="•"/>
            </a:pPr>
            <a:r>
              <a:rPr lang="en-CA" sz="2000">
                <a:solidFill>
                  <a:srgbClr val="595959"/>
                </a:solidFill>
                <a:latin typeface="Calibri"/>
                <a:ea typeface="Calibri"/>
                <a:cs typeface="Calibri"/>
                <a:sym typeface="Calibri"/>
              </a:rPr>
              <a:t>Summer camp leader</a:t>
            </a:r>
            <a:endParaRPr/>
          </a:p>
          <a:p>
            <a:pPr marL="342900" marR="0" lvl="0" indent="-342900" algn="l" rtl="0">
              <a:lnSpc>
                <a:spcPct val="100000"/>
              </a:lnSpc>
              <a:spcBef>
                <a:spcPts val="0"/>
              </a:spcBef>
              <a:spcAft>
                <a:spcPts val="0"/>
              </a:spcAft>
              <a:buClr>
                <a:srgbClr val="595959"/>
              </a:buClr>
              <a:buSzPts val="2000"/>
              <a:buFont typeface="Arial"/>
              <a:buChar char="•"/>
            </a:pPr>
            <a:r>
              <a:rPr lang="en-CA" sz="2000">
                <a:solidFill>
                  <a:srgbClr val="595959"/>
                </a:solidFill>
                <a:latin typeface="Calibri"/>
                <a:ea typeface="Calibri"/>
                <a:cs typeface="Calibri"/>
                <a:sym typeface="Calibri"/>
              </a:rPr>
              <a:t>Older siblings</a:t>
            </a:r>
            <a:endParaRPr/>
          </a:p>
          <a:p>
            <a:pPr marL="342900" marR="0" lvl="0" indent="-342900" algn="l" rtl="0">
              <a:lnSpc>
                <a:spcPct val="100000"/>
              </a:lnSpc>
              <a:spcBef>
                <a:spcPts val="0"/>
              </a:spcBef>
              <a:spcAft>
                <a:spcPts val="0"/>
              </a:spcAft>
              <a:buClr>
                <a:srgbClr val="595959"/>
              </a:buClr>
              <a:buSzPts val="2000"/>
              <a:buFont typeface="Arial"/>
              <a:buChar char="•"/>
            </a:pPr>
            <a:r>
              <a:rPr lang="en-CA" sz="2000">
                <a:solidFill>
                  <a:srgbClr val="595959"/>
                </a:solidFill>
                <a:latin typeface="Calibri"/>
                <a:ea typeface="Calibri"/>
                <a:cs typeface="Calibri"/>
                <a:sym typeface="Calibri"/>
              </a:rPr>
              <a:t>Family members</a:t>
            </a:r>
            <a:endParaRPr/>
          </a:p>
        </p:txBody>
      </p:sp>
      <p:sp>
        <p:nvSpPr>
          <p:cNvPr id="1275" name="Google Shape;1275;p60"/>
          <p:cNvSpPr txBox="1"/>
          <p:nvPr/>
        </p:nvSpPr>
        <p:spPr>
          <a:xfrm>
            <a:off x="5953524" y="475488"/>
            <a:ext cx="5934702" cy="1754326"/>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Collaboration with Support Teams</a:t>
            </a:r>
            <a:endParaRPr/>
          </a:p>
        </p:txBody>
      </p:sp>
      <p:sp>
        <p:nvSpPr>
          <p:cNvPr id="1276" name="Google Shape;1276;p60"/>
          <p:cNvSpPr/>
          <p:nvPr/>
        </p:nvSpPr>
        <p:spPr>
          <a:xfrm>
            <a:off x="467317" y="3963892"/>
            <a:ext cx="45719" cy="38523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77" name="Google Shape;1277;p60"/>
          <p:cNvSpPr/>
          <p:nvPr/>
        </p:nvSpPr>
        <p:spPr>
          <a:xfrm>
            <a:off x="197382" y="221488"/>
            <a:ext cx="45719" cy="507999"/>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78" name="Google Shape;1278;p60"/>
          <p:cNvSpPr/>
          <p:nvPr/>
        </p:nvSpPr>
        <p:spPr>
          <a:xfrm>
            <a:off x="1395575" y="5848055"/>
            <a:ext cx="45719" cy="62653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79" name="Google Shape;1279;p60"/>
          <p:cNvPicPr preferRelativeResize="0">
            <a:picLocks noGrp="1"/>
          </p:cNvPicPr>
          <p:nvPr>
            <p:ph type="pic" idx="2"/>
          </p:nvPr>
        </p:nvPicPr>
        <p:blipFill rotWithShape="1">
          <a:blip r:embed="rId3">
            <a:alphaModFix/>
          </a:blip>
          <a:srcRect t="2017" b="2016"/>
          <a:stretch/>
        </p:blipFill>
        <p:spPr>
          <a:xfrm>
            <a:off x="1059780" y="779463"/>
            <a:ext cx="4407673" cy="4229859"/>
          </a:xfrm>
          <a:prstGeom prst="rect">
            <a:avLst/>
          </a:prstGeom>
          <a:solidFill>
            <a:schemeClr val="lt1"/>
          </a:solidFill>
          <a:ln>
            <a:noFill/>
          </a:ln>
        </p:spPr>
      </p:pic>
      <p:sp>
        <p:nvSpPr>
          <p:cNvPr id="1280" name="Google Shape;1280;p60"/>
          <p:cNvSpPr txBox="1"/>
          <p:nvPr/>
        </p:nvSpPr>
        <p:spPr>
          <a:xfrm>
            <a:off x="6096000" y="2327936"/>
            <a:ext cx="5522291" cy="572084"/>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2000" b="1" i="1">
                <a:solidFill>
                  <a:srgbClr val="4B9847"/>
                </a:solidFill>
                <a:latin typeface="EB Garamond"/>
                <a:ea typeface="EB Garamond"/>
                <a:cs typeface="EB Garamond"/>
                <a:sym typeface="EB Garamond"/>
              </a:rPr>
              <a:t>A support team may be made up of:</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285"/>
        <p:cNvGrpSpPr/>
        <p:nvPr/>
      </p:nvGrpSpPr>
      <p:grpSpPr>
        <a:xfrm>
          <a:off x="0" y="0"/>
          <a:ext cx="0" cy="0"/>
          <a:chOff x="0" y="0"/>
          <a:chExt cx="0" cy="0"/>
        </a:xfrm>
      </p:grpSpPr>
      <p:sp>
        <p:nvSpPr>
          <p:cNvPr id="1286" name="Google Shape;1286;p61"/>
          <p:cNvSpPr/>
          <p:nvPr/>
        </p:nvSpPr>
        <p:spPr>
          <a:xfrm>
            <a:off x="573709" y="778933"/>
            <a:ext cx="558241" cy="2624667"/>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87" name="Google Shape;1287;p61"/>
          <p:cNvSpPr txBox="1"/>
          <p:nvPr/>
        </p:nvSpPr>
        <p:spPr>
          <a:xfrm>
            <a:off x="6095999" y="2679200"/>
            <a:ext cx="4979788" cy="1429622"/>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595959"/>
              </a:buClr>
              <a:buSzPts val="2000"/>
              <a:buFont typeface="Arial"/>
              <a:buChar char="•"/>
            </a:pPr>
            <a:r>
              <a:rPr lang="en-CA" sz="2000">
                <a:solidFill>
                  <a:srgbClr val="595959"/>
                </a:solidFill>
                <a:latin typeface="Calibri"/>
                <a:ea typeface="Calibri"/>
                <a:cs typeface="Calibri"/>
                <a:sym typeface="Calibri"/>
              </a:rPr>
              <a:t>Identify student needs</a:t>
            </a:r>
            <a:endParaRPr/>
          </a:p>
          <a:p>
            <a:pPr marL="342900" marR="0" lvl="0" indent="-342900" algn="l" rtl="0">
              <a:lnSpc>
                <a:spcPct val="150000"/>
              </a:lnSpc>
              <a:spcBef>
                <a:spcPts val="0"/>
              </a:spcBef>
              <a:spcAft>
                <a:spcPts val="0"/>
              </a:spcAft>
              <a:buClr>
                <a:srgbClr val="595959"/>
              </a:buClr>
              <a:buSzPts val="2000"/>
              <a:buFont typeface="Arial"/>
              <a:buChar char="•"/>
            </a:pPr>
            <a:r>
              <a:rPr lang="en-CA" sz="2000">
                <a:solidFill>
                  <a:srgbClr val="595959"/>
                </a:solidFill>
                <a:latin typeface="Calibri"/>
                <a:ea typeface="Calibri"/>
                <a:cs typeface="Calibri"/>
                <a:sym typeface="Calibri"/>
              </a:rPr>
              <a:t>Set goals and objectives</a:t>
            </a:r>
            <a:endParaRPr/>
          </a:p>
          <a:p>
            <a:pPr marL="342900" marR="0" lvl="0" indent="-342900" algn="l" rtl="0">
              <a:lnSpc>
                <a:spcPct val="150000"/>
              </a:lnSpc>
              <a:spcBef>
                <a:spcPts val="0"/>
              </a:spcBef>
              <a:spcAft>
                <a:spcPts val="0"/>
              </a:spcAft>
              <a:buClr>
                <a:srgbClr val="595959"/>
              </a:buClr>
              <a:buSzPts val="2000"/>
              <a:buFont typeface="Arial"/>
              <a:buChar char="•"/>
            </a:pPr>
            <a:r>
              <a:rPr lang="en-CA" sz="2000">
                <a:solidFill>
                  <a:srgbClr val="595959"/>
                </a:solidFill>
                <a:latin typeface="Calibri"/>
                <a:ea typeface="Calibri"/>
                <a:cs typeface="Calibri"/>
                <a:sym typeface="Calibri"/>
              </a:rPr>
              <a:t>Identifying possible supports</a:t>
            </a:r>
            <a:endParaRPr/>
          </a:p>
        </p:txBody>
      </p:sp>
      <p:sp>
        <p:nvSpPr>
          <p:cNvPr id="1288" name="Google Shape;1288;p61"/>
          <p:cNvSpPr txBox="1"/>
          <p:nvPr/>
        </p:nvSpPr>
        <p:spPr>
          <a:xfrm>
            <a:off x="5953524" y="475488"/>
            <a:ext cx="5934702" cy="1754326"/>
          </a:xfrm>
          <a:prstGeom prst="rect">
            <a:avLst/>
          </a:prstGeom>
          <a:noFill/>
          <a:ln>
            <a:noFill/>
          </a:ln>
        </p:spPr>
        <p:txBody>
          <a:bodyPr spcFirstLastPara="1" wrap="square" lIns="91425" tIns="45700" rIns="91425" bIns="45700" anchor="t" anchorCtr="0">
            <a:normAutofit fontScale="92500"/>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Individualized Program Plans (IPP)</a:t>
            </a:r>
            <a:endParaRPr/>
          </a:p>
        </p:txBody>
      </p:sp>
      <p:sp>
        <p:nvSpPr>
          <p:cNvPr id="1289" name="Google Shape;1289;p61"/>
          <p:cNvSpPr/>
          <p:nvPr/>
        </p:nvSpPr>
        <p:spPr>
          <a:xfrm>
            <a:off x="467317" y="3963892"/>
            <a:ext cx="45719" cy="38523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0" name="Google Shape;1290;p61"/>
          <p:cNvSpPr/>
          <p:nvPr/>
        </p:nvSpPr>
        <p:spPr>
          <a:xfrm>
            <a:off x="197382" y="221488"/>
            <a:ext cx="45719" cy="507999"/>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91" name="Google Shape;1291;p61"/>
          <p:cNvPicPr preferRelativeResize="0">
            <a:picLocks noGrp="1"/>
          </p:cNvPicPr>
          <p:nvPr>
            <p:ph type="pic" idx="2"/>
          </p:nvPr>
        </p:nvPicPr>
        <p:blipFill rotWithShape="1">
          <a:blip r:embed="rId3">
            <a:alphaModFix/>
          </a:blip>
          <a:srcRect t="2017" b="2016"/>
          <a:stretch/>
        </p:blipFill>
        <p:spPr>
          <a:xfrm>
            <a:off x="1059780" y="779463"/>
            <a:ext cx="4407673" cy="4229859"/>
          </a:xfrm>
          <a:prstGeom prst="rect">
            <a:avLst/>
          </a:prstGeom>
          <a:solidFill>
            <a:schemeClr val="lt1"/>
          </a:solidFill>
          <a:ln>
            <a:noFill/>
          </a:ln>
        </p:spPr>
      </p:pic>
      <p:sp>
        <p:nvSpPr>
          <p:cNvPr id="1292" name="Google Shape;1292;p61"/>
          <p:cNvSpPr txBox="1"/>
          <p:nvPr/>
        </p:nvSpPr>
        <p:spPr>
          <a:xfrm>
            <a:off x="6014197" y="2223609"/>
            <a:ext cx="5522291" cy="572084"/>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2000" b="1" i="1">
                <a:solidFill>
                  <a:srgbClr val="4B9847"/>
                </a:solidFill>
                <a:latin typeface="EB Garamond"/>
                <a:ea typeface="EB Garamond"/>
                <a:cs typeface="EB Garamond"/>
                <a:sym typeface="EB Garamond"/>
              </a:rPr>
              <a:t>Creating an Individualized Program Plan (IPP)</a:t>
            </a:r>
            <a:endParaRPr/>
          </a:p>
        </p:txBody>
      </p:sp>
      <p:sp>
        <p:nvSpPr>
          <p:cNvPr id="1293" name="Google Shape;1293;p61"/>
          <p:cNvSpPr txBox="1"/>
          <p:nvPr/>
        </p:nvSpPr>
        <p:spPr>
          <a:xfrm>
            <a:off x="6096000" y="4342145"/>
            <a:ext cx="5522291" cy="572084"/>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2000" b="1" i="1">
                <a:solidFill>
                  <a:srgbClr val="FE721F"/>
                </a:solidFill>
                <a:latin typeface="EB Garamond"/>
                <a:ea typeface="EB Garamond"/>
                <a:cs typeface="EB Garamond"/>
                <a:sym typeface="EB Garamond"/>
              </a:rPr>
              <a:t>Ask questions like:</a:t>
            </a:r>
            <a:endParaRPr/>
          </a:p>
        </p:txBody>
      </p:sp>
      <p:sp>
        <p:nvSpPr>
          <p:cNvPr id="1294" name="Google Shape;1294;p61"/>
          <p:cNvSpPr txBox="1"/>
          <p:nvPr/>
        </p:nvSpPr>
        <p:spPr>
          <a:xfrm>
            <a:off x="6095999" y="4808792"/>
            <a:ext cx="5746507" cy="1891287"/>
          </a:xfrm>
          <a:prstGeom prst="rect">
            <a:avLst/>
          </a:prstGeom>
          <a:noFill/>
          <a:ln>
            <a:noFill/>
          </a:ln>
        </p:spPr>
        <p:txBody>
          <a:bodyPr spcFirstLastPara="1" wrap="square" lIns="91425" tIns="45700" rIns="91425" bIns="45700" anchor="t" anchorCtr="0">
            <a:spAutoFit/>
          </a:bodyPr>
          <a:lstStyle/>
          <a:p>
            <a:pPr marL="457200" marR="0" lvl="0" indent="-457200" algn="l" rtl="0">
              <a:lnSpc>
                <a:spcPct val="150000"/>
              </a:lnSpc>
              <a:spcBef>
                <a:spcPts val="0"/>
              </a:spcBef>
              <a:spcAft>
                <a:spcPts val="0"/>
              </a:spcAft>
              <a:buClr>
                <a:srgbClr val="595959"/>
              </a:buClr>
              <a:buSzPts val="2000"/>
              <a:buFont typeface="Calibri"/>
              <a:buAutoNum type="arabicPeriod"/>
            </a:pPr>
            <a:r>
              <a:rPr lang="en-CA" sz="2000">
                <a:solidFill>
                  <a:srgbClr val="595959"/>
                </a:solidFill>
                <a:latin typeface="Calibri"/>
                <a:ea typeface="Calibri"/>
                <a:cs typeface="Calibri"/>
                <a:sym typeface="Calibri"/>
              </a:rPr>
              <a:t>What skills and behaviours will this student need in future environments?</a:t>
            </a:r>
            <a:endParaRPr/>
          </a:p>
          <a:p>
            <a:pPr marL="457200" marR="0" lvl="0" indent="-457200" algn="l" rtl="0">
              <a:lnSpc>
                <a:spcPct val="150000"/>
              </a:lnSpc>
              <a:spcBef>
                <a:spcPts val="0"/>
              </a:spcBef>
              <a:spcAft>
                <a:spcPts val="0"/>
              </a:spcAft>
              <a:buClr>
                <a:srgbClr val="595959"/>
              </a:buClr>
              <a:buSzPts val="2000"/>
              <a:buFont typeface="Calibri"/>
              <a:buAutoNum type="arabicPeriod"/>
            </a:pPr>
            <a:r>
              <a:rPr lang="en-CA" sz="2000">
                <a:solidFill>
                  <a:srgbClr val="595959"/>
                </a:solidFill>
                <a:latin typeface="Calibri"/>
                <a:ea typeface="Calibri"/>
                <a:cs typeface="Calibri"/>
                <a:sym typeface="Calibri"/>
              </a:rPr>
              <a:t>What is the student good at?</a:t>
            </a:r>
            <a:endParaRPr/>
          </a:p>
          <a:p>
            <a:pPr marL="457200" marR="0" lvl="0" indent="-457200" algn="l" rtl="0">
              <a:lnSpc>
                <a:spcPct val="150000"/>
              </a:lnSpc>
              <a:spcBef>
                <a:spcPts val="0"/>
              </a:spcBef>
              <a:spcAft>
                <a:spcPts val="0"/>
              </a:spcAft>
              <a:buClr>
                <a:srgbClr val="595959"/>
              </a:buClr>
              <a:buSzPts val="2000"/>
              <a:buFont typeface="Calibri"/>
              <a:buAutoNum type="arabicPeriod"/>
            </a:pPr>
            <a:r>
              <a:rPr lang="en-CA" sz="2000">
                <a:solidFill>
                  <a:srgbClr val="595959"/>
                </a:solidFill>
                <a:latin typeface="Calibri"/>
                <a:ea typeface="Calibri"/>
                <a:cs typeface="Calibri"/>
                <a:sym typeface="Calibri"/>
              </a:rPr>
              <a:t>What areas does the student need help in?</a:t>
            </a:r>
            <a:endParaRPr/>
          </a:p>
        </p:txBody>
      </p:sp>
      <p:pic>
        <p:nvPicPr>
          <p:cNvPr id="1295" name="Google Shape;1295;p61" descr="Icon&#10;&#10;Description automatically generated"/>
          <p:cNvPicPr preferRelativeResize="0"/>
          <p:nvPr/>
        </p:nvPicPr>
        <p:blipFill rotWithShape="1">
          <a:blip r:embed="rId4">
            <a:alphaModFix/>
          </a:blip>
          <a:srcRect/>
          <a:stretch/>
        </p:blipFill>
        <p:spPr>
          <a:xfrm>
            <a:off x="3419061" y="3845569"/>
            <a:ext cx="3022370" cy="3022370"/>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300"/>
        <p:cNvGrpSpPr/>
        <p:nvPr/>
      </p:nvGrpSpPr>
      <p:grpSpPr>
        <a:xfrm>
          <a:off x="0" y="0"/>
          <a:ext cx="0" cy="0"/>
          <a:chOff x="0" y="0"/>
          <a:chExt cx="0" cy="0"/>
        </a:xfrm>
      </p:grpSpPr>
      <p:sp>
        <p:nvSpPr>
          <p:cNvPr id="1301" name="Google Shape;1301;p62"/>
          <p:cNvSpPr txBox="1"/>
          <p:nvPr/>
        </p:nvSpPr>
        <p:spPr>
          <a:xfrm>
            <a:off x="1261729" y="4017268"/>
            <a:ext cx="101136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b="1">
                <a:solidFill>
                  <a:srgbClr val="595959"/>
                </a:solidFill>
                <a:latin typeface="Calibri"/>
                <a:ea typeface="Calibri"/>
                <a:cs typeface="Calibri"/>
                <a:sym typeface="Calibri"/>
              </a:rPr>
              <a:t>TOPICS:</a:t>
            </a:r>
            <a:endParaRPr/>
          </a:p>
        </p:txBody>
      </p:sp>
      <p:sp>
        <p:nvSpPr>
          <p:cNvPr id="1302" name="Google Shape;1302;p62"/>
          <p:cNvSpPr/>
          <p:nvPr/>
        </p:nvSpPr>
        <p:spPr>
          <a:xfrm>
            <a:off x="11685814"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03" name="Google Shape;1303;p62"/>
          <p:cNvCxnSpPr>
            <a:stCxn id="1302"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304" name="Google Shape;1304;p62"/>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76</a:t>
            </a:fld>
            <a:endParaRPr sz="1200">
              <a:solidFill>
                <a:schemeClr val="lt1"/>
              </a:solidFill>
              <a:latin typeface="Calibri"/>
              <a:ea typeface="Calibri"/>
              <a:cs typeface="Calibri"/>
              <a:sym typeface="Calibri"/>
            </a:endParaRPr>
          </a:p>
        </p:txBody>
      </p:sp>
      <p:sp>
        <p:nvSpPr>
          <p:cNvPr id="1305" name="Google Shape;1305;p62"/>
          <p:cNvSpPr/>
          <p:nvPr/>
        </p:nvSpPr>
        <p:spPr>
          <a:xfrm>
            <a:off x="5703888" y="796018"/>
            <a:ext cx="5189764" cy="60619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06" name="Google Shape;1306;p62"/>
          <p:cNvSpPr txBox="1"/>
          <p:nvPr/>
        </p:nvSpPr>
        <p:spPr>
          <a:xfrm>
            <a:off x="1261729" y="4671329"/>
            <a:ext cx="3868411" cy="1295868"/>
          </a:xfrm>
          <a:prstGeom prst="rect">
            <a:avLst/>
          </a:prstGeom>
          <a:noFill/>
          <a:ln>
            <a:noFill/>
          </a:ln>
        </p:spPr>
        <p:txBody>
          <a:bodyPr spcFirstLastPara="1" wrap="square" lIns="91425" tIns="45700" rIns="91425" bIns="45700" anchor="t" anchorCtr="0">
            <a:spAutoFit/>
          </a:bodyPr>
          <a:lstStyle/>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Commitment</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Support Caregivers</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Support Students</a:t>
            </a:r>
            <a:endParaRPr/>
          </a:p>
        </p:txBody>
      </p:sp>
      <p:sp>
        <p:nvSpPr>
          <p:cNvPr id="1307" name="Google Shape;1307;p62"/>
          <p:cNvSpPr/>
          <p:nvPr/>
        </p:nvSpPr>
        <p:spPr>
          <a:xfrm rot="-5400000">
            <a:off x="2014193" y="3803774"/>
            <a:ext cx="45719" cy="1272926"/>
          </a:xfrm>
          <a:prstGeom prst="roundRect">
            <a:avLst>
              <a:gd name="adj" fmla="val 5000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08" name="Google Shape;1308;p62"/>
          <p:cNvSpPr/>
          <p:nvPr/>
        </p:nvSpPr>
        <p:spPr>
          <a:xfrm rot="4500000">
            <a:off x="503421" y="2578649"/>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09" name="Google Shape;1309;p62"/>
          <p:cNvSpPr/>
          <p:nvPr/>
        </p:nvSpPr>
        <p:spPr>
          <a:xfrm rot="2700000">
            <a:off x="3717308" y="44866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10" name="Google Shape;1310;p62"/>
          <p:cNvSpPr/>
          <p:nvPr/>
        </p:nvSpPr>
        <p:spPr>
          <a:xfrm rot="1813063">
            <a:off x="902531" y="4299386"/>
            <a:ext cx="135254" cy="116599"/>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B9847"/>
              </a:solidFill>
              <a:latin typeface="Calibri"/>
              <a:ea typeface="Calibri"/>
              <a:cs typeface="Calibri"/>
              <a:sym typeface="Calibri"/>
            </a:endParaRPr>
          </a:p>
        </p:txBody>
      </p:sp>
      <p:sp>
        <p:nvSpPr>
          <p:cNvPr id="1311" name="Google Shape;1311;p62"/>
          <p:cNvSpPr/>
          <p:nvPr/>
        </p:nvSpPr>
        <p:spPr>
          <a:xfrm rot="-3507348">
            <a:off x="5383112" y="455523"/>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12" name="Google Shape;1312;p62"/>
          <p:cNvSpPr/>
          <p:nvPr/>
        </p:nvSpPr>
        <p:spPr>
          <a:xfrm rot="-3507348">
            <a:off x="11236554" y="664754"/>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13" name="Google Shape;1313;p62"/>
          <p:cNvSpPr/>
          <p:nvPr/>
        </p:nvSpPr>
        <p:spPr>
          <a:xfrm>
            <a:off x="-172230" y="250613"/>
            <a:ext cx="2109216" cy="561733"/>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400">
                <a:solidFill>
                  <a:schemeClr val="lt1"/>
                </a:solidFill>
                <a:latin typeface="Calibri"/>
                <a:ea typeface="Calibri"/>
                <a:cs typeface="Calibri"/>
                <a:sym typeface="Calibri"/>
              </a:rPr>
              <a:t>SECTION  6</a:t>
            </a:r>
            <a:endParaRPr/>
          </a:p>
        </p:txBody>
      </p:sp>
      <p:pic>
        <p:nvPicPr>
          <p:cNvPr id="1314" name="Google Shape;1314;p62"/>
          <p:cNvPicPr preferRelativeResize="0"/>
          <p:nvPr/>
        </p:nvPicPr>
        <p:blipFill rotWithShape="1">
          <a:blip r:embed="rId3">
            <a:alphaModFix/>
          </a:blip>
          <a:srcRect l="9389" r="9389"/>
          <a:stretch/>
        </p:blipFill>
        <p:spPr>
          <a:xfrm>
            <a:off x="5903270" y="727930"/>
            <a:ext cx="5763406" cy="6089258"/>
          </a:xfrm>
          <a:custGeom>
            <a:avLst/>
            <a:gdLst/>
            <a:ahLst/>
            <a:cxnLst/>
            <a:rect l="l" t="t" r="r" b="b"/>
            <a:pathLst>
              <a:path w="3958894" h="5733826" extrusionOk="0">
                <a:moveTo>
                  <a:pt x="0" y="0"/>
                </a:moveTo>
                <a:lnTo>
                  <a:pt x="3958894" y="0"/>
                </a:lnTo>
                <a:lnTo>
                  <a:pt x="3958894" y="5513870"/>
                </a:lnTo>
                <a:cubicBezTo>
                  <a:pt x="3958894" y="5635348"/>
                  <a:pt x="3860416" y="5733826"/>
                  <a:pt x="3738938" y="5733826"/>
                </a:cubicBezTo>
                <a:lnTo>
                  <a:pt x="219956" y="5733826"/>
                </a:lnTo>
                <a:cubicBezTo>
                  <a:pt x="98478" y="5733826"/>
                  <a:pt x="0" y="5635348"/>
                  <a:pt x="0" y="5513870"/>
                </a:cubicBezTo>
                <a:close/>
              </a:path>
            </a:pathLst>
          </a:custGeom>
          <a:noFill/>
          <a:ln>
            <a:noFill/>
          </a:ln>
        </p:spPr>
      </p:pic>
      <p:sp>
        <p:nvSpPr>
          <p:cNvPr id="1315" name="Google Shape;1315;p62"/>
          <p:cNvSpPr txBox="1"/>
          <p:nvPr/>
        </p:nvSpPr>
        <p:spPr>
          <a:xfrm>
            <a:off x="1261728" y="1667422"/>
            <a:ext cx="5367671"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Understanding Your Role</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320"/>
        <p:cNvGrpSpPr/>
        <p:nvPr/>
      </p:nvGrpSpPr>
      <p:grpSpPr>
        <a:xfrm>
          <a:off x="0" y="0"/>
          <a:ext cx="0" cy="0"/>
          <a:chOff x="0" y="0"/>
          <a:chExt cx="0" cy="0"/>
        </a:xfrm>
      </p:grpSpPr>
      <p:grpSp>
        <p:nvGrpSpPr>
          <p:cNvPr id="1321" name="Google Shape;1321;p63"/>
          <p:cNvGrpSpPr/>
          <p:nvPr/>
        </p:nvGrpSpPr>
        <p:grpSpPr>
          <a:xfrm>
            <a:off x="7314404" y="1746842"/>
            <a:ext cx="356367" cy="356367"/>
            <a:chOff x="644623" y="3313046"/>
            <a:chExt cx="413599" cy="413599"/>
          </a:xfrm>
        </p:grpSpPr>
        <p:sp>
          <p:nvSpPr>
            <p:cNvPr id="1322" name="Google Shape;1322;p63"/>
            <p:cNvSpPr/>
            <p:nvPr/>
          </p:nvSpPr>
          <p:spPr>
            <a:xfrm>
              <a:off x="733089" y="3401512"/>
              <a:ext cx="236668" cy="236668"/>
            </a:xfrm>
            <a:prstGeom prst="ellipse">
              <a:avLst/>
            </a:prstGeom>
            <a:solidFill>
              <a:srgbClr val="FE72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23" name="Google Shape;1323;p63"/>
            <p:cNvSpPr/>
            <p:nvPr/>
          </p:nvSpPr>
          <p:spPr>
            <a:xfrm>
              <a:off x="644623" y="3313046"/>
              <a:ext cx="413599" cy="413599"/>
            </a:xfrm>
            <a:prstGeom prst="ellipse">
              <a:avLst/>
            </a:prstGeom>
            <a:noFill/>
            <a:ln w="28575" cap="flat" cmpd="sng">
              <a:solidFill>
                <a:srgbClr val="FE721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324" name="Google Shape;1324;p63"/>
          <p:cNvGrpSpPr/>
          <p:nvPr/>
        </p:nvGrpSpPr>
        <p:grpSpPr>
          <a:xfrm>
            <a:off x="7314404" y="3105417"/>
            <a:ext cx="356367" cy="356367"/>
            <a:chOff x="644623" y="3313046"/>
            <a:chExt cx="413599" cy="413599"/>
          </a:xfrm>
        </p:grpSpPr>
        <p:sp>
          <p:nvSpPr>
            <p:cNvPr id="1325" name="Google Shape;1325;p63"/>
            <p:cNvSpPr/>
            <p:nvPr/>
          </p:nvSpPr>
          <p:spPr>
            <a:xfrm>
              <a:off x="733089" y="3401512"/>
              <a:ext cx="236668" cy="236668"/>
            </a:xfrm>
            <a:prstGeom prst="ellipse">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26" name="Google Shape;1326;p63"/>
            <p:cNvSpPr/>
            <p:nvPr/>
          </p:nvSpPr>
          <p:spPr>
            <a:xfrm>
              <a:off x="644623" y="3313046"/>
              <a:ext cx="413599" cy="413599"/>
            </a:xfrm>
            <a:prstGeom prst="ellipse">
              <a:avLst/>
            </a:prstGeom>
            <a:noFill/>
            <a:ln w="28575" cap="flat" cmpd="sng">
              <a:solidFill>
                <a:srgbClr val="4B984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327" name="Google Shape;1327;p63"/>
          <p:cNvGrpSpPr/>
          <p:nvPr/>
        </p:nvGrpSpPr>
        <p:grpSpPr>
          <a:xfrm>
            <a:off x="7314404" y="4638824"/>
            <a:ext cx="356367" cy="356367"/>
            <a:chOff x="644623" y="3313046"/>
            <a:chExt cx="413599" cy="413599"/>
          </a:xfrm>
        </p:grpSpPr>
        <p:sp>
          <p:nvSpPr>
            <p:cNvPr id="1328" name="Google Shape;1328;p63"/>
            <p:cNvSpPr/>
            <p:nvPr/>
          </p:nvSpPr>
          <p:spPr>
            <a:xfrm>
              <a:off x="733089" y="3401512"/>
              <a:ext cx="236668" cy="236668"/>
            </a:xfrm>
            <a:prstGeom prst="ellipse">
              <a:avLst/>
            </a:prstGeom>
            <a:solidFill>
              <a:srgbClr val="0083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29" name="Google Shape;1329;p63"/>
            <p:cNvSpPr/>
            <p:nvPr/>
          </p:nvSpPr>
          <p:spPr>
            <a:xfrm>
              <a:off x="644623" y="3313046"/>
              <a:ext cx="413599" cy="413599"/>
            </a:xfrm>
            <a:prstGeom prst="ellipse">
              <a:avLst/>
            </a:prstGeom>
            <a:noFill/>
            <a:ln w="28575" cap="flat" cmpd="sng">
              <a:solidFill>
                <a:srgbClr val="0083C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330" name="Google Shape;1330;p63"/>
          <p:cNvSpPr/>
          <p:nvPr/>
        </p:nvSpPr>
        <p:spPr>
          <a:xfrm>
            <a:off x="7469728" y="3803216"/>
            <a:ext cx="45719" cy="550095"/>
          </a:xfrm>
          <a:prstGeom prst="roundRect">
            <a:avLst>
              <a:gd name="adj" fmla="val 50000"/>
            </a:avLst>
          </a:prstGeom>
          <a:solidFill>
            <a:srgbClr val="D5DB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1" name="Google Shape;1331;p63"/>
          <p:cNvSpPr/>
          <p:nvPr/>
        </p:nvSpPr>
        <p:spPr>
          <a:xfrm rot="2700000">
            <a:off x="11849386" y="119305"/>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2" name="Google Shape;1332;p63"/>
          <p:cNvSpPr/>
          <p:nvPr/>
        </p:nvSpPr>
        <p:spPr>
          <a:xfrm rot="1813063">
            <a:off x="11749999" y="5313631"/>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3" name="Google Shape;1333;p63"/>
          <p:cNvSpPr/>
          <p:nvPr/>
        </p:nvSpPr>
        <p:spPr>
          <a:xfrm rot="2700000">
            <a:off x="777893" y="3595673"/>
            <a:ext cx="237737" cy="204947"/>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4" name="Google Shape;1334;p63"/>
          <p:cNvSpPr/>
          <p:nvPr/>
        </p:nvSpPr>
        <p:spPr>
          <a:xfrm rot="2700000">
            <a:off x="6436826" y="204142"/>
            <a:ext cx="160768" cy="13859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35" name="Google Shape;1335;p63"/>
          <p:cNvPicPr preferRelativeResize="0">
            <a:picLocks noGrp="1"/>
          </p:cNvPicPr>
          <p:nvPr>
            <p:ph type="pic" idx="3"/>
          </p:nvPr>
        </p:nvPicPr>
        <p:blipFill rotWithShape="1">
          <a:blip r:embed="rId3">
            <a:alphaModFix/>
          </a:blip>
          <a:srcRect t="15687" b="15688"/>
          <a:stretch/>
        </p:blipFill>
        <p:spPr>
          <a:xfrm>
            <a:off x="1785938" y="2936875"/>
            <a:ext cx="4837112" cy="3319463"/>
          </a:xfrm>
          <a:prstGeom prst="rect">
            <a:avLst/>
          </a:prstGeom>
          <a:solidFill>
            <a:schemeClr val="lt1"/>
          </a:solidFill>
          <a:ln>
            <a:noFill/>
          </a:ln>
        </p:spPr>
      </p:pic>
      <p:sp>
        <p:nvSpPr>
          <p:cNvPr id="1336" name="Google Shape;1336;p63"/>
          <p:cNvSpPr txBox="1"/>
          <p:nvPr/>
        </p:nvSpPr>
        <p:spPr>
          <a:xfrm>
            <a:off x="1785938" y="643545"/>
            <a:ext cx="4465140" cy="923330"/>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Commitment</a:t>
            </a:r>
            <a:endParaRPr/>
          </a:p>
        </p:txBody>
      </p:sp>
      <p:sp>
        <p:nvSpPr>
          <p:cNvPr id="1337" name="Google Shape;1337;p63"/>
          <p:cNvSpPr txBox="1"/>
          <p:nvPr/>
        </p:nvSpPr>
        <p:spPr>
          <a:xfrm>
            <a:off x="8029634" y="1660958"/>
            <a:ext cx="370021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Determine your availability</a:t>
            </a:r>
            <a:endParaRPr/>
          </a:p>
        </p:txBody>
      </p:sp>
      <p:sp>
        <p:nvSpPr>
          <p:cNvPr id="1338" name="Google Shape;1338;p63"/>
          <p:cNvSpPr txBox="1"/>
          <p:nvPr/>
        </p:nvSpPr>
        <p:spPr>
          <a:xfrm>
            <a:off x="8029634" y="2837998"/>
            <a:ext cx="3601088"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Determine how you want to be contacted</a:t>
            </a:r>
            <a:endParaRPr/>
          </a:p>
        </p:txBody>
      </p:sp>
      <p:sp>
        <p:nvSpPr>
          <p:cNvPr id="1339" name="Google Shape;1339;p63"/>
          <p:cNvSpPr txBox="1"/>
          <p:nvPr/>
        </p:nvSpPr>
        <p:spPr>
          <a:xfrm>
            <a:off x="8029634" y="4456519"/>
            <a:ext cx="3601088"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Determine what support you can provide</a:t>
            </a:r>
            <a:endParaRPr/>
          </a:p>
        </p:txBody>
      </p:sp>
      <p:sp>
        <p:nvSpPr>
          <p:cNvPr id="1340" name="Google Shape;1340;p63"/>
          <p:cNvSpPr/>
          <p:nvPr/>
        </p:nvSpPr>
        <p:spPr>
          <a:xfrm>
            <a:off x="4888629" y="5715707"/>
            <a:ext cx="5952009" cy="833708"/>
          </a:xfrm>
          <a:prstGeom prst="roundRect">
            <a:avLst>
              <a:gd name="adj" fmla="val 5556"/>
            </a:avLst>
          </a:prstGeom>
          <a:solidFill>
            <a:srgbClr val="4B9847"/>
          </a:solidFill>
          <a:ln>
            <a:noFill/>
          </a:ln>
          <a:effectLst>
            <a:outerShdw blurRad="355254" dist="38100" algn="tl" rotWithShape="0">
              <a:srgbClr val="3F3F3F">
                <a:alpha val="1294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41" name="Google Shape;1341;p63"/>
          <p:cNvSpPr txBox="1"/>
          <p:nvPr/>
        </p:nvSpPr>
        <p:spPr>
          <a:xfrm>
            <a:off x="5189233" y="5858542"/>
            <a:ext cx="5874337"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CA" sz="3200" b="1">
                <a:solidFill>
                  <a:schemeClr val="lt1"/>
                </a:solidFill>
                <a:latin typeface="Calibri"/>
                <a:ea typeface="Calibri"/>
                <a:cs typeface="Calibri"/>
                <a:sym typeface="Calibri"/>
              </a:rPr>
              <a:t>Is your commitment realistic?</a:t>
            </a:r>
            <a:endParaRPr/>
          </a:p>
        </p:txBody>
      </p:sp>
      <p:sp>
        <p:nvSpPr>
          <p:cNvPr id="1342" name="Google Shape;1342;p63"/>
          <p:cNvSpPr txBox="1"/>
          <p:nvPr/>
        </p:nvSpPr>
        <p:spPr>
          <a:xfrm>
            <a:off x="1936947" y="1638292"/>
            <a:ext cx="5018594"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Individuals with FASD require a committed circle of support</a:t>
            </a:r>
            <a:endParaRPr/>
          </a:p>
        </p:txBody>
      </p:sp>
      <p:sp>
        <p:nvSpPr>
          <p:cNvPr id="1343" name="Google Shape;1343;p63"/>
          <p:cNvSpPr/>
          <p:nvPr/>
        </p:nvSpPr>
        <p:spPr>
          <a:xfrm>
            <a:off x="7469728" y="2312346"/>
            <a:ext cx="45719" cy="550095"/>
          </a:xfrm>
          <a:prstGeom prst="roundRect">
            <a:avLst>
              <a:gd name="adj" fmla="val 50000"/>
            </a:avLst>
          </a:prstGeom>
          <a:solidFill>
            <a:srgbClr val="D5DB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44" name="Google Shape;1344;p63"/>
          <p:cNvSpPr txBox="1"/>
          <p:nvPr/>
        </p:nvSpPr>
        <p:spPr>
          <a:xfrm>
            <a:off x="7274260" y="598307"/>
            <a:ext cx="5018594"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a:solidFill>
                  <a:srgbClr val="364DA1"/>
                </a:solidFill>
                <a:latin typeface="Calibri"/>
                <a:ea typeface="Calibri"/>
                <a:cs typeface="Calibri"/>
                <a:sym typeface="Calibri"/>
              </a:rPr>
              <a:t>To participate in the transition planning process you must:</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349"/>
        <p:cNvGrpSpPr/>
        <p:nvPr/>
      </p:nvGrpSpPr>
      <p:grpSpPr>
        <a:xfrm>
          <a:off x="0" y="0"/>
          <a:ext cx="0" cy="0"/>
          <a:chOff x="0" y="0"/>
          <a:chExt cx="0" cy="0"/>
        </a:xfrm>
      </p:grpSpPr>
      <p:sp>
        <p:nvSpPr>
          <p:cNvPr id="1350" name="Google Shape;1350;p64"/>
          <p:cNvSpPr/>
          <p:nvPr/>
        </p:nvSpPr>
        <p:spPr>
          <a:xfrm rot="4500000">
            <a:off x="10569540" y="311167"/>
            <a:ext cx="208353" cy="179615"/>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51" name="Google Shape;1351;p64"/>
          <p:cNvSpPr/>
          <p:nvPr/>
        </p:nvSpPr>
        <p:spPr>
          <a:xfrm rot="2700000">
            <a:off x="11443960" y="1047439"/>
            <a:ext cx="134914" cy="11630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52" name="Google Shape;1352;p64"/>
          <p:cNvSpPr/>
          <p:nvPr/>
        </p:nvSpPr>
        <p:spPr>
          <a:xfrm rot="1813063">
            <a:off x="8205308" y="303218"/>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53" name="Google Shape;1353;p64"/>
          <p:cNvSpPr/>
          <p:nvPr/>
        </p:nvSpPr>
        <p:spPr>
          <a:xfrm rot="-3507348">
            <a:off x="11619133" y="3035722"/>
            <a:ext cx="146568" cy="126352"/>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54" name="Google Shape;1354;p64"/>
          <p:cNvSpPr/>
          <p:nvPr/>
        </p:nvSpPr>
        <p:spPr>
          <a:xfrm rot="1813063">
            <a:off x="539027" y="567467"/>
            <a:ext cx="222969" cy="192216"/>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55" name="Google Shape;1355;p64" descr="Logo&#10;&#10;Description automatically generated"/>
          <p:cNvPicPr preferRelativeResize="0">
            <a:picLocks noGrp="1"/>
          </p:cNvPicPr>
          <p:nvPr>
            <p:ph type="pic" idx="4"/>
          </p:nvPr>
        </p:nvPicPr>
        <p:blipFill rotWithShape="1">
          <a:blip r:embed="rId3">
            <a:alphaModFix/>
          </a:blip>
          <a:srcRect l="30" r="29"/>
          <a:stretch/>
        </p:blipFill>
        <p:spPr>
          <a:xfrm>
            <a:off x="9333563" y="663576"/>
            <a:ext cx="2634209" cy="2634209"/>
          </a:xfrm>
          <a:prstGeom prst="rect">
            <a:avLst/>
          </a:prstGeom>
          <a:solidFill>
            <a:schemeClr val="lt1"/>
          </a:solidFill>
          <a:ln>
            <a:noFill/>
          </a:ln>
        </p:spPr>
      </p:pic>
      <p:sp>
        <p:nvSpPr>
          <p:cNvPr id="1356" name="Google Shape;1356;p64"/>
          <p:cNvSpPr txBox="1"/>
          <p:nvPr/>
        </p:nvSpPr>
        <p:spPr>
          <a:xfrm>
            <a:off x="989852" y="1980680"/>
            <a:ext cx="5595450" cy="4832092"/>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595959"/>
              </a:buClr>
              <a:buSzPts val="2200"/>
              <a:buFont typeface="Noto Sans Symbols"/>
              <a:buChar char="✔"/>
            </a:pPr>
            <a:r>
              <a:rPr lang="en-CA" sz="2200">
                <a:solidFill>
                  <a:srgbClr val="595959"/>
                </a:solidFill>
                <a:latin typeface="Calibri"/>
                <a:ea typeface="Calibri"/>
                <a:cs typeface="Calibri"/>
                <a:sym typeface="Calibri"/>
              </a:rPr>
              <a:t>Share strategies and tips that have worked for other caregivers</a:t>
            </a:r>
            <a:endParaRPr/>
          </a:p>
          <a:p>
            <a:pPr marL="342900" marR="0" lvl="0" indent="-203200" algn="l" rtl="0">
              <a:lnSpc>
                <a:spcPct val="100000"/>
              </a:lnSpc>
              <a:spcBef>
                <a:spcPts val="0"/>
              </a:spcBef>
              <a:spcAft>
                <a:spcPts val="0"/>
              </a:spcAft>
              <a:buClr>
                <a:srgbClr val="595959"/>
              </a:buClr>
              <a:buSzPts val="2200"/>
              <a:buFont typeface="Noto Sans Symbols"/>
              <a:buNone/>
            </a:pPr>
            <a:endParaRPr sz="2200">
              <a:solidFill>
                <a:srgbClr val="595959"/>
              </a:solidFill>
              <a:latin typeface="Calibri"/>
              <a:ea typeface="Calibri"/>
              <a:cs typeface="Calibri"/>
              <a:sym typeface="Calibri"/>
            </a:endParaRPr>
          </a:p>
          <a:p>
            <a:pPr marL="342900" marR="0" lvl="0" indent="-342900" algn="l" rtl="0">
              <a:lnSpc>
                <a:spcPct val="100000"/>
              </a:lnSpc>
              <a:spcBef>
                <a:spcPts val="0"/>
              </a:spcBef>
              <a:spcAft>
                <a:spcPts val="0"/>
              </a:spcAft>
              <a:buClr>
                <a:srgbClr val="595959"/>
              </a:buClr>
              <a:buSzPts val="2200"/>
              <a:buFont typeface="Noto Sans Symbols"/>
              <a:buChar char="✔"/>
            </a:pPr>
            <a:r>
              <a:rPr lang="en-CA" sz="2200">
                <a:solidFill>
                  <a:srgbClr val="595959"/>
                </a:solidFill>
                <a:latin typeface="Calibri"/>
                <a:ea typeface="Calibri"/>
                <a:cs typeface="Calibri"/>
                <a:sym typeface="Calibri"/>
              </a:rPr>
              <a:t>Discuss the role of rules and expectations</a:t>
            </a:r>
            <a:endParaRPr/>
          </a:p>
          <a:p>
            <a:pPr marL="342900" marR="0" lvl="0" indent="-203200" algn="l" rtl="0">
              <a:lnSpc>
                <a:spcPct val="100000"/>
              </a:lnSpc>
              <a:spcBef>
                <a:spcPts val="0"/>
              </a:spcBef>
              <a:spcAft>
                <a:spcPts val="0"/>
              </a:spcAft>
              <a:buClr>
                <a:srgbClr val="595959"/>
              </a:buClr>
              <a:buSzPts val="2200"/>
              <a:buFont typeface="Noto Sans Symbols"/>
              <a:buNone/>
            </a:pPr>
            <a:endParaRPr sz="2200">
              <a:solidFill>
                <a:srgbClr val="595959"/>
              </a:solidFill>
              <a:latin typeface="Calibri"/>
              <a:ea typeface="Calibri"/>
              <a:cs typeface="Calibri"/>
              <a:sym typeface="Calibri"/>
            </a:endParaRPr>
          </a:p>
          <a:p>
            <a:pPr marL="342900" marR="0" lvl="0" indent="-342900" algn="l" rtl="0">
              <a:lnSpc>
                <a:spcPct val="100000"/>
              </a:lnSpc>
              <a:spcBef>
                <a:spcPts val="0"/>
              </a:spcBef>
              <a:spcAft>
                <a:spcPts val="0"/>
              </a:spcAft>
              <a:buClr>
                <a:srgbClr val="595959"/>
              </a:buClr>
              <a:buSzPts val="2200"/>
              <a:buFont typeface="Noto Sans Symbols"/>
              <a:buChar char="✔"/>
            </a:pPr>
            <a:r>
              <a:rPr lang="en-CA" sz="2200">
                <a:solidFill>
                  <a:srgbClr val="595959"/>
                </a:solidFill>
                <a:latin typeface="Calibri"/>
                <a:ea typeface="Calibri"/>
                <a:cs typeface="Calibri"/>
                <a:sym typeface="Calibri"/>
              </a:rPr>
              <a:t>Discuss the role and importance of the transition plan</a:t>
            </a:r>
            <a:endParaRPr/>
          </a:p>
          <a:p>
            <a:pPr marL="342900" marR="0" lvl="0" indent="-203200" algn="l" rtl="0">
              <a:lnSpc>
                <a:spcPct val="100000"/>
              </a:lnSpc>
              <a:spcBef>
                <a:spcPts val="0"/>
              </a:spcBef>
              <a:spcAft>
                <a:spcPts val="0"/>
              </a:spcAft>
              <a:buClr>
                <a:srgbClr val="595959"/>
              </a:buClr>
              <a:buSzPts val="2200"/>
              <a:buFont typeface="Noto Sans Symbols"/>
              <a:buNone/>
            </a:pPr>
            <a:endParaRPr sz="2200">
              <a:solidFill>
                <a:srgbClr val="595959"/>
              </a:solidFill>
              <a:latin typeface="Calibri"/>
              <a:ea typeface="Calibri"/>
              <a:cs typeface="Calibri"/>
              <a:sym typeface="Calibri"/>
            </a:endParaRPr>
          </a:p>
          <a:p>
            <a:pPr marL="342900" marR="0" lvl="0" indent="-342900" algn="l" rtl="0">
              <a:lnSpc>
                <a:spcPct val="100000"/>
              </a:lnSpc>
              <a:spcBef>
                <a:spcPts val="0"/>
              </a:spcBef>
              <a:spcAft>
                <a:spcPts val="0"/>
              </a:spcAft>
              <a:buClr>
                <a:srgbClr val="595959"/>
              </a:buClr>
              <a:buSzPts val="2200"/>
              <a:buFont typeface="Noto Sans Symbols"/>
              <a:buChar char="✔"/>
            </a:pPr>
            <a:r>
              <a:rPr lang="en-CA" sz="2200">
                <a:solidFill>
                  <a:srgbClr val="595959"/>
                </a:solidFill>
                <a:latin typeface="Calibri"/>
                <a:ea typeface="Calibri"/>
                <a:cs typeface="Calibri"/>
                <a:sym typeface="Calibri"/>
              </a:rPr>
              <a:t>Explain how to create routines that improve success and behaviours</a:t>
            </a:r>
            <a:endParaRPr/>
          </a:p>
          <a:p>
            <a:pPr marL="342900" marR="0" lvl="0" indent="-203200" algn="l" rtl="0">
              <a:lnSpc>
                <a:spcPct val="100000"/>
              </a:lnSpc>
              <a:spcBef>
                <a:spcPts val="0"/>
              </a:spcBef>
              <a:spcAft>
                <a:spcPts val="0"/>
              </a:spcAft>
              <a:buClr>
                <a:srgbClr val="595959"/>
              </a:buClr>
              <a:buSzPts val="2200"/>
              <a:buFont typeface="Noto Sans Symbols"/>
              <a:buNone/>
            </a:pPr>
            <a:endParaRPr sz="2200">
              <a:solidFill>
                <a:srgbClr val="595959"/>
              </a:solidFill>
              <a:latin typeface="Calibri"/>
              <a:ea typeface="Calibri"/>
              <a:cs typeface="Calibri"/>
              <a:sym typeface="Calibri"/>
            </a:endParaRPr>
          </a:p>
          <a:p>
            <a:pPr marL="342900" marR="0" lvl="0" indent="-342900" algn="l" rtl="0">
              <a:lnSpc>
                <a:spcPct val="100000"/>
              </a:lnSpc>
              <a:spcBef>
                <a:spcPts val="0"/>
              </a:spcBef>
              <a:spcAft>
                <a:spcPts val="0"/>
              </a:spcAft>
              <a:buClr>
                <a:srgbClr val="595959"/>
              </a:buClr>
              <a:buSzPts val="2200"/>
              <a:buFont typeface="Noto Sans Symbols"/>
              <a:buChar char="✔"/>
            </a:pPr>
            <a:r>
              <a:rPr lang="en-CA" sz="2200">
                <a:solidFill>
                  <a:srgbClr val="595959"/>
                </a:solidFill>
                <a:latin typeface="Calibri"/>
                <a:ea typeface="Calibri"/>
                <a:cs typeface="Calibri"/>
                <a:sym typeface="Calibri"/>
              </a:rPr>
              <a:t>Encourage caregivers to connect with other families who have children with special needs</a:t>
            </a:r>
            <a:endParaRPr/>
          </a:p>
        </p:txBody>
      </p:sp>
      <p:sp>
        <p:nvSpPr>
          <p:cNvPr id="1357" name="Google Shape;1357;p64"/>
          <p:cNvSpPr txBox="1"/>
          <p:nvPr/>
        </p:nvSpPr>
        <p:spPr>
          <a:xfrm>
            <a:off x="989852" y="1016772"/>
            <a:ext cx="6059172"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Support Caregivers</a:t>
            </a:r>
            <a:endParaRPr/>
          </a:p>
        </p:txBody>
      </p:sp>
      <p:sp>
        <p:nvSpPr>
          <p:cNvPr id="1358" name="Google Shape;1358;p64"/>
          <p:cNvSpPr/>
          <p:nvPr/>
        </p:nvSpPr>
        <p:spPr>
          <a:xfrm rot="5400000">
            <a:off x="180552" y="966787"/>
            <a:ext cx="45719" cy="1375317"/>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59" name="Google Shape;1359;p64"/>
          <p:cNvPicPr preferRelativeResize="0">
            <a:picLocks noGrp="1"/>
          </p:cNvPicPr>
          <p:nvPr>
            <p:ph type="pic" idx="3"/>
          </p:nvPr>
        </p:nvPicPr>
        <p:blipFill rotWithShape="1">
          <a:blip r:embed="rId4">
            <a:alphaModFix/>
          </a:blip>
          <a:srcRect/>
          <a:stretch/>
        </p:blipFill>
        <p:spPr>
          <a:xfrm>
            <a:off x="7935868" y="182636"/>
            <a:ext cx="2023551" cy="2023551"/>
          </a:xfrm>
          <a:prstGeom prst="rect">
            <a:avLst/>
          </a:prstGeom>
          <a:solidFill>
            <a:schemeClr val="lt1"/>
          </a:solidFill>
          <a:ln>
            <a:noFill/>
          </a:ln>
        </p:spPr>
      </p:pic>
      <p:sp>
        <p:nvSpPr>
          <p:cNvPr id="1360" name="Google Shape;1360;p64"/>
          <p:cNvSpPr txBox="1"/>
          <p:nvPr/>
        </p:nvSpPr>
        <p:spPr>
          <a:xfrm>
            <a:off x="6809073" y="3002805"/>
            <a:ext cx="4975524" cy="3477875"/>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595959"/>
              </a:buClr>
              <a:buSzPts val="2200"/>
              <a:buFont typeface="Noto Sans Symbols"/>
              <a:buChar char="✔"/>
            </a:pPr>
            <a:r>
              <a:rPr lang="en-CA" sz="2200">
                <a:solidFill>
                  <a:srgbClr val="595959"/>
                </a:solidFill>
                <a:latin typeface="Calibri"/>
                <a:ea typeface="Calibri"/>
                <a:cs typeface="Calibri"/>
                <a:sym typeface="Calibri"/>
              </a:rPr>
              <a:t>Help children develop appropriate social networks</a:t>
            </a:r>
            <a:endParaRPr/>
          </a:p>
          <a:p>
            <a:pPr marL="342900" marR="0" lvl="0" indent="-203200" algn="l" rtl="0">
              <a:lnSpc>
                <a:spcPct val="100000"/>
              </a:lnSpc>
              <a:spcBef>
                <a:spcPts val="0"/>
              </a:spcBef>
              <a:spcAft>
                <a:spcPts val="0"/>
              </a:spcAft>
              <a:buClr>
                <a:srgbClr val="595959"/>
              </a:buClr>
              <a:buSzPts val="2200"/>
              <a:buFont typeface="Noto Sans Symbols"/>
              <a:buNone/>
            </a:pPr>
            <a:endParaRPr sz="2200">
              <a:solidFill>
                <a:srgbClr val="595959"/>
              </a:solidFill>
              <a:latin typeface="Calibri"/>
              <a:ea typeface="Calibri"/>
              <a:cs typeface="Calibri"/>
              <a:sym typeface="Calibri"/>
            </a:endParaRPr>
          </a:p>
          <a:p>
            <a:pPr marL="342900" marR="0" lvl="0" indent="-342900" algn="l" rtl="0">
              <a:lnSpc>
                <a:spcPct val="100000"/>
              </a:lnSpc>
              <a:spcBef>
                <a:spcPts val="0"/>
              </a:spcBef>
              <a:spcAft>
                <a:spcPts val="0"/>
              </a:spcAft>
              <a:buClr>
                <a:srgbClr val="595959"/>
              </a:buClr>
              <a:buSzPts val="2200"/>
              <a:buFont typeface="Noto Sans Symbols"/>
              <a:buChar char="✔"/>
            </a:pPr>
            <a:r>
              <a:rPr lang="en-CA" sz="2200">
                <a:solidFill>
                  <a:srgbClr val="595959"/>
                </a:solidFill>
                <a:latin typeface="Calibri"/>
                <a:ea typeface="Calibri"/>
                <a:cs typeface="Calibri"/>
                <a:sym typeface="Calibri"/>
              </a:rPr>
              <a:t>Never assume</a:t>
            </a:r>
            <a:endParaRPr/>
          </a:p>
          <a:p>
            <a:pPr marL="342900" marR="0" lvl="0" indent="-203200" algn="l" rtl="0">
              <a:lnSpc>
                <a:spcPct val="100000"/>
              </a:lnSpc>
              <a:spcBef>
                <a:spcPts val="0"/>
              </a:spcBef>
              <a:spcAft>
                <a:spcPts val="0"/>
              </a:spcAft>
              <a:buClr>
                <a:srgbClr val="595959"/>
              </a:buClr>
              <a:buSzPts val="2200"/>
              <a:buFont typeface="Noto Sans Symbols"/>
              <a:buNone/>
            </a:pPr>
            <a:endParaRPr sz="2200">
              <a:solidFill>
                <a:srgbClr val="595959"/>
              </a:solidFill>
              <a:latin typeface="Calibri"/>
              <a:ea typeface="Calibri"/>
              <a:cs typeface="Calibri"/>
              <a:sym typeface="Calibri"/>
            </a:endParaRPr>
          </a:p>
          <a:p>
            <a:pPr marL="342900" marR="0" lvl="0" indent="-342900" algn="l" rtl="0">
              <a:lnSpc>
                <a:spcPct val="100000"/>
              </a:lnSpc>
              <a:spcBef>
                <a:spcPts val="0"/>
              </a:spcBef>
              <a:spcAft>
                <a:spcPts val="0"/>
              </a:spcAft>
              <a:buClr>
                <a:srgbClr val="595959"/>
              </a:buClr>
              <a:buSzPts val="2200"/>
              <a:buFont typeface="Noto Sans Symbols"/>
              <a:buChar char="✔"/>
            </a:pPr>
            <a:r>
              <a:rPr lang="en-CA" sz="2200">
                <a:solidFill>
                  <a:srgbClr val="595959"/>
                </a:solidFill>
                <a:latin typeface="Calibri"/>
                <a:ea typeface="Calibri"/>
                <a:cs typeface="Calibri"/>
                <a:sym typeface="Calibri"/>
              </a:rPr>
              <a:t>Provide clear and open communication with caregivers </a:t>
            </a:r>
            <a:endParaRPr/>
          </a:p>
          <a:p>
            <a:pPr marL="342900" marR="0" lvl="0" indent="-203200" algn="l" rtl="0">
              <a:lnSpc>
                <a:spcPct val="100000"/>
              </a:lnSpc>
              <a:spcBef>
                <a:spcPts val="0"/>
              </a:spcBef>
              <a:spcAft>
                <a:spcPts val="0"/>
              </a:spcAft>
              <a:buClr>
                <a:srgbClr val="595959"/>
              </a:buClr>
              <a:buSzPts val="2200"/>
              <a:buFont typeface="Noto Sans Symbols"/>
              <a:buNone/>
            </a:pPr>
            <a:endParaRPr sz="2200">
              <a:solidFill>
                <a:srgbClr val="595959"/>
              </a:solidFill>
              <a:latin typeface="Calibri"/>
              <a:ea typeface="Calibri"/>
              <a:cs typeface="Calibri"/>
              <a:sym typeface="Calibri"/>
            </a:endParaRPr>
          </a:p>
          <a:p>
            <a:pPr marL="342900" marR="0" lvl="0" indent="-342900" algn="l" rtl="0">
              <a:lnSpc>
                <a:spcPct val="100000"/>
              </a:lnSpc>
              <a:spcBef>
                <a:spcPts val="0"/>
              </a:spcBef>
              <a:spcAft>
                <a:spcPts val="0"/>
              </a:spcAft>
              <a:buClr>
                <a:srgbClr val="595959"/>
              </a:buClr>
              <a:buSzPts val="2200"/>
              <a:buFont typeface="Noto Sans Symbols"/>
              <a:buChar char="✔"/>
            </a:pPr>
            <a:r>
              <a:rPr lang="en-CA" sz="2200">
                <a:solidFill>
                  <a:srgbClr val="595959"/>
                </a:solidFill>
                <a:latin typeface="Calibri"/>
                <a:ea typeface="Calibri"/>
                <a:cs typeface="Calibri"/>
                <a:sym typeface="Calibri"/>
              </a:rPr>
              <a:t>Connect families to local FASD supports where available</a:t>
            </a:r>
            <a:endParaRPr/>
          </a:p>
        </p:txBody>
      </p:sp>
      <p:pic>
        <p:nvPicPr>
          <p:cNvPr id="1361" name="Google Shape;1361;p64"/>
          <p:cNvPicPr preferRelativeResize="0"/>
          <p:nvPr/>
        </p:nvPicPr>
        <p:blipFill rotWithShape="1">
          <a:blip r:embed="rId5">
            <a:alphaModFix/>
          </a:blip>
          <a:srcRect/>
          <a:stretch/>
        </p:blipFill>
        <p:spPr>
          <a:xfrm>
            <a:off x="6980996" y="690026"/>
            <a:ext cx="995982" cy="1107169"/>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366"/>
        <p:cNvGrpSpPr/>
        <p:nvPr/>
      </p:nvGrpSpPr>
      <p:grpSpPr>
        <a:xfrm>
          <a:off x="0" y="0"/>
          <a:ext cx="0" cy="0"/>
          <a:chOff x="0" y="0"/>
          <a:chExt cx="0" cy="0"/>
        </a:xfrm>
      </p:grpSpPr>
      <p:sp>
        <p:nvSpPr>
          <p:cNvPr id="1367" name="Google Shape;1367;p65"/>
          <p:cNvSpPr/>
          <p:nvPr/>
        </p:nvSpPr>
        <p:spPr>
          <a:xfrm rot="4500000">
            <a:off x="10569540" y="311167"/>
            <a:ext cx="208353" cy="179615"/>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68" name="Google Shape;1368;p65"/>
          <p:cNvSpPr/>
          <p:nvPr/>
        </p:nvSpPr>
        <p:spPr>
          <a:xfrm rot="2700000">
            <a:off x="11443960" y="1047439"/>
            <a:ext cx="134914" cy="11630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69" name="Google Shape;1369;p65"/>
          <p:cNvSpPr/>
          <p:nvPr/>
        </p:nvSpPr>
        <p:spPr>
          <a:xfrm rot="1813063">
            <a:off x="8205308" y="303218"/>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70" name="Google Shape;1370;p65"/>
          <p:cNvSpPr/>
          <p:nvPr/>
        </p:nvSpPr>
        <p:spPr>
          <a:xfrm rot="-3507348">
            <a:off x="11619133" y="3035722"/>
            <a:ext cx="146568" cy="126352"/>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71" name="Google Shape;1371;p65"/>
          <p:cNvSpPr/>
          <p:nvPr/>
        </p:nvSpPr>
        <p:spPr>
          <a:xfrm rot="1813063">
            <a:off x="539027" y="567467"/>
            <a:ext cx="222969" cy="192216"/>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72" name="Google Shape;1372;p65"/>
          <p:cNvPicPr preferRelativeResize="0">
            <a:picLocks noGrp="1"/>
          </p:cNvPicPr>
          <p:nvPr>
            <p:ph type="pic" idx="4"/>
          </p:nvPr>
        </p:nvPicPr>
        <p:blipFill rotWithShape="1">
          <a:blip r:embed="rId3">
            <a:alphaModFix/>
          </a:blip>
          <a:srcRect/>
          <a:stretch/>
        </p:blipFill>
        <p:spPr>
          <a:xfrm>
            <a:off x="9333563" y="663576"/>
            <a:ext cx="2634209" cy="2634209"/>
          </a:xfrm>
          <a:prstGeom prst="rect">
            <a:avLst/>
          </a:prstGeom>
          <a:solidFill>
            <a:schemeClr val="lt1"/>
          </a:solidFill>
          <a:ln>
            <a:noFill/>
          </a:ln>
        </p:spPr>
      </p:pic>
      <p:sp>
        <p:nvSpPr>
          <p:cNvPr id="1373" name="Google Shape;1373;p65"/>
          <p:cNvSpPr txBox="1"/>
          <p:nvPr/>
        </p:nvSpPr>
        <p:spPr>
          <a:xfrm>
            <a:off x="1029263" y="3194405"/>
            <a:ext cx="5595450" cy="2800767"/>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595959"/>
              </a:buClr>
              <a:buSzPts val="2200"/>
              <a:buFont typeface="Noto Sans Symbols"/>
              <a:buChar char="✔"/>
            </a:pPr>
            <a:r>
              <a:rPr lang="en-CA" sz="2200">
                <a:solidFill>
                  <a:srgbClr val="595959"/>
                </a:solidFill>
                <a:latin typeface="Calibri"/>
                <a:ea typeface="Calibri"/>
                <a:cs typeface="Calibri"/>
                <a:sym typeface="Calibri"/>
              </a:rPr>
              <a:t>Plan for the transition process early</a:t>
            </a:r>
            <a:endParaRPr/>
          </a:p>
          <a:p>
            <a:pPr marL="342900" marR="0" lvl="0" indent="-203200" algn="l" rtl="0">
              <a:lnSpc>
                <a:spcPct val="100000"/>
              </a:lnSpc>
              <a:spcBef>
                <a:spcPts val="0"/>
              </a:spcBef>
              <a:spcAft>
                <a:spcPts val="0"/>
              </a:spcAft>
              <a:buClr>
                <a:srgbClr val="595959"/>
              </a:buClr>
              <a:buSzPts val="2200"/>
              <a:buFont typeface="Noto Sans Symbols"/>
              <a:buNone/>
            </a:pPr>
            <a:endParaRPr sz="2200">
              <a:solidFill>
                <a:srgbClr val="595959"/>
              </a:solidFill>
              <a:latin typeface="Calibri"/>
              <a:ea typeface="Calibri"/>
              <a:cs typeface="Calibri"/>
              <a:sym typeface="Calibri"/>
            </a:endParaRPr>
          </a:p>
          <a:p>
            <a:pPr marL="342900" marR="0" lvl="0" indent="-342900" algn="l" rtl="0">
              <a:lnSpc>
                <a:spcPct val="100000"/>
              </a:lnSpc>
              <a:spcBef>
                <a:spcPts val="0"/>
              </a:spcBef>
              <a:spcAft>
                <a:spcPts val="0"/>
              </a:spcAft>
              <a:buClr>
                <a:srgbClr val="595959"/>
              </a:buClr>
              <a:buSzPts val="2200"/>
              <a:buFont typeface="Noto Sans Symbols"/>
              <a:buChar char="✔"/>
            </a:pPr>
            <a:r>
              <a:rPr lang="en-CA" sz="2200">
                <a:solidFill>
                  <a:srgbClr val="595959"/>
                </a:solidFill>
                <a:latin typeface="Calibri"/>
                <a:ea typeface="Calibri"/>
                <a:cs typeface="Calibri"/>
                <a:sym typeface="Calibri"/>
              </a:rPr>
              <a:t>Help students explore opportunities for post-secondary, employment, apprenticeships, education and other community-based services</a:t>
            </a:r>
            <a:endParaRPr/>
          </a:p>
          <a:p>
            <a:pPr marL="342900" marR="0" lvl="0" indent="-203200" algn="l" rtl="0">
              <a:lnSpc>
                <a:spcPct val="100000"/>
              </a:lnSpc>
              <a:spcBef>
                <a:spcPts val="0"/>
              </a:spcBef>
              <a:spcAft>
                <a:spcPts val="0"/>
              </a:spcAft>
              <a:buClr>
                <a:srgbClr val="595959"/>
              </a:buClr>
              <a:buSzPts val="2200"/>
              <a:buFont typeface="Noto Sans Symbols"/>
              <a:buNone/>
            </a:pPr>
            <a:endParaRPr sz="2200">
              <a:solidFill>
                <a:srgbClr val="595959"/>
              </a:solidFill>
              <a:latin typeface="Calibri"/>
              <a:ea typeface="Calibri"/>
              <a:cs typeface="Calibri"/>
              <a:sym typeface="Calibri"/>
            </a:endParaRPr>
          </a:p>
          <a:p>
            <a:pPr marL="342900" marR="0" lvl="0" indent="-342900" algn="l" rtl="0">
              <a:lnSpc>
                <a:spcPct val="100000"/>
              </a:lnSpc>
              <a:spcBef>
                <a:spcPts val="0"/>
              </a:spcBef>
              <a:spcAft>
                <a:spcPts val="0"/>
              </a:spcAft>
              <a:buClr>
                <a:srgbClr val="595959"/>
              </a:buClr>
              <a:buSzPts val="2200"/>
              <a:buFont typeface="Noto Sans Symbols"/>
              <a:buChar char="✔"/>
            </a:pPr>
            <a:r>
              <a:rPr lang="en-CA" sz="2200">
                <a:solidFill>
                  <a:srgbClr val="595959"/>
                </a:solidFill>
                <a:latin typeface="Calibri"/>
                <a:ea typeface="Calibri"/>
                <a:cs typeface="Calibri"/>
                <a:sym typeface="Calibri"/>
              </a:rPr>
              <a:t>Help find grants and funding</a:t>
            </a:r>
            <a:endParaRPr/>
          </a:p>
        </p:txBody>
      </p:sp>
      <p:sp>
        <p:nvSpPr>
          <p:cNvPr id="1374" name="Google Shape;1374;p65"/>
          <p:cNvSpPr txBox="1"/>
          <p:nvPr/>
        </p:nvSpPr>
        <p:spPr>
          <a:xfrm>
            <a:off x="989852" y="1016772"/>
            <a:ext cx="6059172"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Support Students</a:t>
            </a:r>
            <a:endParaRPr/>
          </a:p>
        </p:txBody>
      </p:sp>
      <p:sp>
        <p:nvSpPr>
          <p:cNvPr id="1375" name="Google Shape;1375;p65"/>
          <p:cNvSpPr/>
          <p:nvPr/>
        </p:nvSpPr>
        <p:spPr>
          <a:xfrm rot="5400000">
            <a:off x="180552" y="966787"/>
            <a:ext cx="45719" cy="1375317"/>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76" name="Google Shape;1376;p65"/>
          <p:cNvPicPr preferRelativeResize="0">
            <a:picLocks noGrp="1"/>
          </p:cNvPicPr>
          <p:nvPr>
            <p:ph type="pic" idx="3"/>
          </p:nvPr>
        </p:nvPicPr>
        <p:blipFill rotWithShape="1">
          <a:blip r:embed="rId4">
            <a:alphaModFix/>
          </a:blip>
          <a:srcRect/>
          <a:stretch/>
        </p:blipFill>
        <p:spPr>
          <a:xfrm>
            <a:off x="7956000" y="182636"/>
            <a:ext cx="1930400" cy="1930400"/>
          </a:xfrm>
          <a:prstGeom prst="rect">
            <a:avLst/>
          </a:prstGeom>
          <a:solidFill>
            <a:schemeClr val="lt1"/>
          </a:solidFill>
          <a:ln>
            <a:noFill/>
          </a:ln>
        </p:spPr>
      </p:pic>
      <p:sp>
        <p:nvSpPr>
          <p:cNvPr id="1377" name="Google Shape;1377;p65"/>
          <p:cNvSpPr txBox="1"/>
          <p:nvPr/>
        </p:nvSpPr>
        <p:spPr>
          <a:xfrm>
            <a:off x="6628291" y="3218088"/>
            <a:ext cx="4975524" cy="2462213"/>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595959"/>
              </a:buClr>
              <a:buSzPts val="2200"/>
              <a:buFont typeface="Noto Sans Symbols"/>
              <a:buChar char="✔"/>
            </a:pPr>
            <a:r>
              <a:rPr lang="en-CA" sz="2200">
                <a:solidFill>
                  <a:srgbClr val="595959"/>
                </a:solidFill>
                <a:latin typeface="Calibri"/>
                <a:ea typeface="Calibri"/>
                <a:cs typeface="Calibri"/>
                <a:sym typeface="Calibri"/>
              </a:rPr>
              <a:t>Help students find supports and services</a:t>
            </a:r>
            <a:endParaRPr/>
          </a:p>
          <a:p>
            <a:pPr marL="342900" marR="0" lvl="0" indent="-203200" algn="l" rtl="0">
              <a:lnSpc>
                <a:spcPct val="100000"/>
              </a:lnSpc>
              <a:spcBef>
                <a:spcPts val="0"/>
              </a:spcBef>
              <a:spcAft>
                <a:spcPts val="0"/>
              </a:spcAft>
              <a:buClr>
                <a:srgbClr val="595959"/>
              </a:buClr>
              <a:buSzPts val="2200"/>
              <a:buFont typeface="Noto Sans Symbols"/>
              <a:buNone/>
            </a:pPr>
            <a:endParaRPr sz="2200">
              <a:solidFill>
                <a:srgbClr val="595959"/>
              </a:solidFill>
              <a:latin typeface="Calibri"/>
              <a:ea typeface="Calibri"/>
              <a:cs typeface="Calibri"/>
              <a:sym typeface="Calibri"/>
            </a:endParaRPr>
          </a:p>
          <a:p>
            <a:pPr marL="342900" marR="0" lvl="0" indent="-342900" algn="l" rtl="0">
              <a:lnSpc>
                <a:spcPct val="100000"/>
              </a:lnSpc>
              <a:spcBef>
                <a:spcPts val="0"/>
              </a:spcBef>
              <a:spcAft>
                <a:spcPts val="0"/>
              </a:spcAft>
              <a:buClr>
                <a:srgbClr val="595959"/>
              </a:buClr>
              <a:buSzPts val="2200"/>
              <a:buFont typeface="Noto Sans Symbols"/>
              <a:buChar char="✔"/>
            </a:pPr>
            <a:r>
              <a:rPr lang="en-CA" sz="2200">
                <a:solidFill>
                  <a:srgbClr val="595959"/>
                </a:solidFill>
                <a:latin typeface="Calibri"/>
                <a:ea typeface="Calibri"/>
                <a:cs typeface="Calibri"/>
                <a:sym typeface="Calibri"/>
              </a:rPr>
              <a:t>Remind students of deadlines and necessary documentation for applying to post-secondary programs and services</a:t>
            </a:r>
            <a:endParaRPr/>
          </a:p>
        </p:txBody>
      </p:sp>
      <p:pic>
        <p:nvPicPr>
          <p:cNvPr id="1378" name="Google Shape;1378;p65"/>
          <p:cNvPicPr preferRelativeResize="0"/>
          <p:nvPr/>
        </p:nvPicPr>
        <p:blipFill rotWithShape="1">
          <a:blip r:embed="rId5">
            <a:alphaModFix/>
          </a:blip>
          <a:srcRect/>
          <a:stretch/>
        </p:blipFill>
        <p:spPr>
          <a:xfrm>
            <a:off x="6624713" y="624705"/>
            <a:ext cx="1208401" cy="113013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8"/>
          <p:cNvSpPr txBox="1"/>
          <p:nvPr/>
        </p:nvSpPr>
        <p:spPr>
          <a:xfrm>
            <a:off x="1261728" y="1727049"/>
            <a:ext cx="3997473"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Overview</a:t>
            </a:r>
            <a:endParaRPr/>
          </a:p>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of FASD</a:t>
            </a:r>
            <a:endParaRPr/>
          </a:p>
        </p:txBody>
      </p:sp>
      <p:sp>
        <p:nvSpPr>
          <p:cNvPr id="214" name="Google Shape;214;p8"/>
          <p:cNvSpPr txBox="1"/>
          <p:nvPr/>
        </p:nvSpPr>
        <p:spPr>
          <a:xfrm>
            <a:off x="1261729" y="3481375"/>
            <a:ext cx="101136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b="1">
                <a:solidFill>
                  <a:srgbClr val="595959"/>
                </a:solidFill>
                <a:latin typeface="Calibri"/>
                <a:ea typeface="Calibri"/>
                <a:cs typeface="Calibri"/>
                <a:sym typeface="Calibri"/>
              </a:rPr>
              <a:t>TOPICS:</a:t>
            </a:r>
            <a:endParaRPr/>
          </a:p>
        </p:txBody>
      </p:sp>
      <p:sp>
        <p:nvSpPr>
          <p:cNvPr id="215" name="Google Shape;215;p8"/>
          <p:cNvSpPr/>
          <p:nvPr/>
        </p:nvSpPr>
        <p:spPr>
          <a:xfrm>
            <a:off x="11685814"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16" name="Google Shape;216;p8"/>
          <p:cNvCxnSpPr>
            <a:stCxn id="215"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217" name="Google Shape;217;p8"/>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8</a:t>
            </a:fld>
            <a:endParaRPr sz="1200">
              <a:solidFill>
                <a:schemeClr val="lt1"/>
              </a:solidFill>
              <a:latin typeface="Calibri"/>
              <a:ea typeface="Calibri"/>
              <a:cs typeface="Calibri"/>
              <a:sym typeface="Calibri"/>
            </a:endParaRPr>
          </a:p>
        </p:txBody>
      </p:sp>
      <p:sp>
        <p:nvSpPr>
          <p:cNvPr id="218" name="Google Shape;218;p8"/>
          <p:cNvSpPr/>
          <p:nvPr/>
        </p:nvSpPr>
        <p:spPr>
          <a:xfrm>
            <a:off x="5548577" y="796018"/>
            <a:ext cx="5189764" cy="60619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9" name="Google Shape;219;p8"/>
          <p:cNvSpPr txBox="1"/>
          <p:nvPr/>
        </p:nvSpPr>
        <p:spPr>
          <a:xfrm>
            <a:off x="1261729" y="4135436"/>
            <a:ext cx="3868411" cy="2126864"/>
          </a:xfrm>
          <a:prstGeom prst="rect">
            <a:avLst/>
          </a:prstGeom>
          <a:noFill/>
          <a:ln>
            <a:noFill/>
          </a:ln>
        </p:spPr>
        <p:txBody>
          <a:bodyPr spcFirstLastPara="1" wrap="square" lIns="91425" tIns="45700" rIns="91425" bIns="45700" anchor="t" anchorCtr="0">
            <a:spAutoFit/>
          </a:bodyPr>
          <a:lstStyle/>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Prevalence</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Definition</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Language Matter</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Signs and Symptoms</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Protective Factors</a:t>
            </a:r>
            <a:endParaRPr/>
          </a:p>
        </p:txBody>
      </p:sp>
      <p:pic>
        <p:nvPicPr>
          <p:cNvPr id="220" name="Google Shape;220;p8" descr="Icon&#10;&#10;Description automatically generated"/>
          <p:cNvPicPr preferRelativeResize="0">
            <a:picLocks noGrp="1"/>
          </p:cNvPicPr>
          <p:nvPr>
            <p:ph type="pic" idx="2"/>
          </p:nvPr>
        </p:nvPicPr>
        <p:blipFill rotWithShape="1">
          <a:blip r:embed="rId3">
            <a:alphaModFix/>
          </a:blip>
          <a:srcRect l="15475" r="15476"/>
          <a:stretch/>
        </p:blipFill>
        <p:spPr>
          <a:xfrm>
            <a:off x="6192083" y="50257"/>
            <a:ext cx="4185467" cy="6061981"/>
          </a:xfrm>
          <a:prstGeom prst="rect">
            <a:avLst/>
          </a:prstGeom>
          <a:noFill/>
          <a:ln>
            <a:noFill/>
          </a:ln>
        </p:spPr>
      </p:pic>
      <p:sp>
        <p:nvSpPr>
          <p:cNvPr id="221" name="Google Shape;221;p8"/>
          <p:cNvSpPr/>
          <p:nvPr/>
        </p:nvSpPr>
        <p:spPr>
          <a:xfrm rot="-5400000">
            <a:off x="2014193" y="3267881"/>
            <a:ext cx="45719" cy="1272926"/>
          </a:xfrm>
          <a:prstGeom prst="roundRect">
            <a:avLst>
              <a:gd name="adj" fmla="val 5000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2" name="Google Shape;222;p8"/>
          <p:cNvSpPr/>
          <p:nvPr/>
        </p:nvSpPr>
        <p:spPr>
          <a:xfrm rot="4500000">
            <a:off x="752271" y="1302068"/>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3" name="Google Shape;223;p8"/>
          <p:cNvSpPr/>
          <p:nvPr/>
        </p:nvSpPr>
        <p:spPr>
          <a:xfrm rot="2700000">
            <a:off x="3717308" y="1167992"/>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4" name="Google Shape;224;p8"/>
          <p:cNvSpPr/>
          <p:nvPr/>
        </p:nvSpPr>
        <p:spPr>
          <a:xfrm rot="1813063">
            <a:off x="794583" y="3676359"/>
            <a:ext cx="135254" cy="116599"/>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B9847"/>
              </a:solidFill>
              <a:latin typeface="Calibri"/>
              <a:ea typeface="Calibri"/>
              <a:cs typeface="Calibri"/>
              <a:sym typeface="Calibri"/>
            </a:endParaRPr>
          </a:p>
        </p:txBody>
      </p:sp>
      <p:sp>
        <p:nvSpPr>
          <p:cNvPr id="225" name="Google Shape;225;p8"/>
          <p:cNvSpPr/>
          <p:nvPr/>
        </p:nvSpPr>
        <p:spPr>
          <a:xfrm rot="-3507348">
            <a:off x="4506411" y="1452570"/>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6" name="Google Shape;226;p8"/>
          <p:cNvSpPr/>
          <p:nvPr/>
        </p:nvSpPr>
        <p:spPr>
          <a:xfrm rot="-3507348">
            <a:off x="11046612" y="2447836"/>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7" name="Google Shape;227;p8"/>
          <p:cNvSpPr/>
          <p:nvPr/>
        </p:nvSpPr>
        <p:spPr>
          <a:xfrm>
            <a:off x="-172230" y="250613"/>
            <a:ext cx="2109216" cy="561733"/>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400">
                <a:solidFill>
                  <a:schemeClr val="lt1"/>
                </a:solidFill>
                <a:latin typeface="Calibri"/>
                <a:ea typeface="Calibri"/>
                <a:cs typeface="Calibri"/>
                <a:sym typeface="Calibri"/>
              </a:rPr>
              <a:t>SECTION 1</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383"/>
        <p:cNvGrpSpPr/>
        <p:nvPr/>
      </p:nvGrpSpPr>
      <p:grpSpPr>
        <a:xfrm>
          <a:off x="0" y="0"/>
          <a:ext cx="0" cy="0"/>
          <a:chOff x="0" y="0"/>
          <a:chExt cx="0" cy="0"/>
        </a:xfrm>
      </p:grpSpPr>
      <p:sp>
        <p:nvSpPr>
          <p:cNvPr id="1384" name="Google Shape;1384;p66"/>
          <p:cNvSpPr txBox="1"/>
          <p:nvPr/>
        </p:nvSpPr>
        <p:spPr>
          <a:xfrm>
            <a:off x="1261729" y="4017268"/>
            <a:ext cx="101136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b="1">
                <a:solidFill>
                  <a:srgbClr val="595959"/>
                </a:solidFill>
                <a:latin typeface="Calibri"/>
                <a:ea typeface="Calibri"/>
                <a:cs typeface="Calibri"/>
                <a:sym typeface="Calibri"/>
              </a:rPr>
              <a:t>TOPICS:</a:t>
            </a:r>
            <a:endParaRPr/>
          </a:p>
        </p:txBody>
      </p:sp>
      <p:sp>
        <p:nvSpPr>
          <p:cNvPr id="1385" name="Google Shape;1385;p66"/>
          <p:cNvSpPr/>
          <p:nvPr/>
        </p:nvSpPr>
        <p:spPr>
          <a:xfrm>
            <a:off x="11685814"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86" name="Google Shape;1386;p66"/>
          <p:cNvCxnSpPr>
            <a:stCxn id="1385"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387" name="Google Shape;1387;p66"/>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80</a:t>
            </a:fld>
            <a:endParaRPr sz="1200">
              <a:solidFill>
                <a:schemeClr val="lt1"/>
              </a:solidFill>
              <a:latin typeface="Calibri"/>
              <a:ea typeface="Calibri"/>
              <a:cs typeface="Calibri"/>
              <a:sym typeface="Calibri"/>
            </a:endParaRPr>
          </a:p>
        </p:txBody>
      </p:sp>
      <p:sp>
        <p:nvSpPr>
          <p:cNvPr id="1388" name="Google Shape;1388;p66"/>
          <p:cNvSpPr/>
          <p:nvPr/>
        </p:nvSpPr>
        <p:spPr>
          <a:xfrm>
            <a:off x="5703888" y="796018"/>
            <a:ext cx="5189764" cy="60619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89" name="Google Shape;1389;p66"/>
          <p:cNvSpPr txBox="1"/>
          <p:nvPr/>
        </p:nvSpPr>
        <p:spPr>
          <a:xfrm>
            <a:off x="1261729" y="4671329"/>
            <a:ext cx="3868411" cy="1295868"/>
          </a:xfrm>
          <a:prstGeom prst="rect">
            <a:avLst/>
          </a:prstGeom>
          <a:noFill/>
          <a:ln>
            <a:noFill/>
          </a:ln>
        </p:spPr>
        <p:txBody>
          <a:bodyPr spcFirstLastPara="1" wrap="square" lIns="91425" tIns="45700" rIns="91425" bIns="45700" anchor="t" anchorCtr="0">
            <a:spAutoFit/>
          </a:bodyPr>
          <a:lstStyle/>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Transition Plans</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Challenges</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Best Practices</a:t>
            </a:r>
            <a:endParaRPr/>
          </a:p>
        </p:txBody>
      </p:sp>
      <p:sp>
        <p:nvSpPr>
          <p:cNvPr id="1390" name="Google Shape;1390;p66"/>
          <p:cNvSpPr/>
          <p:nvPr/>
        </p:nvSpPr>
        <p:spPr>
          <a:xfrm rot="-5400000">
            <a:off x="2014193" y="3803774"/>
            <a:ext cx="45719" cy="1272926"/>
          </a:xfrm>
          <a:prstGeom prst="roundRect">
            <a:avLst>
              <a:gd name="adj" fmla="val 5000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1" name="Google Shape;1391;p66"/>
          <p:cNvSpPr/>
          <p:nvPr/>
        </p:nvSpPr>
        <p:spPr>
          <a:xfrm rot="4500000">
            <a:off x="503421" y="2578649"/>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2" name="Google Shape;1392;p66"/>
          <p:cNvSpPr/>
          <p:nvPr/>
        </p:nvSpPr>
        <p:spPr>
          <a:xfrm rot="2700000">
            <a:off x="3717308" y="44866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3" name="Google Shape;1393;p66"/>
          <p:cNvSpPr/>
          <p:nvPr/>
        </p:nvSpPr>
        <p:spPr>
          <a:xfrm rot="1813063">
            <a:off x="902531" y="4299386"/>
            <a:ext cx="135254" cy="116599"/>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B9847"/>
              </a:solidFill>
              <a:latin typeface="Calibri"/>
              <a:ea typeface="Calibri"/>
              <a:cs typeface="Calibri"/>
              <a:sym typeface="Calibri"/>
            </a:endParaRPr>
          </a:p>
        </p:txBody>
      </p:sp>
      <p:sp>
        <p:nvSpPr>
          <p:cNvPr id="1394" name="Google Shape;1394;p66"/>
          <p:cNvSpPr/>
          <p:nvPr/>
        </p:nvSpPr>
        <p:spPr>
          <a:xfrm rot="-3507348">
            <a:off x="5383112" y="455523"/>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5" name="Google Shape;1395;p66"/>
          <p:cNvSpPr/>
          <p:nvPr/>
        </p:nvSpPr>
        <p:spPr>
          <a:xfrm rot="-3507348">
            <a:off x="11236554" y="664754"/>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6" name="Google Shape;1396;p66"/>
          <p:cNvSpPr/>
          <p:nvPr/>
        </p:nvSpPr>
        <p:spPr>
          <a:xfrm>
            <a:off x="-172230" y="250613"/>
            <a:ext cx="2109216" cy="561733"/>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400">
                <a:solidFill>
                  <a:schemeClr val="lt1"/>
                </a:solidFill>
                <a:latin typeface="Calibri"/>
                <a:ea typeface="Calibri"/>
                <a:cs typeface="Calibri"/>
                <a:sym typeface="Calibri"/>
              </a:rPr>
              <a:t>SECTION  7</a:t>
            </a:r>
            <a:endParaRPr/>
          </a:p>
        </p:txBody>
      </p:sp>
      <p:pic>
        <p:nvPicPr>
          <p:cNvPr id="1397" name="Google Shape;1397;p66"/>
          <p:cNvPicPr preferRelativeResize="0"/>
          <p:nvPr/>
        </p:nvPicPr>
        <p:blipFill rotWithShape="1">
          <a:blip r:embed="rId3">
            <a:alphaModFix/>
          </a:blip>
          <a:srcRect t="534" b="533"/>
          <a:stretch/>
        </p:blipFill>
        <p:spPr>
          <a:xfrm>
            <a:off x="5903270" y="727930"/>
            <a:ext cx="5763406" cy="6089258"/>
          </a:xfrm>
          <a:custGeom>
            <a:avLst/>
            <a:gdLst/>
            <a:ahLst/>
            <a:cxnLst/>
            <a:rect l="l" t="t" r="r" b="b"/>
            <a:pathLst>
              <a:path w="3958894" h="5733826" extrusionOk="0">
                <a:moveTo>
                  <a:pt x="0" y="0"/>
                </a:moveTo>
                <a:lnTo>
                  <a:pt x="3958894" y="0"/>
                </a:lnTo>
                <a:lnTo>
                  <a:pt x="3958894" y="5513870"/>
                </a:lnTo>
                <a:cubicBezTo>
                  <a:pt x="3958894" y="5635348"/>
                  <a:pt x="3860416" y="5733826"/>
                  <a:pt x="3738938" y="5733826"/>
                </a:cubicBezTo>
                <a:lnTo>
                  <a:pt x="219956" y="5733826"/>
                </a:lnTo>
                <a:cubicBezTo>
                  <a:pt x="98478" y="5733826"/>
                  <a:pt x="0" y="5635348"/>
                  <a:pt x="0" y="5513870"/>
                </a:cubicBezTo>
                <a:close/>
              </a:path>
            </a:pathLst>
          </a:custGeom>
          <a:noFill/>
          <a:ln>
            <a:noFill/>
          </a:ln>
        </p:spPr>
      </p:pic>
      <p:sp>
        <p:nvSpPr>
          <p:cNvPr id="1398" name="Google Shape;1398;p66"/>
          <p:cNvSpPr txBox="1"/>
          <p:nvPr/>
        </p:nvSpPr>
        <p:spPr>
          <a:xfrm>
            <a:off x="1261728" y="1667422"/>
            <a:ext cx="5367671"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Transition Planning</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403"/>
        <p:cNvGrpSpPr/>
        <p:nvPr/>
      </p:nvGrpSpPr>
      <p:grpSpPr>
        <a:xfrm>
          <a:off x="0" y="0"/>
          <a:ext cx="0" cy="0"/>
          <a:chOff x="0" y="0"/>
          <a:chExt cx="0" cy="0"/>
        </a:xfrm>
      </p:grpSpPr>
      <p:sp>
        <p:nvSpPr>
          <p:cNvPr id="1404" name="Google Shape;1404;p67"/>
          <p:cNvSpPr/>
          <p:nvPr/>
        </p:nvSpPr>
        <p:spPr>
          <a:xfrm>
            <a:off x="-120273" y="0"/>
            <a:ext cx="3716112" cy="68410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5" name="Google Shape;1405;p67"/>
          <p:cNvSpPr/>
          <p:nvPr/>
        </p:nvSpPr>
        <p:spPr>
          <a:xfrm>
            <a:off x="1961455" y="6437508"/>
            <a:ext cx="3268768" cy="412644"/>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6" name="Google Shape;1406;p67"/>
          <p:cNvSpPr/>
          <p:nvPr/>
        </p:nvSpPr>
        <p:spPr>
          <a:xfrm>
            <a:off x="158276" y="2152532"/>
            <a:ext cx="3107193" cy="3107193"/>
          </a:xfrm>
          <a:prstGeom prst="donut">
            <a:avLst>
              <a:gd name="adj" fmla="val 13260"/>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407" name="Google Shape;1407;p67"/>
          <p:cNvSpPr/>
          <p:nvPr/>
        </p:nvSpPr>
        <p:spPr>
          <a:xfrm rot="4500000">
            <a:off x="2127775" y="531725"/>
            <a:ext cx="208353" cy="179615"/>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8" name="Google Shape;1408;p67"/>
          <p:cNvSpPr/>
          <p:nvPr/>
        </p:nvSpPr>
        <p:spPr>
          <a:xfrm rot="2700000">
            <a:off x="3744521" y="244837"/>
            <a:ext cx="134914" cy="11630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9" name="Google Shape;1409;p67"/>
          <p:cNvSpPr/>
          <p:nvPr/>
        </p:nvSpPr>
        <p:spPr>
          <a:xfrm rot="1813063">
            <a:off x="617299" y="5923299"/>
            <a:ext cx="135254" cy="116599"/>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0" name="Google Shape;1410;p67"/>
          <p:cNvSpPr/>
          <p:nvPr/>
        </p:nvSpPr>
        <p:spPr>
          <a:xfrm rot="-3507348">
            <a:off x="11765895" y="207186"/>
            <a:ext cx="146568" cy="126352"/>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1" name="Google Shape;1411;p67"/>
          <p:cNvSpPr/>
          <p:nvPr/>
        </p:nvSpPr>
        <p:spPr>
          <a:xfrm rot="1813063">
            <a:off x="11279065" y="6082107"/>
            <a:ext cx="222969" cy="192216"/>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2" name="Google Shape;1412;p67"/>
          <p:cNvSpPr/>
          <p:nvPr/>
        </p:nvSpPr>
        <p:spPr>
          <a:xfrm>
            <a:off x="6109271" y="1059978"/>
            <a:ext cx="45719" cy="715624"/>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3" name="Google Shape;1413;p67"/>
          <p:cNvSpPr txBox="1"/>
          <p:nvPr/>
        </p:nvSpPr>
        <p:spPr>
          <a:xfrm>
            <a:off x="6413300" y="540627"/>
            <a:ext cx="5518059"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dirty="0">
                <a:solidFill>
                  <a:srgbClr val="364DA1"/>
                </a:solidFill>
                <a:latin typeface="EB Garamond"/>
                <a:ea typeface="EB Garamond"/>
                <a:cs typeface="EB Garamond"/>
                <a:sym typeface="EB Garamond"/>
              </a:rPr>
              <a:t>Transition Planning</a:t>
            </a:r>
            <a:endParaRPr dirty="0"/>
          </a:p>
        </p:txBody>
      </p:sp>
      <p:sp>
        <p:nvSpPr>
          <p:cNvPr id="1414" name="Google Shape;1414;p67"/>
          <p:cNvSpPr txBox="1"/>
          <p:nvPr/>
        </p:nvSpPr>
        <p:spPr>
          <a:xfrm>
            <a:off x="6573951" y="2626259"/>
            <a:ext cx="5284131"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A process of </a:t>
            </a:r>
            <a:r>
              <a:rPr lang="en-CA" sz="2400" i="1">
                <a:solidFill>
                  <a:srgbClr val="595959"/>
                </a:solidFill>
                <a:latin typeface="Calibri"/>
                <a:ea typeface="Calibri"/>
                <a:cs typeface="Calibri"/>
                <a:sym typeface="Calibri"/>
              </a:rPr>
              <a:t>preparing</a:t>
            </a:r>
            <a:r>
              <a:rPr lang="en-CA" sz="2400">
                <a:solidFill>
                  <a:srgbClr val="595959"/>
                </a:solidFill>
                <a:latin typeface="Calibri"/>
                <a:ea typeface="Calibri"/>
                <a:cs typeface="Calibri"/>
                <a:sym typeface="Calibri"/>
              </a:rPr>
              <a:t> for the move from one phase of life to another. It is designed to assist youth and families during the transition to adulthood.</a:t>
            </a:r>
            <a:endParaRPr/>
          </a:p>
        </p:txBody>
      </p:sp>
      <p:sp>
        <p:nvSpPr>
          <p:cNvPr id="1415" name="Google Shape;1415;p67"/>
          <p:cNvSpPr txBox="1"/>
          <p:nvPr/>
        </p:nvSpPr>
        <p:spPr>
          <a:xfrm>
            <a:off x="6573951" y="4614085"/>
            <a:ext cx="5284131"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a:solidFill>
                  <a:srgbClr val="FE721F"/>
                </a:solidFill>
                <a:latin typeface="Calibri"/>
                <a:ea typeface="Calibri"/>
                <a:cs typeface="Calibri"/>
                <a:sym typeface="Calibri"/>
              </a:rPr>
              <a:t>There is no </a:t>
            </a:r>
            <a:r>
              <a:rPr lang="en-CA" sz="2400" b="1" i="1">
                <a:solidFill>
                  <a:srgbClr val="FE721F"/>
                </a:solidFill>
                <a:latin typeface="Calibri"/>
                <a:ea typeface="Calibri"/>
                <a:cs typeface="Calibri"/>
                <a:sym typeface="Calibri"/>
              </a:rPr>
              <a:t>one way </a:t>
            </a:r>
            <a:r>
              <a:rPr lang="en-CA" sz="2400" b="1">
                <a:solidFill>
                  <a:srgbClr val="FE721F"/>
                </a:solidFill>
                <a:latin typeface="Calibri"/>
                <a:ea typeface="Calibri"/>
                <a:cs typeface="Calibri"/>
                <a:sym typeface="Calibri"/>
              </a:rPr>
              <a:t>to transition plan for someone with FASD.</a:t>
            </a:r>
            <a:endParaRPr/>
          </a:p>
        </p:txBody>
      </p:sp>
      <p:sp>
        <p:nvSpPr>
          <p:cNvPr id="1416" name="Google Shape;1416;p67"/>
          <p:cNvSpPr txBox="1"/>
          <p:nvPr/>
        </p:nvSpPr>
        <p:spPr>
          <a:xfrm>
            <a:off x="1014754" y="3692506"/>
            <a:ext cx="1547971" cy="646331"/>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3600" b="1">
                <a:solidFill>
                  <a:srgbClr val="4B9847"/>
                </a:solidFill>
                <a:latin typeface="EB Garamond"/>
                <a:ea typeface="EB Garamond"/>
                <a:cs typeface="EB Garamond"/>
                <a:sym typeface="EB Garamond"/>
              </a:rPr>
              <a:t>School</a:t>
            </a:r>
            <a:endParaRPr/>
          </a:p>
        </p:txBody>
      </p:sp>
      <p:sp>
        <p:nvSpPr>
          <p:cNvPr id="1417" name="Google Shape;1417;p67"/>
          <p:cNvSpPr txBox="1"/>
          <p:nvPr/>
        </p:nvSpPr>
        <p:spPr>
          <a:xfrm>
            <a:off x="3811978" y="3692506"/>
            <a:ext cx="2365514" cy="646331"/>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3600" b="1">
                <a:solidFill>
                  <a:srgbClr val="4B9847"/>
                </a:solidFill>
                <a:latin typeface="EB Garamond"/>
                <a:ea typeface="EB Garamond"/>
                <a:cs typeface="EB Garamond"/>
                <a:sym typeface="EB Garamond"/>
              </a:rPr>
              <a:t>Adulthood</a:t>
            </a:r>
            <a:endParaRPr/>
          </a:p>
        </p:txBody>
      </p:sp>
      <p:pic>
        <p:nvPicPr>
          <p:cNvPr id="1418" name="Google Shape;1418;p67" descr="Line arrow: Clockwise curve with solid fill"/>
          <p:cNvPicPr preferRelativeResize="0"/>
          <p:nvPr/>
        </p:nvPicPr>
        <p:blipFill rotWithShape="1">
          <a:blip r:embed="rId3">
            <a:alphaModFix/>
          </a:blip>
          <a:srcRect/>
          <a:stretch/>
        </p:blipFill>
        <p:spPr>
          <a:xfrm rot="6900000">
            <a:off x="2442238" y="2302540"/>
            <a:ext cx="1854633" cy="1959677"/>
          </a:xfrm>
          <a:prstGeom prst="rect">
            <a:avLst/>
          </a:prstGeom>
          <a:noFill/>
          <a:ln>
            <a:noFill/>
          </a:ln>
        </p:spPr>
      </p:pic>
      <p:pic>
        <p:nvPicPr>
          <p:cNvPr id="1419" name="Google Shape;1419;p67" descr="Icon&#10;&#10;Description automatically generated"/>
          <p:cNvPicPr preferRelativeResize="0"/>
          <p:nvPr/>
        </p:nvPicPr>
        <p:blipFill rotWithShape="1">
          <a:blip r:embed="rId4">
            <a:alphaModFix/>
          </a:blip>
          <a:srcRect/>
          <a:stretch/>
        </p:blipFill>
        <p:spPr>
          <a:xfrm>
            <a:off x="4065046" y="1775600"/>
            <a:ext cx="1916906" cy="1916906"/>
          </a:xfrm>
          <a:prstGeom prst="rect">
            <a:avLst/>
          </a:prstGeom>
          <a:noFill/>
          <a:ln>
            <a:noFill/>
          </a:ln>
        </p:spPr>
      </p:pic>
      <p:pic>
        <p:nvPicPr>
          <p:cNvPr id="1420" name="Google Shape;1420;p67" descr="Logo&#10;&#10;Description automatically generated"/>
          <p:cNvPicPr preferRelativeResize="0"/>
          <p:nvPr/>
        </p:nvPicPr>
        <p:blipFill rotWithShape="1">
          <a:blip r:embed="rId5">
            <a:alphaModFix/>
          </a:blip>
          <a:srcRect/>
          <a:stretch/>
        </p:blipFill>
        <p:spPr>
          <a:xfrm>
            <a:off x="646191" y="1844550"/>
            <a:ext cx="2131365" cy="2131365"/>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425"/>
        <p:cNvGrpSpPr/>
        <p:nvPr/>
      </p:nvGrpSpPr>
      <p:grpSpPr>
        <a:xfrm>
          <a:off x="0" y="0"/>
          <a:ext cx="0" cy="0"/>
          <a:chOff x="0" y="0"/>
          <a:chExt cx="0" cy="0"/>
        </a:xfrm>
      </p:grpSpPr>
      <p:sp>
        <p:nvSpPr>
          <p:cNvPr id="1426" name="Google Shape;1426;p68"/>
          <p:cNvSpPr/>
          <p:nvPr/>
        </p:nvSpPr>
        <p:spPr>
          <a:xfrm>
            <a:off x="-120273" y="0"/>
            <a:ext cx="3716112" cy="68410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27" name="Google Shape;1427;p68"/>
          <p:cNvSpPr/>
          <p:nvPr/>
        </p:nvSpPr>
        <p:spPr>
          <a:xfrm>
            <a:off x="-567184" y="4166045"/>
            <a:ext cx="3107193" cy="3107193"/>
          </a:xfrm>
          <a:prstGeom prst="donut">
            <a:avLst>
              <a:gd name="adj" fmla="val 13260"/>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428" name="Google Shape;1428;p68"/>
          <p:cNvSpPr/>
          <p:nvPr/>
        </p:nvSpPr>
        <p:spPr>
          <a:xfrm rot="4500000">
            <a:off x="2127775" y="531725"/>
            <a:ext cx="208353" cy="179615"/>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29" name="Google Shape;1429;p68"/>
          <p:cNvSpPr/>
          <p:nvPr/>
        </p:nvSpPr>
        <p:spPr>
          <a:xfrm rot="2700000">
            <a:off x="3744521" y="244837"/>
            <a:ext cx="134914" cy="11630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0" name="Google Shape;1430;p68"/>
          <p:cNvSpPr/>
          <p:nvPr/>
        </p:nvSpPr>
        <p:spPr>
          <a:xfrm rot="1813063">
            <a:off x="617299" y="5923299"/>
            <a:ext cx="135254" cy="116599"/>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1" name="Google Shape;1431;p68"/>
          <p:cNvSpPr/>
          <p:nvPr/>
        </p:nvSpPr>
        <p:spPr>
          <a:xfrm rot="-3507348">
            <a:off x="11765895" y="207186"/>
            <a:ext cx="146568" cy="126352"/>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2" name="Google Shape;1432;p68"/>
          <p:cNvSpPr/>
          <p:nvPr/>
        </p:nvSpPr>
        <p:spPr>
          <a:xfrm rot="1813063">
            <a:off x="11279065" y="6082107"/>
            <a:ext cx="222969" cy="192216"/>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3" name="Google Shape;1433;p68"/>
          <p:cNvSpPr/>
          <p:nvPr/>
        </p:nvSpPr>
        <p:spPr>
          <a:xfrm>
            <a:off x="5264445" y="3590164"/>
            <a:ext cx="45719" cy="715624"/>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4" name="Google Shape;1434;p68"/>
          <p:cNvSpPr txBox="1"/>
          <p:nvPr/>
        </p:nvSpPr>
        <p:spPr>
          <a:xfrm>
            <a:off x="5584307" y="2626258"/>
            <a:ext cx="6273775" cy="3359061"/>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Difficulties discussing conceptual topics</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Current supports may not be able to continue</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Recognizing areas of need</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Developmental age</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Geographical areas</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Availability of dedicated coordinators</a:t>
            </a:r>
            <a:endParaRPr/>
          </a:p>
        </p:txBody>
      </p:sp>
      <p:pic>
        <p:nvPicPr>
          <p:cNvPr id="1435" name="Google Shape;1435;p68" descr="Icon&#10;&#10;Description automatically generated"/>
          <p:cNvPicPr preferRelativeResize="0"/>
          <p:nvPr/>
        </p:nvPicPr>
        <p:blipFill rotWithShape="1">
          <a:blip r:embed="rId3">
            <a:alphaModFix/>
          </a:blip>
          <a:srcRect/>
          <a:stretch/>
        </p:blipFill>
        <p:spPr>
          <a:xfrm>
            <a:off x="-812459" y="391810"/>
            <a:ext cx="6908459" cy="4936022"/>
          </a:xfrm>
          <a:prstGeom prst="rect">
            <a:avLst/>
          </a:prstGeom>
          <a:noFill/>
          <a:ln>
            <a:noFill/>
          </a:ln>
        </p:spPr>
      </p:pic>
      <p:sp>
        <p:nvSpPr>
          <p:cNvPr id="1436" name="Google Shape;1436;p68"/>
          <p:cNvSpPr txBox="1"/>
          <p:nvPr/>
        </p:nvSpPr>
        <p:spPr>
          <a:xfrm>
            <a:off x="5618050" y="540627"/>
            <a:ext cx="6313309"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Challenges to Transition Planning</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441"/>
        <p:cNvGrpSpPr/>
        <p:nvPr/>
      </p:nvGrpSpPr>
      <p:grpSpPr>
        <a:xfrm>
          <a:off x="0" y="0"/>
          <a:ext cx="0" cy="0"/>
          <a:chOff x="0" y="0"/>
          <a:chExt cx="0" cy="0"/>
        </a:xfrm>
      </p:grpSpPr>
      <p:sp>
        <p:nvSpPr>
          <p:cNvPr id="1442" name="Google Shape;1442;p69"/>
          <p:cNvSpPr/>
          <p:nvPr/>
        </p:nvSpPr>
        <p:spPr>
          <a:xfrm>
            <a:off x="3363310" y="-1"/>
            <a:ext cx="8828690" cy="6042991"/>
          </a:xfrm>
          <a:prstGeom prst="rect">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43" name="Google Shape;1443;p69"/>
          <p:cNvSpPr/>
          <p:nvPr/>
        </p:nvSpPr>
        <p:spPr>
          <a:xfrm>
            <a:off x="-1" y="4246179"/>
            <a:ext cx="6076318" cy="2611821"/>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44" name="Google Shape;1444;p69"/>
          <p:cNvSpPr txBox="1"/>
          <p:nvPr/>
        </p:nvSpPr>
        <p:spPr>
          <a:xfrm>
            <a:off x="5826936" y="987803"/>
            <a:ext cx="267083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It should be done</a:t>
            </a:r>
            <a:endParaRPr/>
          </a:p>
        </p:txBody>
      </p:sp>
      <p:sp>
        <p:nvSpPr>
          <p:cNvPr id="1445" name="Google Shape;1445;p69"/>
          <p:cNvSpPr txBox="1"/>
          <p:nvPr/>
        </p:nvSpPr>
        <p:spPr>
          <a:xfrm>
            <a:off x="399642" y="4604230"/>
            <a:ext cx="6076318" cy="1754326"/>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Best Practices for Transition Plans</a:t>
            </a:r>
            <a:endParaRPr/>
          </a:p>
        </p:txBody>
      </p:sp>
      <p:sp>
        <p:nvSpPr>
          <p:cNvPr id="1446" name="Google Shape;1446;p69"/>
          <p:cNvSpPr/>
          <p:nvPr/>
        </p:nvSpPr>
        <p:spPr>
          <a:xfrm>
            <a:off x="4886386" y="870772"/>
            <a:ext cx="646777" cy="646777"/>
          </a:xfrm>
          <a:prstGeom prst="ellipse">
            <a:avLst/>
          </a:prstGeom>
          <a:solidFill>
            <a:srgbClr val="4B9847"/>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800" b="1">
                <a:solidFill>
                  <a:schemeClr val="lt1"/>
                </a:solidFill>
                <a:latin typeface="Calibri"/>
                <a:ea typeface="Calibri"/>
                <a:cs typeface="Calibri"/>
                <a:sym typeface="Calibri"/>
              </a:rPr>
              <a:t>01</a:t>
            </a:r>
            <a:endParaRPr/>
          </a:p>
        </p:txBody>
      </p:sp>
      <p:sp>
        <p:nvSpPr>
          <p:cNvPr id="1447" name="Google Shape;1447;p69"/>
          <p:cNvSpPr txBox="1"/>
          <p:nvPr/>
        </p:nvSpPr>
        <p:spPr>
          <a:xfrm>
            <a:off x="9438421" y="987803"/>
            <a:ext cx="267083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An early start</a:t>
            </a:r>
            <a:endParaRPr/>
          </a:p>
        </p:txBody>
      </p:sp>
      <p:sp>
        <p:nvSpPr>
          <p:cNvPr id="1448" name="Google Shape;1448;p69"/>
          <p:cNvSpPr txBox="1"/>
          <p:nvPr/>
        </p:nvSpPr>
        <p:spPr>
          <a:xfrm>
            <a:off x="5826936" y="2037989"/>
            <a:ext cx="267083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Timeline</a:t>
            </a:r>
            <a:endParaRPr/>
          </a:p>
        </p:txBody>
      </p:sp>
      <p:sp>
        <p:nvSpPr>
          <p:cNvPr id="1449" name="Google Shape;1449;p69"/>
          <p:cNvSpPr txBox="1"/>
          <p:nvPr/>
        </p:nvSpPr>
        <p:spPr>
          <a:xfrm>
            <a:off x="9438421" y="1981717"/>
            <a:ext cx="2670837"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Designated coordinator</a:t>
            </a:r>
            <a:endParaRPr/>
          </a:p>
        </p:txBody>
      </p:sp>
      <p:sp>
        <p:nvSpPr>
          <p:cNvPr id="1450" name="Google Shape;1450;p69"/>
          <p:cNvSpPr txBox="1"/>
          <p:nvPr/>
        </p:nvSpPr>
        <p:spPr>
          <a:xfrm>
            <a:off x="5826936" y="3306118"/>
            <a:ext cx="267083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Voice of youth</a:t>
            </a:r>
            <a:endParaRPr/>
          </a:p>
        </p:txBody>
      </p:sp>
      <p:sp>
        <p:nvSpPr>
          <p:cNvPr id="1451" name="Google Shape;1451;p69"/>
          <p:cNvSpPr txBox="1"/>
          <p:nvPr/>
        </p:nvSpPr>
        <p:spPr>
          <a:xfrm>
            <a:off x="9438421" y="3306118"/>
            <a:ext cx="267083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Multi-dimensional</a:t>
            </a:r>
            <a:endParaRPr/>
          </a:p>
        </p:txBody>
      </p:sp>
      <p:sp>
        <p:nvSpPr>
          <p:cNvPr id="1452" name="Google Shape;1452;p69"/>
          <p:cNvSpPr/>
          <p:nvPr/>
        </p:nvSpPr>
        <p:spPr>
          <a:xfrm>
            <a:off x="8580514" y="870772"/>
            <a:ext cx="646777" cy="646777"/>
          </a:xfrm>
          <a:prstGeom prst="ellipse">
            <a:avLst/>
          </a:prstGeom>
          <a:solidFill>
            <a:srgbClr val="4B9847"/>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800" b="1">
                <a:solidFill>
                  <a:schemeClr val="lt1"/>
                </a:solidFill>
                <a:latin typeface="Calibri"/>
                <a:ea typeface="Calibri"/>
                <a:cs typeface="Calibri"/>
                <a:sym typeface="Calibri"/>
              </a:rPr>
              <a:t>02</a:t>
            </a:r>
            <a:endParaRPr/>
          </a:p>
        </p:txBody>
      </p:sp>
      <p:sp>
        <p:nvSpPr>
          <p:cNvPr id="1453" name="Google Shape;1453;p69"/>
          <p:cNvSpPr/>
          <p:nvPr/>
        </p:nvSpPr>
        <p:spPr>
          <a:xfrm>
            <a:off x="4886386" y="1974015"/>
            <a:ext cx="646777" cy="646777"/>
          </a:xfrm>
          <a:prstGeom prst="ellipse">
            <a:avLst/>
          </a:prstGeom>
          <a:solidFill>
            <a:srgbClr val="4B9847"/>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800" b="1">
                <a:solidFill>
                  <a:schemeClr val="lt1"/>
                </a:solidFill>
                <a:latin typeface="Calibri"/>
                <a:ea typeface="Calibri"/>
                <a:cs typeface="Calibri"/>
                <a:sym typeface="Calibri"/>
              </a:rPr>
              <a:t>03</a:t>
            </a:r>
            <a:endParaRPr/>
          </a:p>
        </p:txBody>
      </p:sp>
      <p:sp>
        <p:nvSpPr>
          <p:cNvPr id="1454" name="Google Shape;1454;p69"/>
          <p:cNvSpPr/>
          <p:nvPr/>
        </p:nvSpPr>
        <p:spPr>
          <a:xfrm>
            <a:off x="8580514" y="1974015"/>
            <a:ext cx="646777" cy="646777"/>
          </a:xfrm>
          <a:prstGeom prst="ellipse">
            <a:avLst/>
          </a:prstGeom>
          <a:solidFill>
            <a:srgbClr val="4B9847"/>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800" b="1">
                <a:solidFill>
                  <a:schemeClr val="lt1"/>
                </a:solidFill>
                <a:latin typeface="Calibri"/>
                <a:ea typeface="Calibri"/>
                <a:cs typeface="Calibri"/>
                <a:sym typeface="Calibri"/>
              </a:rPr>
              <a:t>04</a:t>
            </a:r>
            <a:endParaRPr/>
          </a:p>
        </p:txBody>
      </p:sp>
      <p:sp>
        <p:nvSpPr>
          <p:cNvPr id="1455" name="Google Shape;1455;p69"/>
          <p:cNvSpPr/>
          <p:nvPr/>
        </p:nvSpPr>
        <p:spPr>
          <a:xfrm>
            <a:off x="4886386" y="3236285"/>
            <a:ext cx="646777" cy="646777"/>
          </a:xfrm>
          <a:prstGeom prst="ellipse">
            <a:avLst/>
          </a:prstGeom>
          <a:solidFill>
            <a:srgbClr val="4B9847"/>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800" b="1">
                <a:solidFill>
                  <a:schemeClr val="lt1"/>
                </a:solidFill>
                <a:latin typeface="Calibri"/>
                <a:ea typeface="Calibri"/>
                <a:cs typeface="Calibri"/>
                <a:sym typeface="Calibri"/>
              </a:rPr>
              <a:t>05</a:t>
            </a:r>
            <a:endParaRPr/>
          </a:p>
        </p:txBody>
      </p:sp>
      <p:sp>
        <p:nvSpPr>
          <p:cNvPr id="1456" name="Google Shape;1456;p69"/>
          <p:cNvSpPr/>
          <p:nvPr/>
        </p:nvSpPr>
        <p:spPr>
          <a:xfrm>
            <a:off x="8580514" y="3236285"/>
            <a:ext cx="646777" cy="646777"/>
          </a:xfrm>
          <a:prstGeom prst="ellipse">
            <a:avLst/>
          </a:prstGeom>
          <a:solidFill>
            <a:srgbClr val="4B9847"/>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800" b="1">
                <a:solidFill>
                  <a:schemeClr val="lt1"/>
                </a:solidFill>
                <a:latin typeface="Calibri"/>
                <a:ea typeface="Calibri"/>
                <a:cs typeface="Calibri"/>
                <a:sym typeface="Calibri"/>
              </a:rPr>
              <a:t>06</a:t>
            </a:r>
            <a:endParaRPr/>
          </a:p>
        </p:txBody>
      </p:sp>
      <p:pic>
        <p:nvPicPr>
          <p:cNvPr id="1457" name="Google Shape;1457;p69" descr="A screenshot of a computer&#10;&#10;Description automatically generated with medium confidence"/>
          <p:cNvPicPr preferRelativeResize="0"/>
          <p:nvPr/>
        </p:nvPicPr>
        <p:blipFill rotWithShape="1">
          <a:blip r:embed="rId3">
            <a:alphaModFix/>
          </a:blip>
          <a:srcRect/>
          <a:stretch/>
        </p:blipFill>
        <p:spPr>
          <a:xfrm>
            <a:off x="810594" y="865927"/>
            <a:ext cx="3154910" cy="3154910"/>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462"/>
        <p:cNvGrpSpPr/>
        <p:nvPr/>
      </p:nvGrpSpPr>
      <p:grpSpPr>
        <a:xfrm>
          <a:off x="0" y="0"/>
          <a:ext cx="0" cy="0"/>
          <a:chOff x="0" y="0"/>
          <a:chExt cx="0" cy="0"/>
        </a:xfrm>
      </p:grpSpPr>
      <p:sp>
        <p:nvSpPr>
          <p:cNvPr id="1463" name="Google Shape;1463;p70"/>
          <p:cNvSpPr/>
          <p:nvPr/>
        </p:nvSpPr>
        <p:spPr>
          <a:xfrm>
            <a:off x="3363311" y="-1"/>
            <a:ext cx="8828690" cy="6042991"/>
          </a:xfrm>
          <a:prstGeom prst="rect">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64" name="Google Shape;1464;p70"/>
          <p:cNvSpPr/>
          <p:nvPr/>
        </p:nvSpPr>
        <p:spPr>
          <a:xfrm>
            <a:off x="-1" y="4246179"/>
            <a:ext cx="4899991" cy="2611821"/>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65" name="Google Shape;1465;p70"/>
          <p:cNvSpPr txBox="1"/>
          <p:nvPr/>
        </p:nvSpPr>
        <p:spPr>
          <a:xfrm>
            <a:off x="6301881" y="1251779"/>
            <a:ext cx="4720613" cy="35394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A transition plan should be in place</a:t>
            </a:r>
            <a:endParaRPr/>
          </a:p>
          <a:p>
            <a:pPr marL="0" marR="0" lvl="0" indent="0" algn="l" rtl="0">
              <a:spcBef>
                <a:spcPts val="0"/>
              </a:spcBef>
              <a:spcAft>
                <a:spcPts val="0"/>
              </a:spcAft>
              <a:buNone/>
            </a:pPr>
            <a:endParaRPr sz="2800">
              <a:solidFill>
                <a:srgbClr val="595959"/>
              </a:solidFill>
              <a:latin typeface="Calibri"/>
              <a:ea typeface="Calibri"/>
              <a:cs typeface="Calibri"/>
              <a:sym typeface="Calibri"/>
            </a:endParaRPr>
          </a:p>
          <a:p>
            <a:pPr marL="0" marR="0" lvl="0" indent="0" algn="l" rtl="0">
              <a:spcBef>
                <a:spcPts val="0"/>
              </a:spcBef>
              <a:spcAft>
                <a:spcPts val="0"/>
              </a:spcAft>
              <a:buNone/>
            </a:pPr>
            <a:r>
              <a:rPr lang="en-CA" sz="2800">
                <a:solidFill>
                  <a:srgbClr val="595959"/>
                </a:solidFill>
                <a:latin typeface="Calibri"/>
                <a:ea typeface="Calibri"/>
                <a:cs typeface="Calibri"/>
                <a:sym typeface="Calibri"/>
              </a:rPr>
              <a:t>Can support students to succeed</a:t>
            </a:r>
            <a:endParaRPr/>
          </a:p>
          <a:p>
            <a:pPr marL="0" marR="0" lvl="0" indent="0" algn="l" rtl="0">
              <a:spcBef>
                <a:spcPts val="0"/>
              </a:spcBef>
              <a:spcAft>
                <a:spcPts val="0"/>
              </a:spcAft>
              <a:buNone/>
            </a:pPr>
            <a:endParaRPr sz="2800">
              <a:solidFill>
                <a:srgbClr val="595959"/>
              </a:solidFill>
              <a:latin typeface="Calibri"/>
              <a:ea typeface="Calibri"/>
              <a:cs typeface="Calibri"/>
              <a:sym typeface="Calibri"/>
            </a:endParaRPr>
          </a:p>
          <a:p>
            <a:pPr marL="0" marR="0" lvl="0" indent="0" algn="l" rtl="0">
              <a:spcBef>
                <a:spcPts val="0"/>
              </a:spcBef>
              <a:spcAft>
                <a:spcPts val="0"/>
              </a:spcAft>
              <a:buNone/>
            </a:pPr>
            <a:r>
              <a:rPr lang="en-CA" sz="2800">
                <a:solidFill>
                  <a:srgbClr val="595959"/>
                </a:solidFill>
                <a:latin typeface="Calibri"/>
                <a:ea typeface="Calibri"/>
                <a:cs typeface="Calibri"/>
                <a:sym typeface="Calibri"/>
              </a:rPr>
              <a:t>Supports students through change</a:t>
            </a:r>
            <a:endParaRPr/>
          </a:p>
        </p:txBody>
      </p:sp>
      <p:sp>
        <p:nvSpPr>
          <p:cNvPr id="1466" name="Google Shape;1466;p70"/>
          <p:cNvSpPr txBox="1"/>
          <p:nvPr/>
        </p:nvSpPr>
        <p:spPr>
          <a:xfrm>
            <a:off x="399642" y="4604230"/>
            <a:ext cx="4351262"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1. It should </a:t>
            </a:r>
            <a:endParaRPr/>
          </a:p>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be done</a:t>
            </a:r>
            <a:endParaRPr/>
          </a:p>
        </p:txBody>
      </p:sp>
      <p:sp>
        <p:nvSpPr>
          <p:cNvPr id="1467" name="Google Shape;1467;p70"/>
          <p:cNvSpPr/>
          <p:nvPr/>
        </p:nvSpPr>
        <p:spPr>
          <a:xfrm>
            <a:off x="5695192" y="1251779"/>
            <a:ext cx="389855" cy="584775"/>
          </a:xfrm>
          <a:custGeom>
            <a:avLst/>
            <a:gdLst/>
            <a:ahLst/>
            <a:cxnLst/>
            <a:rect l="l" t="t" r="r" b="b"/>
            <a:pathLst>
              <a:path w="440" h="660" extrusionOk="0">
                <a:moveTo>
                  <a:pt x="34" y="0"/>
                </a:moveTo>
                <a:cubicBezTo>
                  <a:pt x="25" y="0"/>
                  <a:pt x="17" y="3"/>
                  <a:pt x="10" y="10"/>
                </a:cubicBezTo>
                <a:cubicBezTo>
                  <a:pt x="3" y="17"/>
                  <a:pt x="0" y="25"/>
                  <a:pt x="0" y="35"/>
                </a:cubicBezTo>
                <a:lnTo>
                  <a:pt x="0" y="70"/>
                </a:lnTo>
                <a:lnTo>
                  <a:pt x="0" y="105"/>
                </a:lnTo>
                <a:lnTo>
                  <a:pt x="0" y="313"/>
                </a:lnTo>
                <a:lnTo>
                  <a:pt x="0" y="625"/>
                </a:lnTo>
                <a:cubicBezTo>
                  <a:pt x="0" y="634"/>
                  <a:pt x="4" y="642"/>
                  <a:pt x="11" y="649"/>
                </a:cubicBezTo>
                <a:cubicBezTo>
                  <a:pt x="18" y="657"/>
                  <a:pt x="26" y="660"/>
                  <a:pt x="34" y="660"/>
                </a:cubicBezTo>
                <a:cubicBezTo>
                  <a:pt x="43" y="660"/>
                  <a:pt x="51" y="657"/>
                  <a:pt x="58" y="649"/>
                </a:cubicBezTo>
                <a:cubicBezTo>
                  <a:pt x="65" y="642"/>
                  <a:pt x="69" y="634"/>
                  <a:pt x="69" y="625"/>
                </a:cubicBezTo>
                <a:lnTo>
                  <a:pt x="69" y="270"/>
                </a:lnTo>
                <a:cubicBezTo>
                  <a:pt x="81" y="264"/>
                  <a:pt x="92" y="260"/>
                  <a:pt x="102" y="260"/>
                </a:cubicBezTo>
                <a:cubicBezTo>
                  <a:pt x="124" y="260"/>
                  <a:pt x="164" y="275"/>
                  <a:pt x="219" y="304"/>
                </a:cubicBezTo>
                <a:cubicBezTo>
                  <a:pt x="275" y="333"/>
                  <a:pt x="315" y="348"/>
                  <a:pt x="338" y="348"/>
                </a:cubicBezTo>
                <a:cubicBezTo>
                  <a:pt x="376" y="348"/>
                  <a:pt x="410" y="336"/>
                  <a:pt x="440" y="313"/>
                </a:cubicBezTo>
                <a:lnTo>
                  <a:pt x="440" y="70"/>
                </a:lnTo>
                <a:cubicBezTo>
                  <a:pt x="425" y="82"/>
                  <a:pt x="413" y="90"/>
                  <a:pt x="405" y="96"/>
                </a:cubicBezTo>
                <a:cubicBezTo>
                  <a:pt x="397" y="102"/>
                  <a:pt x="387" y="108"/>
                  <a:pt x="374" y="114"/>
                </a:cubicBezTo>
                <a:cubicBezTo>
                  <a:pt x="361" y="119"/>
                  <a:pt x="349" y="122"/>
                  <a:pt x="338" y="122"/>
                </a:cubicBezTo>
                <a:cubicBezTo>
                  <a:pt x="316" y="122"/>
                  <a:pt x="276" y="108"/>
                  <a:pt x="220" y="79"/>
                </a:cubicBezTo>
                <a:cubicBezTo>
                  <a:pt x="164" y="50"/>
                  <a:pt x="124" y="35"/>
                  <a:pt x="102" y="35"/>
                </a:cubicBezTo>
                <a:cubicBezTo>
                  <a:pt x="94" y="35"/>
                  <a:pt x="83" y="36"/>
                  <a:pt x="69" y="39"/>
                </a:cubicBezTo>
                <a:lnTo>
                  <a:pt x="69" y="35"/>
                </a:lnTo>
                <a:cubicBezTo>
                  <a:pt x="69" y="25"/>
                  <a:pt x="65" y="17"/>
                  <a:pt x="58" y="10"/>
                </a:cubicBezTo>
                <a:cubicBezTo>
                  <a:pt x="52" y="3"/>
                  <a:pt x="44" y="0"/>
                  <a:pt x="34" y="0"/>
                </a:cubicBezTo>
                <a:close/>
              </a:path>
            </a:pathLst>
          </a:custGeom>
          <a:solidFill>
            <a:srgbClr val="FE721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468" name="Google Shape;1468;p70"/>
          <p:cNvSpPr/>
          <p:nvPr/>
        </p:nvSpPr>
        <p:spPr>
          <a:xfrm>
            <a:off x="5695191" y="2647140"/>
            <a:ext cx="389855" cy="584775"/>
          </a:xfrm>
          <a:custGeom>
            <a:avLst/>
            <a:gdLst/>
            <a:ahLst/>
            <a:cxnLst/>
            <a:rect l="l" t="t" r="r" b="b"/>
            <a:pathLst>
              <a:path w="440" h="660" extrusionOk="0">
                <a:moveTo>
                  <a:pt x="34" y="0"/>
                </a:moveTo>
                <a:cubicBezTo>
                  <a:pt x="25" y="0"/>
                  <a:pt x="17" y="3"/>
                  <a:pt x="10" y="10"/>
                </a:cubicBezTo>
                <a:cubicBezTo>
                  <a:pt x="3" y="17"/>
                  <a:pt x="0" y="25"/>
                  <a:pt x="0" y="35"/>
                </a:cubicBezTo>
                <a:lnTo>
                  <a:pt x="0" y="70"/>
                </a:lnTo>
                <a:lnTo>
                  <a:pt x="0" y="105"/>
                </a:lnTo>
                <a:lnTo>
                  <a:pt x="0" y="313"/>
                </a:lnTo>
                <a:lnTo>
                  <a:pt x="0" y="625"/>
                </a:lnTo>
                <a:cubicBezTo>
                  <a:pt x="0" y="634"/>
                  <a:pt x="4" y="642"/>
                  <a:pt x="11" y="649"/>
                </a:cubicBezTo>
                <a:cubicBezTo>
                  <a:pt x="18" y="657"/>
                  <a:pt x="26" y="660"/>
                  <a:pt x="34" y="660"/>
                </a:cubicBezTo>
                <a:cubicBezTo>
                  <a:pt x="43" y="660"/>
                  <a:pt x="51" y="657"/>
                  <a:pt x="58" y="649"/>
                </a:cubicBezTo>
                <a:cubicBezTo>
                  <a:pt x="65" y="642"/>
                  <a:pt x="69" y="634"/>
                  <a:pt x="69" y="625"/>
                </a:cubicBezTo>
                <a:lnTo>
                  <a:pt x="69" y="270"/>
                </a:lnTo>
                <a:cubicBezTo>
                  <a:pt x="81" y="264"/>
                  <a:pt x="92" y="260"/>
                  <a:pt x="102" y="260"/>
                </a:cubicBezTo>
                <a:cubicBezTo>
                  <a:pt x="124" y="260"/>
                  <a:pt x="164" y="275"/>
                  <a:pt x="219" y="304"/>
                </a:cubicBezTo>
                <a:cubicBezTo>
                  <a:pt x="275" y="333"/>
                  <a:pt x="315" y="348"/>
                  <a:pt x="338" y="348"/>
                </a:cubicBezTo>
                <a:cubicBezTo>
                  <a:pt x="376" y="348"/>
                  <a:pt x="410" y="336"/>
                  <a:pt x="440" y="313"/>
                </a:cubicBezTo>
                <a:lnTo>
                  <a:pt x="440" y="70"/>
                </a:lnTo>
                <a:cubicBezTo>
                  <a:pt x="425" y="82"/>
                  <a:pt x="413" y="90"/>
                  <a:pt x="405" y="96"/>
                </a:cubicBezTo>
                <a:cubicBezTo>
                  <a:pt x="397" y="102"/>
                  <a:pt x="387" y="108"/>
                  <a:pt x="374" y="114"/>
                </a:cubicBezTo>
                <a:cubicBezTo>
                  <a:pt x="361" y="119"/>
                  <a:pt x="349" y="122"/>
                  <a:pt x="338" y="122"/>
                </a:cubicBezTo>
                <a:cubicBezTo>
                  <a:pt x="316" y="122"/>
                  <a:pt x="276" y="108"/>
                  <a:pt x="220" y="79"/>
                </a:cubicBezTo>
                <a:cubicBezTo>
                  <a:pt x="164" y="50"/>
                  <a:pt x="124" y="35"/>
                  <a:pt x="102" y="35"/>
                </a:cubicBezTo>
                <a:cubicBezTo>
                  <a:pt x="94" y="35"/>
                  <a:pt x="83" y="36"/>
                  <a:pt x="69" y="39"/>
                </a:cubicBezTo>
                <a:lnTo>
                  <a:pt x="69" y="35"/>
                </a:lnTo>
                <a:cubicBezTo>
                  <a:pt x="69" y="25"/>
                  <a:pt x="65" y="17"/>
                  <a:pt x="58" y="10"/>
                </a:cubicBezTo>
                <a:cubicBezTo>
                  <a:pt x="52" y="3"/>
                  <a:pt x="44" y="0"/>
                  <a:pt x="34" y="0"/>
                </a:cubicBezTo>
                <a:close/>
              </a:path>
            </a:pathLst>
          </a:custGeom>
          <a:solidFill>
            <a:srgbClr val="FE721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469" name="Google Shape;1469;p70"/>
          <p:cNvSpPr/>
          <p:nvPr/>
        </p:nvSpPr>
        <p:spPr>
          <a:xfrm>
            <a:off x="5683779" y="3898920"/>
            <a:ext cx="389855" cy="584775"/>
          </a:xfrm>
          <a:custGeom>
            <a:avLst/>
            <a:gdLst/>
            <a:ahLst/>
            <a:cxnLst/>
            <a:rect l="l" t="t" r="r" b="b"/>
            <a:pathLst>
              <a:path w="440" h="660" extrusionOk="0">
                <a:moveTo>
                  <a:pt x="34" y="0"/>
                </a:moveTo>
                <a:cubicBezTo>
                  <a:pt x="25" y="0"/>
                  <a:pt x="17" y="3"/>
                  <a:pt x="10" y="10"/>
                </a:cubicBezTo>
                <a:cubicBezTo>
                  <a:pt x="3" y="17"/>
                  <a:pt x="0" y="25"/>
                  <a:pt x="0" y="35"/>
                </a:cubicBezTo>
                <a:lnTo>
                  <a:pt x="0" y="70"/>
                </a:lnTo>
                <a:lnTo>
                  <a:pt x="0" y="105"/>
                </a:lnTo>
                <a:lnTo>
                  <a:pt x="0" y="313"/>
                </a:lnTo>
                <a:lnTo>
                  <a:pt x="0" y="625"/>
                </a:lnTo>
                <a:cubicBezTo>
                  <a:pt x="0" y="634"/>
                  <a:pt x="4" y="642"/>
                  <a:pt x="11" y="649"/>
                </a:cubicBezTo>
                <a:cubicBezTo>
                  <a:pt x="18" y="657"/>
                  <a:pt x="26" y="660"/>
                  <a:pt x="34" y="660"/>
                </a:cubicBezTo>
                <a:cubicBezTo>
                  <a:pt x="43" y="660"/>
                  <a:pt x="51" y="657"/>
                  <a:pt x="58" y="649"/>
                </a:cubicBezTo>
                <a:cubicBezTo>
                  <a:pt x="65" y="642"/>
                  <a:pt x="69" y="634"/>
                  <a:pt x="69" y="625"/>
                </a:cubicBezTo>
                <a:lnTo>
                  <a:pt x="69" y="270"/>
                </a:lnTo>
                <a:cubicBezTo>
                  <a:pt x="81" y="264"/>
                  <a:pt x="92" y="260"/>
                  <a:pt x="102" y="260"/>
                </a:cubicBezTo>
                <a:cubicBezTo>
                  <a:pt x="124" y="260"/>
                  <a:pt x="164" y="275"/>
                  <a:pt x="219" y="304"/>
                </a:cubicBezTo>
                <a:cubicBezTo>
                  <a:pt x="275" y="333"/>
                  <a:pt x="315" y="348"/>
                  <a:pt x="338" y="348"/>
                </a:cubicBezTo>
                <a:cubicBezTo>
                  <a:pt x="376" y="348"/>
                  <a:pt x="410" y="336"/>
                  <a:pt x="440" y="313"/>
                </a:cubicBezTo>
                <a:lnTo>
                  <a:pt x="440" y="70"/>
                </a:lnTo>
                <a:cubicBezTo>
                  <a:pt x="425" y="82"/>
                  <a:pt x="413" y="90"/>
                  <a:pt x="405" y="96"/>
                </a:cubicBezTo>
                <a:cubicBezTo>
                  <a:pt x="397" y="102"/>
                  <a:pt x="387" y="108"/>
                  <a:pt x="374" y="114"/>
                </a:cubicBezTo>
                <a:cubicBezTo>
                  <a:pt x="361" y="119"/>
                  <a:pt x="349" y="122"/>
                  <a:pt x="338" y="122"/>
                </a:cubicBezTo>
                <a:cubicBezTo>
                  <a:pt x="316" y="122"/>
                  <a:pt x="276" y="108"/>
                  <a:pt x="220" y="79"/>
                </a:cubicBezTo>
                <a:cubicBezTo>
                  <a:pt x="164" y="50"/>
                  <a:pt x="124" y="35"/>
                  <a:pt x="102" y="35"/>
                </a:cubicBezTo>
                <a:cubicBezTo>
                  <a:pt x="94" y="35"/>
                  <a:pt x="83" y="36"/>
                  <a:pt x="69" y="39"/>
                </a:cubicBezTo>
                <a:lnTo>
                  <a:pt x="69" y="35"/>
                </a:lnTo>
                <a:cubicBezTo>
                  <a:pt x="69" y="25"/>
                  <a:pt x="65" y="17"/>
                  <a:pt x="58" y="10"/>
                </a:cubicBezTo>
                <a:cubicBezTo>
                  <a:pt x="52" y="3"/>
                  <a:pt x="44" y="0"/>
                  <a:pt x="34" y="0"/>
                </a:cubicBezTo>
                <a:close/>
              </a:path>
            </a:pathLst>
          </a:custGeom>
          <a:solidFill>
            <a:srgbClr val="FE721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pic>
        <p:nvPicPr>
          <p:cNvPr id="1470" name="Google Shape;1470;p70" descr="Icon&#10;&#10;Description automatically generated with medium confidence"/>
          <p:cNvPicPr preferRelativeResize="0"/>
          <p:nvPr/>
        </p:nvPicPr>
        <p:blipFill rotWithShape="1">
          <a:blip r:embed="rId3">
            <a:alphaModFix/>
          </a:blip>
          <a:srcRect/>
          <a:stretch/>
        </p:blipFill>
        <p:spPr>
          <a:xfrm>
            <a:off x="507790" y="665754"/>
            <a:ext cx="3446801" cy="3446801"/>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475"/>
        <p:cNvGrpSpPr/>
        <p:nvPr/>
      </p:nvGrpSpPr>
      <p:grpSpPr>
        <a:xfrm>
          <a:off x="0" y="0"/>
          <a:ext cx="0" cy="0"/>
          <a:chOff x="0" y="0"/>
          <a:chExt cx="0" cy="0"/>
        </a:xfrm>
      </p:grpSpPr>
      <p:sp>
        <p:nvSpPr>
          <p:cNvPr id="1476" name="Google Shape;1476;p71"/>
          <p:cNvSpPr/>
          <p:nvPr/>
        </p:nvSpPr>
        <p:spPr>
          <a:xfrm>
            <a:off x="3363311" y="-1"/>
            <a:ext cx="8828690" cy="6042991"/>
          </a:xfrm>
          <a:prstGeom prst="rect">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77" name="Google Shape;1477;p71"/>
          <p:cNvSpPr/>
          <p:nvPr/>
        </p:nvSpPr>
        <p:spPr>
          <a:xfrm>
            <a:off x="-1" y="4246179"/>
            <a:ext cx="5456583" cy="2611821"/>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78" name="Google Shape;1478;p71"/>
          <p:cNvSpPr txBox="1"/>
          <p:nvPr/>
        </p:nvSpPr>
        <p:spPr>
          <a:xfrm>
            <a:off x="6025772" y="1033749"/>
            <a:ext cx="5734406" cy="39703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Successful transitions should start early</a:t>
            </a:r>
            <a:endParaRPr/>
          </a:p>
          <a:p>
            <a:pPr marL="0" marR="0" lvl="0" indent="0" algn="l" rtl="0">
              <a:spcBef>
                <a:spcPts val="0"/>
              </a:spcBef>
              <a:spcAft>
                <a:spcPts val="0"/>
              </a:spcAft>
              <a:buNone/>
            </a:pPr>
            <a:endParaRPr sz="2800">
              <a:solidFill>
                <a:srgbClr val="595959"/>
              </a:solidFill>
              <a:latin typeface="Calibri"/>
              <a:ea typeface="Calibri"/>
              <a:cs typeface="Calibri"/>
              <a:sym typeface="Calibri"/>
            </a:endParaRPr>
          </a:p>
          <a:p>
            <a:pPr marL="0" marR="0" lvl="0" indent="0" algn="l" rtl="0">
              <a:spcBef>
                <a:spcPts val="0"/>
              </a:spcBef>
              <a:spcAft>
                <a:spcPts val="0"/>
              </a:spcAft>
              <a:buNone/>
            </a:pPr>
            <a:r>
              <a:rPr lang="en-CA" sz="2800">
                <a:solidFill>
                  <a:srgbClr val="595959"/>
                </a:solidFill>
                <a:latin typeface="Calibri"/>
                <a:ea typeface="Calibri"/>
                <a:cs typeface="Calibri"/>
                <a:sym typeface="Calibri"/>
              </a:rPr>
              <a:t>Strategies for school staff</a:t>
            </a:r>
            <a:endParaRPr/>
          </a:p>
          <a:p>
            <a:pPr marL="457200" marR="0" lvl="0" indent="-457200" algn="l" rtl="0">
              <a:spcBef>
                <a:spcPts val="0"/>
              </a:spcBef>
              <a:spcAft>
                <a:spcPts val="0"/>
              </a:spcAft>
              <a:buClr>
                <a:srgbClr val="595959"/>
              </a:buClr>
              <a:buSzPts val="2800"/>
              <a:buFont typeface="Arial"/>
              <a:buChar char="•"/>
            </a:pPr>
            <a:r>
              <a:rPr lang="en-CA" sz="2800">
                <a:solidFill>
                  <a:srgbClr val="595959"/>
                </a:solidFill>
                <a:latin typeface="Calibri"/>
                <a:ea typeface="Calibri"/>
                <a:cs typeface="Calibri"/>
                <a:sym typeface="Calibri"/>
              </a:rPr>
              <a:t>Help students develop skills to support transitions</a:t>
            </a:r>
            <a:endParaRPr/>
          </a:p>
          <a:p>
            <a:pPr marL="457200" marR="0" lvl="0" indent="-457200" algn="l" rtl="0">
              <a:spcBef>
                <a:spcPts val="0"/>
              </a:spcBef>
              <a:spcAft>
                <a:spcPts val="0"/>
              </a:spcAft>
              <a:buClr>
                <a:srgbClr val="595959"/>
              </a:buClr>
              <a:buSzPts val="2800"/>
              <a:buFont typeface="Arial"/>
              <a:buChar char="•"/>
            </a:pPr>
            <a:r>
              <a:rPr lang="en-CA" sz="2800">
                <a:solidFill>
                  <a:srgbClr val="595959"/>
                </a:solidFill>
                <a:latin typeface="Calibri"/>
                <a:ea typeface="Calibri"/>
                <a:cs typeface="Calibri"/>
                <a:sym typeface="Calibri"/>
              </a:rPr>
              <a:t>Give opportunities to explore different professions/trades</a:t>
            </a:r>
            <a:endParaRPr/>
          </a:p>
          <a:p>
            <a:pPr marL="457200" marR="0" lvl="0" indent="-457200" algn="l" rtl="0">
              <a:spcBef>
                <a:spcPts val="0"/>
              </a:spcBef>
              <a:spcAft>
                <a:spcPts val="0"/>
              </a:spcAft>
              <a:buClr>
                <a:srgbClr val="595959"/>
              </a:buClr>
              <a:buSzPts val="2800"/>
              <a:buFont typeface="Arial"/>
              <a:buChar char="•"/>
            </a:pPr>
            <a:r>
              <a:rPr lang="en-CA" sz="2800">
                <a:solidFill>
                  <a:srgbClr val="595959"/>
                </a:solidFill>
                <a:latin typeface="Calibri"/>
                <a:ea typeface="Calibri"/>
                <a:cs typeface="Calibri"/>
                <a:sym typeface="Calibri"/>
              </a:rPr>
              <a:t>Identify interests and skills</a:t>
            </a:r>
            <a:endParaRPr/>
          </a:p>
        </p:txBody>
      </p:sp>
      <p:sp>
        <p:nvSpPr>
          <p:cNvPr id="1479" name="Google Shape;1479;p71"/>
          <p:cNvSpPr txBox="1"/>
          <p:nvPr/>
        </p:nvSpPr>
        <p:spPr>
          <a:xfrm>
            <a:off x="399641" y="5015824"/>
            <a:ext cx="5056941"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2. An early start</a:t>
            </a:r>
            <a:endParaRPr/>
          </a:p>
        </p:txBody>
      </p:sp>
      <p:sp>
        <p:nvSpPr>
          <p:cNvPr id="1480" name="Google Shape;1480;p71"/>
          <p:cNvSpPr/>
          <p:nvPr/>
        </p:nvSpPr>
        <p:spPr>
          <a:xfrm>
            <a:off x="5311238" y="1033749"/>
            <a:ext cx="389855" cy="584775"/>
          </a:xfrm>
          <a:custGeom>
            <a:avLst/>
            <a:gdLst/>
            <a:ahLst/>
            <a:cxnLst/>
            <a:rect l="l" t="t" r="r" b="b"/>
            <a:pathLst>
              <a:path w="440" h="660" extrusionOk="0">
                <a:moveTo>
                  <a:pt x="34" y="0"/>
                </a:moveTo>
                <a:cubicBezTo>
                  <a:pt x="25" y="0"/>
                  <a:pt x="17" y="3"/>
                  <a:pt x="10" y="10"/>
                </a:cubicBezTo>
                <a:cubicBezTo>
                  <a:pt x="3" y="17"/>
                  <a:pt x="0" y="25"/>
                  <a:pt x="0" y="35"/>
                </a:cubicBezTo>
                <a:lnTo>
                  <a:pt x="0" y="70"/>
                </a:lnTo>
                <a:lnTo>
                  <a:pt x="0" y="105"/>
                </a:lnTo>
                <a:lnTo>
                  <a:pt x="0" y="313"/>
                </a:lnTo>
                <a:lnTo>
                  <a:pt x="0" y="625"/>
                </a:lnTo>
                <a:cubicBezTo>
                  <a:pt x="0" y="634"/>
                  <a:pt x="4" y="642"/>
                  <a:pt x="11" y="649"/>
                </a:cubicBezTo>
                <a:cubicBezTo>
                  <a:pt x="18" y="657"/>
                  <a:pt x="26" y="660"/>
                  <a:pt x="34" y="660"/>
                </a:cubicBezTo>
                <a:cubicBezTo>
                  <a:pt x="43" y="660"/>
                  <a:pt x="51" y="657"/>
                  <a:pt x="58" y="649"/>
                </a:cubicBezTo>
                <a:cubicBezTo>
                  <a:pt x="65" y="642"/>
                  <a:pt x="69" y="634"/>
                  <a:pt x="69" y="625"/>
                </a:cubicBezTo>
                <a:lnTo>
                  <a:pt x="69" y="270"/>
                </a:lnTo>
                <a:cubicBezTo>
                  <a:pt x="81" y="264"/>
                  <a:pt x="92" y="260"/>
                  <a:pt x="102" y="260"/>
                </a:cubicBezTo>
                <a:cubicBezTo>
                  <a:pt x="124" y="260"/>
                  <a:pt x="164" y="275"/>
                  <a:pt x="219" y="304"/>
                </a:cubicBezTo>
                <a:cubicBezTo>
                  <a:pt x="275" y="333"/>
                  <a:pt x="315" y="348"/>
                  <a:pt x="338" y="348"/>
                </a:cubicBezTo>
                <a:cubicBezTo>
                  <a:pt x="376" y="348"/>
                  <a:pt x="410" y="336"/>
                  <a:pt x="440" y="313"/>
                </a:cubicBezTo>
                <a:lnTo>
                  <a:pt x="440" y="70"/>
                </a:lnTo>
                <a:cubicBezTo>
                  <a:pt x="425" y="82"/>
                  <a:pt x="413" y="90"/>
                  <a:pt x="405" y="96"/>
                </a:cubicBezTo>
                <a:cubicBezTo>
                  <a:pt x="397" y="102"/>
                  <a:pt x="387" y="108"/>
                  <a:pt x="374" y="114"/>
                </a:cubicBezTo>
                <a:cubicBezTo>
                  <a:pt x="361" y="119"/>
                  <a:pt x="349" y="122"/>
                  <a:pt x="338" y="122"/>
                </a:cubicBezTo>
                <a:cubicBezTo>
                  <a:pt x="316" y="122"/>
                  <a:pt x="276" y="108"/>
                  <a:pt x="220" y="79"/>
                </a:cubicBezTo>
                <a:cubicBezTo>
                  <a:pt x="164" y="50"/>
                  <a:pt x="124" y="35"/>
                  <a:pt x="102" y="35"/>
                </a:cubicBezTo>
                <a:cubicBezTo>
                  <a:pt x="94" y="35"/>
                  <a:pt x="83" y="36"/>
                  <a:pt x="69" y="39"/>
                </a:cubicBezTo>
                <a:lnTo>
                  <a:pt x="69" y="35"/>
                </a:lnTo>
                <a:cubicBezTo>
                  <a:pt x="69" y="25"/>
                  <a:pt x="65" y="17"/>
                  <a:pt x="58" y="10"/>
                </a:cubicBezTo>
                <a:cubicBezTo>
                  <a:pt x="52" y="3"/>
                  <a:pt x="44" y="0"/>
                  <a:pt x="34" y="0"/>
                </a:cubicBezTo>
                <a:close/>
              </a:path>
            </a:pathLst>
          </a:custGeom>
          <a:solidFill>
            <a:srgbClr val="FE721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481" name="Google Shape;1481;p71"/>
          <p:cNvSpPr/>
          <p:nvPr/>
        </p:nvSpPr>
        <p:spPr>
          <a:xfrm>
            <a:off x="5311237" y="2334182"/>
            <a:ext cx="389855" cy="584775"/>
          </a:xfrm>
          <a:custGeom>
            <a:avLst/>
            <a:gdLst/>
            <a:ahLst/>
            <a:cxnLst/>
            <a:rect l="l" t="t" r="r" b="b"/>
            <a:pathLst>
              <a:path w="440" h="660" extrusionOk="0">
                <a:moveTo>
                  <a:pt x="34" y="0"/>
                </a:moveTo>
                <a:cubicBezTo>
                  <a:pt x="25" y="0"/>
                  <a:pt x="17" y="3"/>
                  <a:pt x="10" y="10"/>
                </a:cubicBezTo>
                <a:cubicBezTo>
                  <a:pt x="3" y="17"/>
                  <a:pt x="0" y="25"/>
                  <a:pt x="0" y="35"/>
                </a:cubicBezTo>
                <a:lnTo>
                  <a:pt x="0" y="70"/>
                </a:lnTo>
                <a:lnTo>
                  <a:pt x="0" y="105"/>
                </a:lnTo>
                <a:lnTo>
                  <a:pt x="0" y="313"/>
                </a:lnTo>
                <a:lnTo>
                  <a:pt x="0" y="625"/>
                </a:lnTo>
                <a:cubicBezTo>
                  <a:pt x="0" y="634"/>
                  <a:pt x="4" y="642"/>
                  <a:pt x="11" y="649"/>
                </a:cubicBezTo>
                <a:cubicBezTo>
                  <a:pt x="18" y="657"/>
                  <a:pt x="26" y="660"/>
                  <a:pt x="34" y="660"/>
                </a:cubicBezTo>
                <a:cubicBezTo>
                  <a:pt x="43" y="660"/>
                  <a:pt x="51" y="657"/>
                  <a:pt x="58" y="649"/>
                </a:cubicBezTo>
                <a:cubicBezTo>
                  <a:pt x="65" y="642"/>
                  <a:pt x="69" y="634"/>
                  <a:pt x="69" y="625"/>
                </a:cubicBezTo>
                <a:lnTo>
                  <a:pt x="69" y="270"/>
                </a:lnTo>
                <a:cubicBezTo>
                  <a:pt x="81" y="264"/>
                  <a:pt x="92" y="260"/>
                  <a:pt x="102" y="260"/>
                </a:cubicBezTo>
                <a:cubicBezTo>
                  <a:pt x="124" y="260"/>
                  <a:pt x="164" y="275"/>
                  <a:pt x="219" y="304"/>
                </a:cubicBezTo>
                <a:cubicBezTo>
                  <a:pt x="275" y="333"/>
                  <a:pt x="315" y="348"/>
                  <a:pt x="338" y="348"/>
                </a:cubicBezTo>
                <a:cubicBezTo>
                  <a:pt x="376" y="348"/>
                  <a:pt x="410" y="336"/>
                  <a:pt x="440" y="313"/>
                </a:cubicBezTo>
                <a:lnTo>
                  <a:pt x="440" y="70"/>
                </a:lnTo>
                <a:cubicBezTo>
                  <a:pt x="425" y="82"/>
                  <a:pt x="413" y="90"/>
                  <a:pt x="405" y="96"/>
                </a:cubicBezTo>
                <a:cubicBezTo>
                  <a:pt x="397" y="102"/>
                  <a:pt x="387" y="108"/>
                  <a:pt x="374" y="114"/>
                </a:cubicBezTo>
                <a:cubicBezTo>
                  <a:pt x="361" y="119"/>
                  <a:pt x="349" y="122"/>
                  <a:pt x="338" y="122"/>
                </a:cubicBezTo>
                <a:cubicBezTo>
                  <a:pt x="316" y="122"/>
                  <a:pt x="276" y="108"/>
                  <a:pt x="220" y="79"/>
                </a:cubicBezTo>
                <a:cubicBezTo>
                  <a:pt x="164" y="50"/>
                  <a:pt x="124" y="35"/>
                  <a:pt x="102" y="35"/>
                </a:cubicBezTo>
                <a:cubicBezTo>
                  <a:pt x="94" y="35"/>
                  <a:pt x="83" y="36"/>
                  <a:pt x="69" y="39"/>
                </a:cubicBezTo>
                <a:lnTo>
                  <a:pt x="69" y="35"/>
                </a:lnTo>
                <a:cubicBezTo>
                  <a:pt x="69" y="25"/>
                  <a:pt x="65" y="17"/>
                  <a:pt x="58" y="10"/>
                </a:cubicBezTo>
                <a:cubicBezTo>
                  <a:pt x="52" y="3"/>
                  <a:pt x="44" y="0"/>
                  <a:pt x="34" y="0"/>
                </a:cubicBezTo>
                <a:close/>
              </a:path>
            </a:pathLst>
          </a:custGeom>
          <a:solidFill>
            <a:srgbClr val="FE721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pic>
        <p:nvPicPr>
          <p:cNvPr id="1482" name="Google Shape;1482;p71" descr="A picture containing graphical user interface&#10;&#10;Description automatically generated"/>
          <p:cNvPicPr preferRelativeResize="0"/>
          <p:nvPr/>
        </p:nvPicPr>
        <p:blipFill rotWithShape="1">
          <a:blip r:embed="rId3">
            <a:alphaModFix/>
          </a:blip>
          <a:srcRect/>
          <a:stretch/>
        </p:blipFill>
        <p:spPr>
          <a:xfrm>
            <a:off x="655515" y="747281"/>
            <a:ext cx="3498898" cy="3498898"/>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487"/>
        <p:cNvGrpSpPr/>
        <p:nvPr/>
      </p:nvGrpSpPr>
      <p:grpSpPr>
        <a:xfrm>
          <a:off x="0" y="0"/>
          <a:ext cx="0" cy="0"/>
          <a:chOff x="0" y="0"/>
          <a:chExt cx="0" cy="0"/>
        </a:xfrm>
      </p:grpSpPr>
      <p:sp>
        <p:nvSpPr>
          <p:cNvPr id="1488" name="Google Shape;1488;p72"/>
          <p:cNvSpPr/>
          <p:nvPr/>
        </p:nvSpPr>
        <p:spPr>
          <a:xfrm>
            <a:off x="3363311" y="-1"/>
            <a:ext cx="8828690" cy="6042991"/>
          </a:xfrm>
          <a:prstGeom prst="rect">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89" name="Google Shape;1489;p72"/>
          <p:cNvSpPr/>
          <p:nvPr/>
        </p:nvSpPr>
        <p:spPr>
          <a:xfrm>
            <a:off x="-1" y="4246179"/>
            <a:ext cx="4899991" cy="2611821"/>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90" name="Google Shape;1490;p72"/>
          <p:cNvSpPr txBox="1"/>
          <p:nvPr/>
        </p:nvSpPr>
        <p:spPr>
          <a:xfrm>
            <a:off x="6025772" y="1033749"/>
            <a:ext cx="5265080" cy="26776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Transition planning should be:</a:t>
            </a:r>
            <a:endParaRPr/>
          </a:p>
          <a:p>
            <a:pPr marL="457200" marR="0" lvl="0" indent="-457200" algn="l" rtl="0">
              <a:spcBef>
                <a:spcPts val="0"/>
              </a:spcBef>
              <a:spcAft>
                <a:spcPts val="0"/>
              </a:spcAft>
              <a:buClr>
                <a:srgbClr val="595959"/>
              </a:buClr>
              <a:buSzPts val="2800"/>
              <a:buFont typeface="Arial"/>
              <a:buChar char="•"/>
            </a:pPr>
            <a:r>
              <a:rPr lang="en-CA" sz="2800">
                <a:solidFill>
                  <a:srgbClr val="595959"/>
                </a:solidFill>
                <a:latin typeface="Calibri"/>
                <a:ea typeface="Calibri"/>
                <a:cs typeface="Calibri"/>
                <a:sym typeface="Calibri"/>
              </a:rPr>
              <a:t>Step by step</a:t>
            </a:r>
            <a:endParaRPr/>
          </a:p>
          <a:p>
            <a:pPr marL="457200" marR="0" lvl="0" indent="-457200" algn="l" rtl="0">
              <a:spcBef>
                <a:spcPts val="0"/>
              </a:spcBef>
              <a:spcAft>
                <a:spcPts val="0"/>
              </a:spcAft>
              <a:buClr>
                <a:srgbClr val="595959"/>
              </a:buClr>
              <a:buSzPts val="2800"/>
              <a:buFont typeface="Arial"/>
              <a:buChar char="•"/>
            </a:pPr>
            <a:r>
              <a:rPr lang="en-CA" sz="2800">
                <a:solidFill>
                  <a:srgbClr val="595959"/>
                </a:solidFill>
                <a:latin typeface="Calibri"/>
                <a:ea typeface="Calibri"/>
                <a:cs typeface="Calibri"/>
                <a:sym typeface="Calibri"/>
              </a:rPr>
              <a:t>Time sensitive </a:t>
            </a:r>
            <a:endParaRPr/>
          </a:p>
          <a:p>
            <a:pPr marL="0" marR="0" lvl="0" indent="0" algn="l" rtl="0">
              <a:spcBef>
                <a:spcPts val="0"/>
              </a:spcBef>
              <a:spcAft>
                <a:spcPts val="0"/>
              </a:spcAft>
              <a:buNone/>
            </a:pPr>
            <a:endParaRPr sz="2800">
              <a:solidFill>
                <a:srgbClr val="595959"/>
              </a:solidFill>
              <a:latin typeface="Calibri"/>
              <a:ea typeface="Calibri"/>
              <a:cs typeface="Calibri"/>
              <a:sym typeface="Calibri"/>
            </a:endParaRPr>
          </a:p>
          <a:p>
            <a:pPr marL="0" marR="0" lvl="0" indent="0" algn="l" rtl="0">
              <a:spcBef>
                <a:spcPts val="0"/>
              </a:spcBef>
              <a:spcAft>
                <a:spcPts val="0"/>
              </a:spcAft>
              <a:buNone/>
            </a:pPr>
            <a:r>
              <a:rPr lang="en-CA" sz="2800">
                <a:solidFill>
                  <a:srgbClr val="595959"/>
                </a:solidFill>
                <a:latin typeface="Calibri"/>
                <a:ea typeface="Calibri"/>
                <a:cs typeface="Calibri"/>
                <a:sym typeface="Calibri"/>
              </a:rPr>
              <a:t>Plans may change across the lifetime</a:t>
            </a:r>
            <a:endParaRPr/>
          </a:p>
        </p:txBody>
      </p:sp>
      <p:sp>
        <p:nvSpPr>
          <p:cNvPr id="1491" name="Google Shape;1491;p72"/>
          <p:cNvSpPr txBox="1"/>
          <p:nvPr/>
        </p:nvSpPr>
        <p:spPr>
          <a:xfrm>
            <a:off x="399642" y="4993461"/>
            <a:ext cx="471901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3. A Timeline</a:t>
            </a:r>
            <a:endParaRPr/>
          </a:p>
        </p:txBody>
      </p:sp>
      <p:sp>
        <p:nvSpPr>
          <p:cNvPr id="1492" name="Google Shape;1492;p72"/>
          <p:cNvSpPr/>
          <p:nvPr/>
        </p:nvSpPr>
        <p:spPr>
          <a:xfrm>
            <a:off x="5311237" y="1072165"/>
            <a:ext cx="389855" cy="584775"/>
          </a:xfrm>
          <a:custGeom>
            <a:avLst/>
            <a:gdLst/>
            <a:ahLst/>
            <a:cxnLst/>
            <a:rect l="l" t="t" r="r" b="b"/>
            <a:pathLst>
              <a:path w="440" h="660" extrusionOk="0">
                <a:moveTo>
                  <a:pt x="34" y="0"/>
                </a:moveTo>
                <a:cubicBezTo>
                  <a:pt x="25" y="0"/>
                  <a:pt x="17" y="3"/>
                  <a:pt x="10" y="10"/>
                </a:cubicBezTo>
                <a:cubicBezTo>
                  <a:pt x="3" y="17"/>
                  <a:pt x="0" y="25"/>
                  <a:pt x="0" y="35"/>
                </a:cubicBezTo>
                <a:lnTo>
                  <a:pt x="0" y="70"/>
                </a:lnTo>
                <a:lnTo>
                  <a:pt x="0" y="105"/>
                </a:lnTo>
                <a:lnTo>
                  <a:pt x="0" y="313"/>
                </a:lnTo>
                <a:lnTo>
                  <a:pt x="0" y="625"/>
                </a:lnTo>
                <a:cubicBezTo>
                  <a:pt x="0" y="634"/>
                  <a:pt x="4" y="642"/>
                  <a:pt x="11" y="649"/>
                </a:cubicBezTo>
                <a:cubicBezTo>
                  <a:pt x="18" y="657"/>
                  <a:pt x="26" y="660"/>
                  <a:pt x="34" y="660"/>
                </a:cubicBezTo>
                <a:cubicBezTo>
                  <a:pt x="43" y="660"/>
                  <a:pt x="51" y="657"/>
                  <a:pt x="58" y="649"/>
                </a:cubicBezTo>
                <a:cubicBezTo>
                  <a:pt x="65" y="642"/>
                  <a:pt x="69" y="634"/>
                  <a:pt x="69" y="625"/>
                </a:cubicBezTo>
                <a:lnTo>
                  <a:pt x="69" y="270"/>
                </a:lnTo>
                <a:cubicBezTo>
                  <a:pt x="81" y="264"/>
                  <a:pt x="92" y="260"/>
                  <a:pt x="102" y="260"/>
                </a:cubicBezTo>
                <a:cubicBezTo>
                  <a:pt x="124" y="260"/>
                  <a:pt x="164" y="275"/>
                  <a:pt x="219" y="304"/>
                </a:cubicBezTo>
                <a:cubicBezTo>
                  <a:pt x="275" y="333"/>
                  <a:pt x="315" y="348"/>
                  <a:pt x="338" y="348"/>
                </a:cubicBezTo>
                <a:cubicBezTo>
                  <a:pt x="376" y="348"/>
                  <a:pt x="410" y="336"/>
                  <a:pt x="440" y="313"/>
                </a:cubicBezTo>
                <a:lnTo>
                  <a:pt x="440" y="70"/>
                </a:lnTo>
                <a:cubicBezTo>
                  <a:pt x="425" y="82"/>
                  <a:pt x="413" y="90"/>
                  <a:pt x="405" y="96"/>
                </a:cubicBezTo>
                <a:cubicBezTo>
                  <a:pt x="397" y="102"/>
                  <a:pt x="387" y="108"/>
                  <a:pt x="374" y="114"/>
                </a:cubicBezTo>
                <a:cubicBezTo>
                  <a:pt x="361" y="119"/>
                  <a:pt x="349" y="122"/>
                  <a:pt x="338" y="122"/>
                </a:cubicBezTo>
                <a:cubicBezTo>
                  <a:pt x="316" y="122"/>
                  <a:pt x="276" y="108"/>
                  <a:pt x="220" y="79"/>
                </a:cubicBezTo>
                <a:cubicBezTo>
                  <a:pt x="164" y="50"/>
                  <a:pt x="124" y="35"/>
                  <a:pt x="102" y="35"/>
                </a:cubicBezTo>
                <a:cubicBezTo>
                  <a:pt x="94" y="35"/>
                  <a:pt x="83" y="36"/>
                  <a:pt x="69" y="39"/>
                </a:cubicBezTo>
                <a:lnTo>
                  <a:pt x="69" y="35"/>
                </a:lnTo>
                <a:cubicBezTo>
                  <a:pt x="69" y="25"/>
                  <a:pt x="65" y="17"/>
                  <a:pt x="58" y="10"/>
                </a:cubicBezTo>
                <a:cubicBezTo>
                  <a:pt x="52" y="3"/>
                  <a:pt x="44" y="0"/>
                  <a:pt x="34" y="0"/>
                </a:cubicBezTo>
                <a:close/>
              </a:path>
            </a:pathLst>
          </a:custGeom>
          <a:solidFill>
            <a:srgbClr val="FE721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493" name="Google Shape;1493;p72"/>
          <p:cNvSpPr/>
          <p:nvPr/>
        </p:nvSpPr>
        <p:spPr>
          <a:xfrm>
            <a:off x="5311237" y="2729106"/>
            <a:ext cx="389855" cy="584775"/>
          </a:xfrm>
          <a:custGeom>
            <a:avLst/>
            <a:gdLst/>
            <a:ahLst/>
            <a:cxnLst/>
            <a:rect l="l" t="t" r="r" b="b"/>
            <a:pathLst>
              <a:path w="440" h="660" extrusionOk="0">
                <a:moveTo>
                  <a:pt x="34" y="0"/>
                </a:moveTo>
                <a:cubicBezTo>
                  <a:pt x="25" y="0"/>
                  <a:pt x="17" y="3"/>
                  <a:pt x="10" y="10"/>
                </a:cubicBezTo>
                <a:cubicBezTo>
                  <a:pt x="3" y="17"/>
                  <a:pt x="0" y="25"/>
                  <a:pt x="0" y="35"/>
                </a:cubicBezTo>
                <a:lnTo>
                  <a:pt x="0" y="70"/>
                </a:lnTo>
                <a:lnTo>
                  <a:pt x="0" y="105"/>
                </a:lnTo>
                <a:lnTo>
                  <a:pt x="0" y="313"/>
                </a:lnTo>
                <a:lnTo>
                  <a:pt x="0" y="625"/>
                </a:lnTo>
                <a:cubicBezTo>
                  <a:pt x="0" y="634"/>
                  <a:pt x="4" y="642"/>
                  <a:pt x="11" y="649"/>
                </a:cubicBezTo>
                <a:cubicBezTo>
                  <a:pt x="18" y="657"/>
                  <a:pt x="26" y="660"/>
                  <a:pt x="34" y="660"/>
                </a:cubicBezTo>
                <a:cubicBezTo>
                  <a:pt x="43" y="660"/>
                  <a:pt x="51" y="657"/>
                  <a:pt x="58" y="649"/>
                </a:cubicBezTo>
                <a:cubicBezTo>
                  <a:pt x="65" y="642"/>
                  <a:pt x="69" y="634"/>
                  <a:pt x="69" y="625"/>
                </a:cubicBezTo>
                <a:lnTo>
                  <a:pt x="69" y="270"/>
                </a:lnTo>
                <a:cubicBezTo>
                  <a:pt x="81" y="264"/>
                  <a:pt x="92" y="260"/>
                  <a:pt x="102" y="260"/>
                </a:cubicBezTo>
                <a:cubicBezTo>
                  <a:pt x="124" y="260"/>
                  <a:pt x="164" y="275"/>
                  <a:pt x="219" y="304"/>
                </a:cubicBezTo>
                <a:cubicBezTo>
                  <a:pt x="275" y="333"/>
                  <a:pt x="315" y="348"/>
                  <a:pt x="338" y="348"/>
                </a:cubicBezTo>
                <a:cubicBezTo>
                  <a:pt x="376" y="348"/>
                  <a:pt x="410" y="336"/>
                  <a:pt x="440" y="313"/>
                </a:cubicBezTo>
                <a:lnTo>
                  <a:pt x="440" y="70"/>
                </a:lnTo>
                <a:cubicBezTo>
                  <a:pt x="425" y="82"/>
                  <a:pt x="413" y="90"/>
                  <a:pt x="405" y="96"/>
                </a:cubicBezTo>
                <a:cubicBezTo>
                  <a:pt x="397" y="102"/>
                  <a:pt x="387" y="108"/>
                  <a:pt x="374" y="114"/>
                </a:cubicBezTo>
                <a:cubicBezTo>
                  <a:pt x="361" y="119"/>
                  <a:pt x="349" y="122"/>
                  <a:pt x="338" y="122"/>
                </a:cubicBezTo>
                <a:cubicBezTo>
                  <a:pt x="316" y="122"/>
                  <a:pt x="276" y="108"/>
                  <a:pt x="220" y="79"/>
                </a:cubicBezTo>
                <a:cubicBezTo>
                  <a:pt x="164" y="50"/>
                  <a:pt x="124" y="35"/>
                  <a:pt x="102" y="35"/>
                </a:cubicBezTo>
                <a:cubicBezTo>
                  <a:pt x="94" y="35"/>
                  <a:pt x="83" y="36"/>
                  <a:pt x="69" y="39"/>
                </a:cubicBezTo>
                <a:lnTo>
                  <a:pt x="69" y="35"/>
                </a:lnTo>
                <a:cubicBezTo>
                  <a:pt x="69" y="25"/>
                  <a:pt x="65" y="17"/>
                  <a:pt x="58" y="10"/>
                </a:cubicBezTo>
                <a:cubicBezTo>
                  <a:pt x="52" y="3"/>
                  <a:pt x="44" y="0"/>
                  <a:pt x="34" y="0"/>
                </a:cubicBezTo>
                <a:close/>
              </a:path>
            </a:pathLst>
          </a:custGeom>
          <a:solidFill>
            <a:srgbClr val="FE721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pic>
        <p:nvPicPr>
          <p:cNvPr id="1494" name="Google Shape;1494;p72"/>
          <p:cNvPicPr preferRelativeResize="0"/>
          <p:nvPr/>
        </p:nvPicPr>
        <p:blipFill rotWithShape="1">
          <a:blip r:embed="rId3">
            <a:alphaModFix/>
          </a:blip>
          <a:srcRect/>
          <a:stretch/>
        </p:blipFill>
        <p:spPr>
          <a:xfrm>
            <a:off x="655515" y="747281"/>
            <a:ext cx="3498898" cy="3498898"/>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499"/>
        <p:cNvGrpSpPr/>
        <p:nvPr/>
      </p:nvGrpSpPr>
      <p:grpSpPr>
        <a:xfrm>
          <a:off x="0" y="0"/>
          <a:ext cx="0" cy="0"/>
          <a:chOff x="0" y="0"/>
          <a:chExt cx="0" cy="0"/>
        </a:xfrm>
      </p:grpSpPr>
      <p:sp>
        <p:nvSpPr>
          <p:cNvPr id="1500" name="Google Shape;1500;p73"/>
          <p:cNvSpPr/>
          <p:nvPr/>
        </p:nvSpPr>
        <p:spPr>
          <a:xfrm>
            <a:off x="3363311" y="-1"/>
            <a:ext cx="8828690" cy="6042991"/>
          </a:xfrm>
          <a:prstGeom prst="rect">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01" name="Google Shape;1501;p73"/>
          <p:cNvSpPr/>
          <p:nvPr/>
        </p:nvSpPr>
        <p:spPr>
          <a:xfrm>
            <a:off x="-1" y="4246179"/>
            <a:ext cx="5311238" cy="2611821"/>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02" name="Google Shape;1502;p73"/>
          <p:cNvSpPr txBox="1"/>
          <p:nvPr/>
        </p:nvSpPr>
        <p:spPr>
          <a:xfrm>
            <a:off x="6025771" y="747281"/>
            <a:ext cx="5766587" cy="44012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Responsible for initiating and carrying out a transition plan</a:t>
            </a:r>
            <a:endParaRPr/>
          </a:p>
          <a:p>
            <a:pPr marL="0" marR="0" lvl="0" indent="0" algn="l" rtl="0">
              <a:spcBef>
                <a:spcPts val="0"/>
              </a:spcBef>
              <a:spcAft>
                <a:spcPts val="0"/>
              </a:spcAft>
              <a:buNone/>
            </a:pPr>
            <a:endParaRPr sz="2800">
              <a:solidFill>
                <a:srgbClr val="595959"/>
              </a:solidFill>
              <a:latin typeface="Calibri"/>
              <a:ea typeface="Calibri"/>
              <a:cs typeface="Calibri"/>
              <a:sym typeface="Calibri"/>
            </a:endParaRPr>
          </a:p>
          <a:p>
            <a:pPr marL="0" marR="0" lvl="0" indent="0" algn="l" rtl="0">
              <a:spcBef>
                <a:spcPts val="0"/>
              </a:spcBef>
              <a:spcAft>
                <a:spcPts val="0"/>
              </a:spcAft>
              <a:buNone/>
            </a:pPr>
            <a:r>
              <a:rPr lang="en-CA" sz="2800">
                <a:solidFill>
                  <a:srgbClr val="595959"/>
                </a:solidFill>
                <a:latin typeface="Calibri"/>
                <a:ea typeface="Calibri"/>
                <a:cs typeface="Calibri"/>
                <a:sym typeface="Calibri"/>
              </a:rPr>
              <a:t>Strategies for school staff: </a:t>
            </a:r>
            <a:endParaRPr/>
          </a:p>
          <a:p>
            <a:pPr marL="457200" marR="0" lvl="0" indent="-457200" algn="l" rtl="0">
              <a:spcBef>
                <a:spcPts val="0"/>
              </a:spcBef>
              <a:spcAft>
                <a:spcPts val="0"/>
              </a:spcAft>
              <a:buClr>
                <a:srgbClr val="595959"/>
              </a:buClr>
              <a:buSzPts val="2800"/>
              <a:buFont typeface="Arial"/>
              <a:buChar char="•"/>
            </a:pPr>
            <a:r>
              <a:rPr lang="en-CA" sz="2800">
                <a:solidFill>
                  <a:srgbClr val="595959"/>
                </a:solidFill>
                <a:latin typeface="Calibri"/>
                <a:ea typeface="Calibri"/>
                <a:cs typeface="Calibri"/>
                <a:sym typeface="Calibri"/>
              </a:rPr>
              <a:t>Become familiar with the transition plan coordinator</a:t>
            </a:r>
            <a:endParaRPr/>
          </a:p>
          <a:p>
            <a:pPr marL="457200" marR="0" lvl="0" indent="-457200" algn="l" rtl="0">
              <a:spcBef>
                <a:spcPts val="0"/>
              </a:spcBef>
              <a:spcAft>
                <a:spcPts val="0"/>
              </a:spcAft>
              <a:buClr>
                <a:srgbClr val="595959"/>
              </a:buClr>
              <a:buSzPts val="2800"/>
              <a:buFont typeface="Arial"/>
              <a:buChar char="•"/>
            </a:pPr>
            <a:r>
              <a:rPr lang="en-CA" sz="2800">
                <a:solidFill>
                  <a:srgbClr val="595959"/>
                </a:solidFill>
                <a:latin typeface="Calibri"/>
                <a:ea typeface="Calibri"/>
                <a:cs typeface="Calibri"/>
                <a:sym typeface="Calibri"/>
              </a:rPr>
              <a:t>Ask how you can support the individual towards their goals</a:t>
            </a:r>
            <a:endParaRPr/>
          </a:p>
          <a:p>
            <a:pPr marL="457200" marR="0" lvl="0" indent="-457200" algn="l" rtl="0">
              <a:spcBef>
                <a:spcPts val="0"/>
              </a:spcBef>
              <a:spcAft>
                <a:spcPts val="0"/>
              </a:spcAft>
              <a:buClr>
                <a:srgbClr val="595959"/>
              </a:buClr>
              <a:buSzPts val="2800"/>
              <a:buFont typeface="Arial"/>
              <a:buChar char="•"/>
            </a:pPr>
            <a:r>
              <a:rPr lang="en-CA" sz="2800">
                <a:solidFill>
                  <a:srgbClr val="595959"/>
                </a:solidFill>
                <a:latin typeface="Calibri"/>
                <a:ea typeface="Calibri"/>
                <a:cs typeface="Calibri"/>
                <a:sym typeface="Calibri"/>
              </a:rPr>
              <a:t>Assist parents/caregivers in knowing the transition needs</a:t>
            </a:r>
            <a:endParaRPr/>
          </a:p>
        </p:txBody>
      </p:sp>
      <p:sp>
        <p:nvSpPr>
          <p:cNvPr id="1503" name="Google Shape;1503;p73"/>
          <p:cNvSpPr txBox="1"/>
          <p:nvPr/>
        </p:nvSpPr>
        <p:spPr>
          <a:xfrm>
            <a:off x="399642" y="4696169"/>
            <a:ext cx="471901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4. Designated Coordinator</a:t>
            </a:r>
            <a:endParaRPr/>
          </a:p>
        </p:txBody>
      </p:sp>
      <p:sp>
        <p:nvSpPr>
          <p:cNvPr id="1504" name="Google Shape;1504;p73"/>
          <p:cNvSpPr/>
          <p:nvPr/>
        </p:nvSpPr>
        <p:spPr>
          <a:xfrm>
            <a:off x="5311238" y="815010"/>
            <a:ext cx="389855" cy="584775"/>
          </a:xfrm>
          <a:custGeom>
            <a:avLst/>
            <a:gdLst/>
            <a:ahLst/>
            <a:cxnLst/>
            <a:rect l="l" t="t" r="r" b="b"/>
            <a:pathLst>
              <a:path w="440" h="660" extrusionOk="0">
                <a:moveTo>
                  <a:pt x="34" y="0"/>
                </a:moveTo>
                <a:cubicBezTo>
                  <a:pt x="25" y="0"/>
                  <a:pt x="17" y="3"/>
                  <a:pt x="10" y="10"/>
                </a:cubicBezTo>
                <a:cubicBezTo>
                  <a:pt x="3" y="17"/>
                  <a:pt x="0" y="25"/>
                  <a:pt x="0" y="35"/>
                </a:cubicBezTo>
                <a:lnTo>
                  <a:pt x="0" y="70"/>
                </a:lnTo>
                <a:lnTo>
                  <a:pt x="0" y="105"/>
                </a:lnTo>
                <a:lnTo>
                  <a:pt x="0" y="313"/>
                </a:lnTo>
                <a:lnTo>
                  <a:pt x="0" y="625"/>
                </a:lnTo>
                <a:cubicBezTo>
                  <a:pt x="0" y="634"/>
                  <a:pt x="4" y="642"/>
                  <a:pt x="11" y="649"/>
                </a:cubicBezTo>
                <a:cubicBezTo>
                  <a:pt x="18" y="657"/>
                  <a:pt x="26" y="660"/>
                  <a:pt x="34" y="660"/>
                </a:cubicBezTo>
                <a:cubicBezTo>
                  <a:pt x="43" y="660"/>
                  <a:pt x="51" y="657"/>
                  <a:pt x="58" y="649"/>
                </a:cubicBezTo>
                <a:cubicBezTo>
                  <a:pt x="65" y="642"/>
                  <a:pt x="69" y="634"/>
                  <a:pt x="69" y="625"/>
                </a:cubicBezTo>
                <a:lnTo>
                  <a:pt x="69" y="270"/>
                </a:lnTo>
                <a:cubicBezTo>
                  <a:pt x="81" y="264"/>
                  <a:pt x="92" y="260"/>
                  <a:pt x="102" y="260"/>
                </a:cubicBezTo>
                <a:cubicBezTo>
                  <a:pt x="124" y="260"/>
                  <a:pt x="164" y="275"/>
                  <a:pt x="219" y="304"/>
                </a:cubicBezTo>
                <a:cubicBezTo>
                  <a:pt x="275" y="333"/>
                  <a:pt x="315" y="348"/>
                  <a:pt x="338" y="348"/>
                </a:cubicBezTo>
                <a:cubicBezTo>
                  <a:pt x="376" y="348"/>
                  <a:pt x="410" y="336"/>
                  <a:pt x="440" y="313"/>
                </a:cubicBezTo>
                <a:lnTo>
                  <a:pt x="440" y="70"/>
                </a:lnTo>
                <a:cubicBezTo>
                  <a:pt x="425" y="82"/>
                  <a:pt x="413" y="90"/>
                  <a:pt x="405" y="96"/>
                </a:cubicBezTo>
                <a:cubicBezTo>
                  <a:pt x="397" y="102"/>
                  <a:pt x="387" y="108"/>
                  <a:pt x="374" y="114"/>
                </a:cubicBezTo>
                <a:cubicBezTo>
                  <a:pt x="361" y="119"/>
                  <a:pt x="349" y="122"/>
                  <a:pt x="338" y="122"/>
                </a:cubicBezTo>
                <a:cubicBezTo>
                  <a:pt x="316" y="122"/>
                  <a:pt x="276" y="108"/>
                  <a:pt x="220" y="79"/>
                </a:cubicBezTo>
                <a:cubicBezTo>
                  <a:pt x="164" y="50"/>
                  <a:pt x="124" y="35"/>
                  <a:pt x="102" y="35"/>
                </a:cubicBezTo>
                <a:cubicBezTo>
                  <a:pt x="94" y="35"/>
                  <a:pt x="83" y="36"/>
                  <a:pt x="69" y="39"/>
                </a:cubicBezTo>
                <a:lnTo>
                  <a:pt x="69" y="35"/>
                </a:lnTo>
                <a:cubicBezTo>
                  <a:pt x="69" y="25"/>
                  <a:pt x="65" y="17"/>
                  <a:pt x="58" y="10"/>
                </a:cubicBezTo>
                <a:cubicBezTo>
                  <a:pt x="52" y="3"/>
                  <a:pt x="44" y="0"/>
                  <a:pt x="34" y="0"/>
                </a:cubicBezTo>
                <a:close/>
              </a:path>
            </a:pathLst>
          </a:custGeom>
          <a:solidFill>
            <a:srgbClr val="FE721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505" name="Google Shape;1505;p73"/>
          <p:cNvSpPr/>
          <p:nvPr/>
        </p:nvSpPr>
        <p:spPr>
          <a:xfrm>
            <a:off x="5311237" y="2061042"/>
            <a:ext cx="389855" cy="584775"/>
          </a:xfrm>
          <a:custGeom>
            <a:avLst/>
            <a:gdLst/>
            <a:ahLst/>
            <a:cxnLst/>
            <a:rect l="l" t="t" r="r" b="b"/>
            <a:pathLst>
              <a:path w="440" h="660" extrusionOk="0">
                <a:moveTo>
                  <a:pt x="34" y="0"/>
                </a:moveTo>
                <a:cubicBezTo>
                  <a:pt x="25" y="0"/>
                  <a:pt x="17" y="3"/>
                  <a:pt x="10" y="10"/>
                </a:cubicBezTo>
                <a:cubicBezTo>
                  <a:pt x="3" y="17"/>
                  <a:pt x="0" y="25"/>
                  <a:pt x="0" y="35"/>
                </a:cubicBezTo>
                <a:lnTo>
                  <a:pt x="0" y="70"/>
                </a:lnTo>
                <a:lnTo>
                  <a:pt x="0" y="105"/>
                </a:lnTo>
                <a:lnTo>
                  <a:pt x="0" y="313"/>
                </a:lnTo>
                <a:lnTo>
                  <a:pt x="0" y="625"/>
                </a:lnTo>
                <a:cubicBezTo>
                  <a:pt x="0" y="634"/>
                  <a:pt x="4" y="642"/>
                  <a:pt x="11" y="649"/>
                </a:cubicBezTo>
                <a:cubicBezTo>
                  <a:pt x="18" y="657"/>
                  <a:pt x="26" y="660"/>
                  <a:pt x="34" y="660"/>
                </a:cubicBezTo>
                <a:cubicBezTo>
                  <a:pt x="43" y="660"/>
                  <a:pt x="51" y="657"/>
                  <a:pt x="58" y="649"/>
                </a:cubicBezTo>
                <a:cubicBezTo>
                  <a:pt x="65" y="642"/>
                  <a:pt x="69" y="634"/>
                  <a:pt x="69" y="625"/>
                </a:cubicBezTo>
                <a:lnTo>
                  <a:pt x="69" y="270"/>
                </a:lnTo>
                <a:cubicBezTo>
                  <a:pt x="81" y="264"/>
                  <a:pt x="92" y="260"/>
                  <a:pt x="102" y="260"/>
                </a:cubicBezTo>
                <a:cubicBezTo>
                  <a:pt x="124" y="260"/>
                  <a:pt x="164" y="275"/>
                  <a:pt x="219" y="304"/>
                </a:cubicBezTo>
                <a:cubicBezTo>
                  <a:pt x="275" y="333"/>
                  <a:pt x="315" y="348"/>
                  <a:pt x="338" y="348"/>
                </a:cubicBezTo>
                <a:cubicBezTo>
                  <a:pt x="376" y="348"/>
                  <a:pt x="410" y="336"/>
                  <a:pt x="440" y="313"/>
                </a:cubicBezTo>
                <a:lnTo>
                  <a:pt x="440" y="70"/>
                </a:lnTo>
                <a:cubicBezTo>
                  <a:pt x="425" y="82"/>
                  <a:pt x="413" y="90"/>
                  <a:pt x="405" y="96"/>
                </a:cubicBezTo>
                <a:cubicBezTo>
                  <a:pt x="397" y="102"/>
                  <a:pt x="387" y="108"/>
                  <a:pt x="374" y="114"/>
                </a:cubicBezTo>
                <a:cubicBezTo>
                  <a:pt x="361" y="119"/>
                  <a:pt x="349" y="122"/>
                  <a:pt x="338" y="122"/>
                </a:cubicBezTo>
                <a:cubicBezTo>
                  <a:pt x="316" y="122"/>
                  <a:pt x="276" y="108"/>
                  <a:pt x="220" y="79"/>
                </a:cubicBezTo>
                <a:cubicBezTo>
                  <a:pt x="164" y="50"/>
                  <a:pt x="124" y="35"/>
                  <a:pt x="102" y="35"/>
                </a:cubicBezTo>
                <a:cubicBezTo>
                  <a:pt x="94" y="35"/>
                  <a:pt x="83" y="36"/>
                  <a:pt x="69" y="39"/>
                </a:cubicBezTo>
                <a:lnTo>
                  <a:pt x="69" y="35"/>
                </a:lnTo>
                <a:cubicBezTo>
                  <a:pt x="69" y="25"/>
                  <a:pt x="65" y="17"/>
                  <a:pt x="58" y="10"/>
                </a:cubicBezTo>
                <a:cubicBezTo>
                  <a:pt x="52" y="3"/>
                  <a:pt x="44" y="0"/>
                  <a:pt x="34" y="0"/>
                </a:cubicBezTo>
                <a:close/>
              </a:path>
            </a:pathLst>
          </a:custGeom>
          <a:solidFill>
            <a:srgbClr val="FE721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pic>
        <p:nvPicPr>
          <p:cNvPr id="1506" name="Google Shape;1506;p73"/>
          <p:cNvPicPr preferRelativeResize="0"/>
          <p:nvPr/>
        </p:nvPicPr>
        <p:blipFill rotWithShape="1">
          <a:blip r:embed="rId3">
            <a:alphaModFix/>
          </a:blip>
          <a:srcRect/>
          <a:stretch/>
        </p:blipFill>
        <p:spPr>
          <a:xfrm>
            <a:off x="655515" y="747281"/>
            <a:ext cx="3498898" cy="3498898"/>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511"/>
        <p:cNvGrpSpPr/>
        <p:nvPr/>
      </p:nvGrpSpPr>
      <p:grpSpPr>
        <a:xfrm>
          <a:off x="0" y="0"/>
          <a:ext cx="0" cy="0"/>
          <a:chOff x="0" y="0"/>
          <a:chExt cx="0" cy="0"/>
        </a:xfrm>
      </p:grpSpPr>
      <p:sp>
        <p:nvSpPr>
          <p:cNvPr id="1512" name="Google Shape;1512;p74"/>
          <p:cNvSpPr/>
          <p:nvPr/>
        </p:nvSpPr>
        <p:spPr>
          <a:xfrm>
            <a:off x="3363311" y="-1"/>
            <a:ext cx="8828690" cy="6042991"/>
          </a:xfrm>
          <a:prstGeom prst="rect">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3" name="Google Shape;1513;p74"/>
          <p:cNvSpPr/>
          <p:nvPr/>
        </p:nvSpPr>
        <p:spPr>
          <a:xfrm>
            <a:off x="-1" y="4246179"/>
            <a:ext cx="4899991" cy="2611821"/>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4" name="Google Shape;1514;p74"/>
          <p:cNvSpPr txBox="1"/>
          <p:nvPr/>
        </p:nvSpPr>
        <p:spPr>
          <a:xfrm>
            <a:off x="6025771" y="584773"/>
            <a:ext cx="6166229" cy="48320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Youth should be included in planning </a:t>
            </a:r>
            <a:endParaRPr/>
          </a:p>
          <a:p>
            <a:pPr marL="0" marR="0" lvl="0" indent="0" algn="l" rtl="0">
              <a:spcBef>
                <a:spcPts val="0"/>
              </a:spcBef>
              <a:spcAft>
                <a:spcPts val="0"/>
              </a:spcAft>
              <a:buNone/>
            </a:pPr>
            <a:endParaRPr sz="2800">
              <a:solidFill>
                <a:srgbClr val="595959"/>
              </a:solidFill>
              <a:latin typeface="Calibri"/>
              <a:ea typeface="Calibri"/>
              <a:cs typeface="Calibri"/>
              <a:sym typeface="Calibri"/>
            </a:endParaRPr>
          </a:p>
          <a:p>
            <a:pPr marL="0" marR="0" lvl="0" indent="0" algn="l" rtl="0">
              <a:spcBef>
                <a:spcPts val="0"/>
              </a:spcBef>
              <a:spcAft>
                <a:spcPts val="0"/>
              </a:spcAft>
              <a:buNone/>
            </a:pPr>
            <a:r>
              <a:rPr lang="en-CA" sz="2800">
                <a:solidFill>
                  <a:srgbClr val="595959"/>
                </a:solidFill>
                <a:latin typeface="Calibri"/>
                <a:ea typeface="Calibri"/>
                <a:cs typeface="Calibri"/>
                <a:sym typeface="Calibri"/>
              </a:rPr>
              <a:t>Students need opportunities to express opinions, expectations, questions, choices, and concerns</a:t>
            </a:r>
            <a:endParaRPr/>
          </a:p>
          <a:p>
            <a:pPr marL="0" marR="0" lvl="0" indent="0" algn="l" rtl="0">
              <a:spcBef>
                <a:spcPts val="0"/>
              </a:spcBef>
              <a:spcAft>
                <a:spcPts val="0"/>
              </a:spcAft>
              <a:buNone/>
            </a:pPr>
            <a:endParaRPr sz="2800">
              <a:solidFill>
                <a:srgbClr val="595959"/>
              </a:solidFill>
              <a:latin typeface="Calibri"/>
              <a:ea typeface="Calibri"/>
              <a:cs typeface="Calibri"/>
              <a:sym typeface="Calibri"/>
            </a:endParaRPr>
          </a:p>
          <a:p>
            <a:pPr marL="0" marR="0" lvl="0" indent="0" algn="l" rtl="0">
              <a:spcBef>
                <a:spcPts val="0"/>
              </a:spcBef>
              <a:spcAft>
                <a:spcPts val="0"/>
              </a:spcAft>
              <a:buNone/>
            </a:pPr>
            <a:r>
              <a:rPr lang="en-CA" sz="2800">
                <a:solidFill>
                  <a:srgbClr val="595959"/>
                </a:solidFill>
                <a:latin typeface="Calibri"/>
                <a:ea typeface="Calibri"/>
                <a:cs typeface="Calibri"/>
                <a:sym typeface="Calibri"/>
              </a:rPr>
              <a:t>Strategies for school staff:</a:t>
            </a:r>
            <a:endParaRPr/>
          </a:p>
          <a:p>
            <a:pPr marL="457200" marR="0" lvl="0" indent="-457200" algn="l" rtl="0">
              <a:spcBef>
                <a:spcPts val="0"/>
              </a:spcBef>
              <a:spcAft>
                <a:spcPts val="0"/>
              </a:spcAft>
              <a:buClr>
                <a:srgbClr val="595959"/>
              </a:buClr>
              <a:buSzPts val="2800"/>
              <a:buFont typeface="Arial"/>
              <a:buChar char="•"/>
            </a:pPr>
            <a:r>
              <a:rPr lang="en-CA" sz="2800">
                <a:solidFill>
                  <a:srgbClr val="595959"/>
                </a:solidFill>
                <a:latin typeface="Calibri"/>
                <a:ea typeface="Calibri"/>
                <a:cs typeface="Calibri"/>
                <a:sym typeface="Calibri"/>
              </a:rPr>
              <a:t>Provide students the opportunities to gather information</a:t>
            </a:r>
            <a:endParaRPr/>
          </a:p>
          <a:p>
            <a:pPr marL="457200" marR="0" lvl="0" indent="-457200" algn="l" rtl="0">
              <a:spcBef>
                <a:spcPts val="0"/>
              </a:spcBef>
              <a:spcAft>
                <a:spcPts val="0"/>
              </a:spcAft>
              <a:buClr>
                <a:srgbClr val="595959"/>
              </a:buClr>
              <a:buSzPts val="2800"/>
              <a:buFont typeface="Arial"/>
              <a:buChar char="•"/>
            </a:pPr>
            <a:r>
              <a:rPr lang="en-CA" sz="2800">
                <a:solidFill>
                  <a:srgbClr val="595959"/>
                </a:solidFill>
                <a:latin typeface="Calibri"/>
                <a:ea typeface="Calibri"/>
                <a:cs typeface="Calibri"/>
                <a:sym typeface="Calibri"/>
              </a:rPr>
              <a:t>Help students identify the skills needed</a:t>
            </a:r>
            <a:endParaRPr/>
          </a:p>
        </p:txBody>
      </p:sp>
      <p:sp>
        <p:nvSpPr>
          <p:cNvPr id="1515" name="Google Shape;1515;p74"/>
          <p:cNvSpPr txBox="1"/>
          <p:nvPr/>
        </p:nvSpPr>
        <p:spPr>
          <a:xfrm>
            <a:off x="399642" y="4696169"/>
            <a:ext cx="471901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5. Voice of Youth</a:t>
            </a:r>
            <a:endParaRPr/>
          </a:p>
        </p:txBody>
      </p:sp>
      <p:sp>
        <p:nvSpPr>
          <p:cNvPr id="1516" name="Google Shape;1516;p74"/>
          <p:cNvSpPr/>
          <p:nvPr/>
        </p:nvSpPr>
        <p:spPr>
          <a:xfrm>
            <a:off x="5311238" y="584773"/>
            <a:ext cx="389855" cy="584775"/>
          </a:xfrm>
          <a:custGeom>
            <a:avLst/>
            <a:gdLst/>
            <a:ahLst/>
            <a:cxnLst/>
            <a:rect l="l" t="t" r="r" b="b"/>
            <a:pathLst>
              <a:path w="440" h="660" extrusionOk="0">
                <a:moveTo>
                  <a:pt x="34" y="0"/>
                </a:moveTo>
                <a:cubicBezTo>
                  <a:pt x="25" y="0"/>
                  <a:pt x="17" y="3"/>
                  <a:pt x="10" y="10"/>
                </a:cubicBezTo>
                <a:cubicBezTo>
                  <a:pt x="3" y="17"/>
                  <a:pt x="0" y="25"/>
                  <a:pt x="0" y="35"/>
                </a:cubicBezTo>
                <a:lnTo>
                  <a:pt x="0" y="70"/>
                </a:lnTo>
                <a:lnTo>
                  <a:pt x="0" y="105"/>
                </a:lnTo>
                <a:lnTo>
                  <a:pt x="0" y="313"/>
                </a:lnTo>
                <a:lnTo>
                  <a:pt x="0" y="625"/>
                </a:lnTo>
                <a:cubicBezTo>
                  <a:pt x="0" y="634"/>
                  <a:pt x="4" y="642"/>
                  <a:pt x="11" y="649"/>
                </a:cubicBezTo>
                <a:cubicBezTo>
                  <a:pt x="18" y="657"/>
                  <a:pt x="26" y="660"/>
                  <a:pt x="34" y="660"/>
                </a:cubicBezTo>
                <a:cubicBezTo>
                  <a:pt x="43" y="660"/>
                  <a:pt x="51" y="657"/>
                  <a:pt x="58" y="649"/>
                </a:cubicBezTo>
                <a:cubicBezTo>
                  <a:pt x="65" y="642"/>
                  <a:pt x="69" y="634"/>
                  <a:pt x="69" y="625"/>
                </a:cubicBezTo>
                <a:lnTo>
                  <a:pt x="69" y="270"/>
                </a:lnTo>
                <a:cubicBezTo>
                  <a:pt x="81" y="264"/>
                  <a:pt x="92" y="260"/>
                  <a:pt x="102" y="260"/>
                </a:cubicBezTo>
                <a:cubicBezTo>
                  <a:pt x="124" y="260"/>
                  <a:pt x="164" y="275"/>
                  <a:pt x="219" y="304"/>
                </a:cubicBezTo>
                <a:cubicBezTo>
                  <a:pt x="275" y="333"/>
                  <a:pt x="315" y="348"/>
                  <a:pt x="338" y="348"/>
                </a:cubicBezTo>
                <a:cubicBezTo>
                  <a:pt x="376" y="348"/>
                  <a:pt x="410" y="336"/>
                  <a:pt x="440" y="313"/>
                </a:cubicBezTo>
                <a:lnTo>
                  <a:pt x="440" y="70"/>
                </a:lnTo>
                <a:cubicBezTo>
                  <a:pt x="425" y="82"/>
                  <a:pt x="413" y="90"/>
                  <a:pt x="405" y="96"/>
                </a:cubicBezTo>
                <a:cubicBezTo>
                  <a:pt x="397" y="102"/>
                  <a:pt x="387" y="108"/>
                  <a:pt x="374" y="114"/>
                </a:cubicBezTo>
                <a:cubicBezTo>
                  <a:pt x="361" y="119"/>
                  <a:pt x="349" y="122"/>
                  <a:pt x="338" y="122"/>
                </a:cubicBezTo>
                <a:cubicBezTo>
                  <a:pt x="316" y="122"/>
                  <a:pt x="276" y="108"/>
                  <a:pt x="220" y="79"/>
                </a:cubicBezTo>
                <a:cubicBezTo>
                  <a:pt x="164" y="50"/>
                  <a:pt x="124" y="35"/>
                  <a:pt x="102" y="35"/>
                </a:cubicBezTo>
                <a:cubicBezTo>
                  <a:pt x="94" y="35"/>
                  <a:pt x="83" y="36"/>
                  <a:pt x="69" y="39"/>
                </a:cubicBezTo>
                <a:lnTo>
                  <a:pt x="69" y="35"/>
                </a:lnTo>
                <a:cubicBezTo>
                  <a:pt x="69" y="25"/>
                  <a:pt x="65" y="17"/>
                  <a:pt x="58" y="10"/>
                </a:cubicBezTo>
                <a:cubicBezTo>
                  <a:pt x="52" y="3"/>
                  <a:pt x="44" y="0"/>
                  <a:pt x="34" y="0"/>
                </a:cubicBezTo>
                <a:close/>
              </a:path>
            </a:pathLst>
          </a:custGeom>
          <a:solidFill>
            <a:srgbClr val="FE721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517" name="Google Shape;1517;p74"/>
          <p:cNvSpPr/>
          <p:nvPr/>
        </p:nvSpPr>
        <p:spPr>
          <a:xfrm>
            <a:off x="5311237" y="1587110"/>
            <a:ext cx="389855" cy="584775"/>
          </a:xfrm>
          <a:custGeom>
            <a:avLst/>
            <a:gdLst/>
            <a:ahLst/>
            <a:cxnLst/>
            <a:rect l="l" t="t" r="r" b="b"/>
            <a:pathLst>
              <a:path w="440" h="660" extrusionOk="0">
                <a:moveTo>
                  <a:pt x="34" y="0"/>
                </a:moveTo>
                <a:cubicBezTo>
                  <a:pt x="25" y="0"/>
                  <a:pt x="17" y="3"/>
                  <a:pt x="10" y="10"/>
                </a:cubicBezTo>
                <a:cubicBezTo>
                  <a:pt x="3" y="17"/>
                  <a:pt x="0" y="25"/>
                  <a:pt x="0" y="35"/>
                </a:cubicBezTo>
                <a:lnTo>
                  <a:pt x="0" y="70"/>
                </a:lnTo>
                <a:lnTo>
                  <a:pt x="0" y="105"/>
                </a:lnTo>
                <a:lnTo>
                  <a:pt x="0" y="313"/>
                </a:lnTo>
                <a:lnTo>
                  <a:pt x="0" y="625"/>
                </a:lnTo>
                <a:cubicBezTo>
                  <a:pt x="0" y="634"/>
                  <a:pt x="4" y="642"/>
                  <a:pt x="11" y="649"/>
                </a:cubicBezTo>
                <a:cubicBezTo>
                  <a:pt x="18" y="657"/>
                  <a:pt x="26" y="660"/>
                  <a:pt x="34" y="660"/>
                </a:cubicBezTo>
                <a:cubicBezTo>
                  <a:pt x="43" y="660"/>
                  <a:pt x="51" y="657"/>
                  <a:pt x="58" y="649"/>
                </a:cubicBezTo>
                <a:cubicBezTo>
                  <a:pt x="65" y="642"/>
                  <a:pt x="69" y="634"/>
                  <a:pt x="69" y="625"/>
                </a:cubicBezTo>
                <a:lnTo>
                  <a:pt x="69" y="270"/>
                </a:lnTo>
                <a:cubicBezTo>
                  <a:pt x="81" y="264"/>
                  <a:pt x="92" y="260"/>
                  <a:pt x="102" y="260"/>
                </a:cubicBezTo>
                <a:cubicBezTo>
                  <a:pt x="124" y="260"/>
                  <a:pt x="164" y="275"/>
                  <a:pt x="219" y="304"/>
                </a:cubicBezTo>
                <a:cubicBezTo>
                  <a:pt x="275" y="333"/>
                  <a:pt x="315" y="348"/>
                  <a:pt x="338" y="348"/>
                </a:cubicBezTo>
                <a:cubicBezTo>
                  <a:pt x="376" y="348"/>
                  <a:pt x="410" y="336"/>
                  <a:pt x="440" y="313"/>
                </a:cubicBezTo>
                <a:lnTo>
                  <a:pt x="440" y="70"/>
                </a:lnTo>
                <a:cubicBezTo>
                  <a:pt x="425" y="82"/>
                  <a:pt x="413" y="90"/>
                  <a:pt x="405" y="96"/>
                </a:cubicBezTo>
                <a:cubicBezTo>
                  <a:pt x="397" y="102"/>
                  <a:pt x="387" y="108"/>
                  <a:pt x="374" y="114"/>
                </a:cubicBezTo>
                <a:cubicBezTo>
                  <a:pt x="361" y="119"/>
                  <a:pt x="349" y="122"/>
                  <a:pt x="338" y="122"/>
                </a:cubicBezTo>
                <a:cubicBezTo>
                  <a:pt x="316" y="122"/>
                  <a:pt x="276" y="108"/>
                  <a:pt x="220" y="79"/>
                </a:cubicBezTo>
                <a:cubicBezTo>
                  <a:pt x="164" y="50"/>
                  <a:pt x="124" y="35"/>
                  <a:pt x="102" y="35"/>
                </a:cubicBezTo>
                <a:cubicBezTo>
                  <a:pt x="94" y="35"/>
                  <a:pt x="83" y="36"/>
                  <a:pt x="69" y="39"/>
                </a:cubicBezTo>
                <a:lnTo>
                  <a:pt x="69" y="35"/>
                </a:lnTo>
                <a:cubicBezTo>
                  <a:pt x="69" y="25"/>
                  <a:pt x="65" y="17"/>
                  <a:pt x="58" y="10"/>
                </a:cubicBezTo>
                <a:cubicBezTo>
                  <a:pt x="52" y="3"/>
                  <a:pt x="44" y="0"/>
                  <a:pt x="34" y="0"/>
                </a:cubicBezTo>
                <a:close/>
              </a:path>
            </a:pathLst>
          </a:custGeom>
          <a:solidFill>
            <a:srgbClr val="FE721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pic>
        <p:nvPicPr>
          <p:cNvPr id="1518" name="Google Shape;1518;p74"/>
          <p:cNvPicPr preferRelativeResize="0"/>
          <p:nvPr/>
        </p:nvPicPr>
        <p:blipFill rotWithShape="1">
          <a:blip r:embed="rId3">
            <a:alphaModFix/>
          </a:blip>
          <a:srcRect/>
          <a:stretch/>
        </p:blipFill>
        <p:spPr>
          <a:xfrm>
            <a:off x="655515" y="747281"/>
            <a:ext cx="3498898" cy="3498898"/>
          </a:xfrm>
          <a:prstGeom prst="rect">
            <a:avLst/>
          </a:prstGeom>
          <a:noFill/>
          <a:ln>
            <a:noFill/>
          </a:ln>
        </p:spPr>
      </p:pic>
      <p:sp>
        <p:nvSpPr>
          <p:cNvPr id="1519" name="Google Shape;1519;p74"/>
          <p:cNvSpPr/>
          <p:nvPr/>
        </p:nvSpPr>
        <p:spPr>
          <a:xfrm>
            <a:off x="5311237" y="3174224"/>
            <a:ext cx="389855" cy="584775"/>
          </a:xfrm>
          <a:custGeom>
            <a:avLst/>
            <a:gdLst/>
            <a:ahLst/>
            <a:cxnLst/>
            <a:rect l="l" t="t" r="r" b="b"/>
            <a:pathLst>
              <a:path w="440" h="660" extrusionOk="0">
                <a:moveTo>
                  <a:pt x="34" y="0"/>
                </a:moveTo>
                <a:cubicBezTo>
                  <a:pt x="25" y="0"/>
                  <a:pt x="17" y="3"/>
                  <a:pt x="10" y="10"/>
                </a:cubicBezTo>
                <a:cubicBezTo>
                  <a:pt x="3" y="17"/>
                  <a:pt x="0" y="25"/>
                  <a:pt x="0" y="35"/>
                </a:cubicBezTo>
                <a:lnTo>
                  <a:pt x="0" y="70"/>
                </a:lnTo>
                <a:lnTo>
                  <a:pt x="0" y="105"/>
                </a:lnTo>
                <a:lnTo>
                  <a:pt x="0" y="313"/>
                </a:lnTo>
                <a:lnTo>
                  <a:pt x="0" y="625"/>
                </a:lnTo>
                <a:cubicBezTo>
                  <a:pt x="0" y="634"/>
                  <a:pt x="4" y="642"/>
                  <a:pt x="11" y="649"/>
                </a:cubicBezTo>
                <a:cubicBezTo>
                  <a:pt x="18" y="657"/>
                  <a:pt x="26" y="660"/>
                  <a:pt x="34" y="660"/>
                </a:cubicBezTo>
                <a:cubicBezTo>
                  <a:pt x="43" y="660"/>
                  <a:pt x="51" y="657"/>
                  <a:pt x="58" y="649"/>
                </a:cubicBezTo>
                <a:cubicBezTo>
                  <a:pt x="65" y="642"/>
                  <a:pt x="69" y="634"/>
                  <a:pt x="69" y="625"/>
                </a:cubicBezTo>
                <a:lnTo>
                  <a:pt x="69" y="270"/>
                </a:lnTo>
                <a:cubicBezTo>
                  <a:pt x="81" y="264"/>
                  <a:pt x="92" y="260"/>
                  <a:pt x="102" y="260"/>
                </a:cubicBezTo>
                <a:cubicBezTo>
                  <a:pt x="124" y="260"/>
                  <a:pt x="164" y="275"/>
                  <a:pt x="219" y="304"/>
                </a:cubicBezTo>
                <a:cubicBezTo>
                  <a:pt x="275" y="333"/>
                  <a:pt x="315" y="348"/>
                  <a:pt x="338" y="348"/>
                </a:cubicBezTo>
                <a:cubicBezTo>
                  <a:pt x="376" y="348"/>
                  <a:pt x="410" y="336"/>
                  <a:pt x="440" y="313"/>
                </a:cubicBezTo>
                <a:lnTo>
                  <a:pt x="440" y="70"/>
                </a:lnTo>
                <a:cubicBezTo>
                  <a:pt x="425" y="82"/>
                  <a:pt x="413" y="90"/>
                  <a:pt x="405" y="96"/>
                </a:cubicBezTo>
                <a:cubicBezTo>
                  <a:pt x="397" y="102"/>
                  <a:pt x="387" y="108"/>
                  <a:pt x="374" y="114"/>
                </a:cubicBezTo>
                <a:cubicBezTo>
                  <a:pt x="361" y="119"/>
                  <a:pt x="349" y="122"/>
                  <a:pt x="338" y="122"/>
                </a:cubicBezTo>
                <a:cubicBezTo>
                  <a:pt x="316" y="122"/>
                  <a:pt x="276" y="108"/>
                  <a:pt x="220" y="79"/>
                </a:cubicBezTo>
                <a:cubicBezTo>
                  <a:pt x="164" y="50"/>
                  <a:pt x="124" y="35"/>
                  <a:pt x="102" y="35"/>
                </a:cubicBezTo>
                <a:cubicBezTo>
                  <a:pt x="94" y="35"/>
                  <a:pt x="83" y="36"/>
                  <a:pt x="69" y="39"/>
                </a:cubicBezTo>
                <a:lnTo>
                  <a:pt x="69" y="35"/>
                </a:lnTo>
                <a:cubicBezTo>
                  <a:pt x="69" y="25"/>
                  <a:pt x="65" y="17"/>
                  <a:pt x="58" y="10"/>
                </a:cubicBezTo>
                <a:cubicBezTo>
                  <a:pt x="52" y="3"/>
                  <a:pt x="44" y="0"/>
                  <a:pt x="34" y="0"/>
                </a:cubicBezTo>
                <a:close/>
              </a:path>
            </a:pathLst>
          </a:custGeom>
          <a:solidFill>
            <a:srgbClr val="FE721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524"/>
        <p:cNvGrpSpPr/>
        <p:nvPr/>
      </p:nvGrpSpPr>
      <p:grpSpPr>
        <a:xfrm>
          <a:off x="0" y="0"/>
          <a:ext cx="0" cy="0"/>
          <a:chOff x="0" y="0"/>
          <a:chExt cx="0" cy="0"/>
        </a:xfrm>
      </p:grpSpPr>
      <p:sp>
        <p:nvSpPr>
          <p:cNvPr id="1525" name="Google Shape;1525;p75"/>
          <p:cNvSpPr/>
          <p:nvPr/>
        </p:nvSpPr>
        <p:spPr>
          <a:xfrm>
            <a:off x="3363311" y="-1"/>
            <a:ext cx="8828690" cy="6042991"/>
          </a:xfrm>
          <a:prstGeom prst="rect">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26" name="Google Shape;1526;p75"/>
          <p:cNvSpPr/>
          <p:nvPr/>
        </p:nvSpPr>
        <p:spPr>
          <a:xfrm>
            <a:off x="-1" y="4246179"/>
            <a:ext cx="5766585" cy="2611821"/>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27" name="Google Shape;1527;p75"/>
          <p:cNvSpPr txBox="1"/>
          <p:nvPr/>
        </p:nvSpPr>
        <p:spPr>
          <a:xfrm>
            <a:off x="6025771" y="584773"/>
            <a:ext cx="5970759" cy="48320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Should address a number of crucial focus areas:</a:t>
            </a:r>
            <a:endParaRPr/>
          </a:p>
          <a:p>
            <a:pPr marL="457200" marR="0" lvl="0" indent="-457200" algn="l" rtl="0">
              <a:spcBef>
                <a:spcPts val="0"/>
              </a:spcBef>
              <a:spcAft>
                <a:spcPts val="0"/>
              </a:spcAft>
              <a:buClr>
                <a:srgbClr val="595959"/>
              </a:buClr>
              <a:buSzPts val="2800"/>
              <a:buFont typeface="Arial"/>
              <a:buChar char="•"/>
            </a:pPr>
            <a:r>
              <a:rPr lang="en-CA" sz="2800">
                <a:solidFill>
                  <a:srgbClr val="595959"/>
                </a:solidFill>
                <a:latin typeface="Calibri"/>
                <a:ea typeface="Calibri"/>
                <a:cs typeface="Calibri"/>
                <a:sym typeface="Calibri"/>
              </a:rPr>
              <a:t>stable income or life skills and job training; </a:t>
            </a:r>
            <a:endParaRPr/>
          </a:p>
          <a:p>
            <a:pPr marL="457200" marR="0" lvl="0" indent="-457200" algn="l" rtl="0">
              <a:spcBef>
                <a:spcPts val="0"/>
              </a:spcBef>
              <a:spcAft>
                <a:spcPts val="0"/>
              </a:spcAft>
              <a:buClr>
                <a:srgbClr val="595959"/>
              </a:buClr>
              <a:buSzPts val="2800"/>
              <a:buFont typeface="Arial"/>
              <a:buChar char="•"/>
            </a:pPr>
            <a:r>
              <a:rPr lang="en-CA" sz="2800">
                <a:solidFill>
                  <a:srgbClr val="595959"/>
                </a:solidFill>
                <a:latin typeface="Calibri"/>
                <a:ea typeface="Calibri"/>
                <a:cs typeface="Calibri"/>
                <a:sym typeface="Calibri"/>
              </a:rPr>
              <a:t>medical and mental health services; </a:t>
            </a:r>
            <a:endParaRPr/>
          </a:p>
          <a:p>
            <a:pPr marL="457200" marR="0" lvl="0" indent="-457200" algn="l" rtl="0">
              <a:spcBef>
                <a:spcPts val="0"/>
              </a:spcBef>
              <a:spcAft>
                <a:spcPts val="0"/>
              </a:spcAft>
              <a:buClr>
                <a:srgbClr val="595959"/>
              </a:buClr>
              <a:buSzPts val="2800"/>
              <a:buFont typeface="Arial"/>
              <a:buChar char="•"/>
            </a:pPr>
            <a:r>
              <a:rPr lang="en-CA" sz="2800">
                <a:solidFill>
                  <a:srgbClr val="595959"/>
                </a:solidFill>
                <a:latin typeface="Calibri"/>
                <a:ea typeface="Calibri"/>
                <a:cs typeface="Calibri"/>
                <a:sym typeface="Calibri"/>
              </a:rPr>
              <a:t>structured environment; </a:t>
            </a:r>
            <a:endParaRPr/>
          </a:p>
          <a:p>
            <a:pPr marL="0" marR="0" lvl="0" indent="0" algn="l" rtl="0">
              <a:spcBef>
                <a:spcPts val="0"/>
              </a:spcBef>
              <a:spcAft>
                <a:spcPts val="0"/>
              </a:spcAft>
              <a:buNone/>
            </a:pPr>
            <a:endParaRPr sz="2800">
              <a:solidFill>
                <a:srgbClr val="595959"/>
              </a:solidFill>
              <a:latin typeface="Calibri"/>
              <a:ea typeface="Calibri"/>
              <a:cs typeface="Calibri"/>
              <a:sym typeface="Calibri"/>
            </a:endParaRPr>
          </a:p>
          <a:p>
            <a:pPr marL="0" marR="0" lvl="0" indent="0" algn="l" rtl="0">
              <a:spcBef>
                <a:spcPts val="0"/>
              </a:spcBef>
              <a:spcAft>
                <a:spcPts val="0"/>
              </a:spcAft>
              <a:buNone/>
            </a:pPr>
            <a:r>
              <a:rPr lang="en-CA" sz="2800">
                <a:solidFill>
                  <a:srgbClr val="595959"/>
                </a:solidFill>
                <a:latin typeface="Calibri"/>
                <a:ea typeface="Calibri"/>
                <a:cs typeface="Calibri"/>
                <a:sym typeface="Calibri"/>
              </a:rPr>
              <a:t>Strategies for school staff:</a:t>
            </a:r>
            <a:endParaRPr/>
          </a:p>
          <a:p>
            <a:pPr marL="457200" marR="0" lvl="0" indent="-457200" algn="l" rtl="0">
              <a:spcBef>
                <a:spcPts val="0"/>
              </a:spcBef>
              <a:spcAft>
                <a:spcPts val="0"/>
              </a:spcAft>
              <a:buClr>
                <a:srgbClr val="595959"/>
              </a:buClr>
              <a:buSzPts val="2800"/>
              <a:buFont typeface="Arial"/>
              <a:buChar char="•"/>
            </a:pPr>
            <a:r>
              <a:rPr lang="en-CA" sz="2800">
                <a:solidFill>
                  <a:srgbClr val="595959"/>
                </a:solidFill>
                <a:latin typeface="Calibri"/>
                <a:ea typeface="Calibri"/>
                <a:cs typeface="Calibri"/>
                <a:sym typeface="Calibri"/>
              </a:rPr>
              <a:t>Encourage and reward the development of skills beyond academics</a:t>
            </a:r>
            <a:endParaRPr/>
          </a:p>
        </p:txBody>
      </p:sp>
      <p:sp>
        <p:nvSpPr>
          <p:cNvPr id="1528" name="Google Shape;1528;p75"/>
          <p:cNvSpPr txBox="1"/>
          <p:nvPr/>
        </p:nvSpPr>
        <p:spPr>
          <a:xfrm>
            <a:off x="399642" y="4696169"/>
            <a:ext cx="5766585" cy="161582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6. </a:t>
            </a:r>
            <a:r>
              <a:rPr lang="en-CA" sz="4500" b="1">
                <a:solidFill>
                  <a:schemeClr val="lt1"/>
                </a:solidFill>
                <a:latin typeface="EB Garamond"/>
                <a:ea typeface="EB Garamond"/>
                <a:cs typeface="EB Garamond"/>
                <a:sym typeface="EB Garamond"/>
              </a:rPr>
              <a:t>Multidimensional Approach</a:t>
            </a:r>
            <a:endParaRPr/>
          </a:p>
        </p:txBody>
      </p:sp>
      <p:sp>
        <p:nvSpPr>
          <p:cNvPr id="1529" name="Google Shape;1529;p75"/>
          <p:cNvSpPr/>
          <p:nvPr/>
        </p:nvSpPr>
        <p:spPr>
          <a:xfrm>
            <a:off x="5440445" y="605545"/>
            <a:ext cx="389855" cy="584775"/>
          </a:xfrm>
          <a:custGeom>
            <a:avLst/>
            <a:gdLst/>
            <a:ahLst/>
            <a:cxnLst/>
            <a:rect l="l" t="t" r="r" b="b"/>
            <a:pathLst>
              <a:path w="440" h="660" extrusionOk="0">
                <a:moveTo>
                  <a:pt x="34" y="0"/>
                </a:moveTo>
                <a:cubicBezTo>
                  <a:pt x="25" y="0"/>
                  <a:pt x="17" y="3"/>
                  <a:pt x="10" y="10"/>
                </a:cubicBezTo>
                <a:cubicBezTo>
                  <a:pt x="3" y="17"/>
                  <a:pt x="0" y="25"/>
                  <a:pt x="0" y="35"/>
                </a:cubicBezTo>
                <a:lnTo>
                  <a:pt x="0" y="70"/>
                </a:lnTo>
                <a:lnTo>
                  <a:pt x="0" y="105"/>
                </a:lnTo>
                <a:lnTo>
                  <a:pt x="0" y="313"/>
                </a:lnTo>
                <a:lnTo>
                  <a:pt x="0" y="625"/>
                </a:lnTo>
                <a:cubicBezTo>
                  <a:pt x="0" y="634"/>
                  <a:pt x="4" y="642"/>
                  <a:pt x="11" y="649"/>
                </a:cubicBezTo>
                <a:cubicBezTo>
                  <a:pt x="18" y="657"/>
                  <a:pt x="26" y="660"/>
                  <a:pt x="34" y="660"/>
                </a:cubicBezTo>
                <a:cubicBezTo>
                  <a:pt x="43" y="660"/>
                  <a:pt x="51" y="657"/>
                  <a:pt x="58" y="649"/>
                </a:cubicBezTo>
                <a:cubicBezTo>
                  <a:pt x="65" y="642"/>
                  <a:pt x="69" y="634"/>
                  <a:pt x="69" y="625"/>
                </a:cubicBezTo>
                <a:lnTo>
                  <a:pt x="69" y="270"/>
                </a:lnTo>
                <a:cubicBezTo>
                  <a:pt x="81" y="264"/>
                  <a:pt x="92" y="260"/>
                  <a:pt x="102" y="260"/>
                </a:cubicBezTo>
                <a:cubicBezTo>
                  <a:pt x="124" y="260"/>
                  <a:pt x="164" y="275"/>
                  <a:pt x="219" y="304"/>
                </a:cubicBezTo>
                <a:cubicBezTo>
                  <a:pt x="275" y="333"/>
                  <a:pt x="315" y="348"/>
                  <a:pt x="338" y="348"/>
                </a:cubicBezTo>
                <a:cubicBezTo>
                  <a:pt x="376" y="348"/>
                  <a:pt x="410" y="336"/>
                  <a:pt x="440" y="313"/>
                </a:cubicBezTo>
                <a:lnTo>
                  <a:pt x="440" y="70"/>
                </a:lnTo>
                <a:cubicBezTo>
                  <a:pt x="425" y="82"/>
                  <a:pt x="413" y="90"/>
                  <a:pt x="405" y="96"/>
                </a:cubicBezTo>
                <a:cubicBezTo>
                  <a:pt x="397" y="102"/>
                  <a:pt x="387" y="108"/>
                  <a:pt x="374" y="114"/>
                </a:cubicBezTo>
                <a:cubicBezTo>
                  <a:pt x="361" y="119"/>
                  <a:pt x="349" y="122"/>
                  <a:pt x="338" y="122"/>
                </a:cubicBezTo>
                <a:cubicBezTo>
                  <a:pt x="316" y="122"/>
                  <a:pt x="276" y="108"/>
                  <a:pt x="220" y="79"/>
                </a:cubicBezTo>
                <a:cubicBezTo>
                  <a:pt x="164" y="50"/>
                  <a:pt x="124" y="35"/>
                  <a:pt x="102" y="35"/>
                </a:cubicBezTo>
                <a:cubicBezTo>
                  <a:pt x="94" y="35"/>
                  <a:pt x="83" y="36"/>
                  <a:pt x="69" y="39"/>
                </a:cubicBezTo>
                <a:lnTo>
                  <a:pt x="69" y="35"/>
                </a:lnTo>
                <a:cubicBezTo>
                  <a:pt x="69" y="25"/>
                  <a:pt x="65" y="17"/>
                  <a:pt x="58" y="10"/>
                </a:cubicBezTo>
                <a:cubicBezTo>
                  <a:pt x="52" y="3"/>
                  <a:pt x="44" y="0"/>
                  <a:pt x="34" y="0"/>
                </a:cubicBezTo>
                <a:close/>
              </a:path>
            </a:pathLst>
          </a:custGeom>
          <a:solidFill>
            <a:srgbClr val="FE721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530" name="Google Shape;1530;p75"/>
          <p:cNvSpPr/>
          <p:nvPr/>
        </p:nvSpPr>
        <p:spPr>
          <a:xfrm>
            <a:off x="5376729" y="3594012"/>
            <a:ext cx="389855" cy="584775"/>
          </a:xfrm>
          <a:custGeom>
            <a:avLst/>
            <a:gdLst/>
            <a:ahLst/>
            <a:cxnLst/>
            <a:rect l="l" t="t" r="r" b="b"/>
            <a:pathLst>
              <a:path w="440" h="660" extrusionOk="0">
                <a:moveTo>
                  <a:pt x="34" y="0"/>
                </a:moveTo>
                <a:cubicBezTo>
                  <a:pt x="25" y="0"/>
                  <a:pt x="17" y="3"/>
                  <a:pt x="10" y="10"/>
                </a:cubicBezTo>
                <a:cubicBezTo>
                  <a:pt x="3" y="17"/>
                  <a:pt x="0" y="25"/>
                  <a:pt x="0" y="35"/>
                </a:cubicBezTo>
                <a:lnTo>
                  <a:pt x="0" y="70"/>
                </a:lnTo>
                <a:lnTo>
                  <a:pt x="0" y="105"/>
                </a:lnTo>
                <a:lnTo>
                  <a:pt x="0" y="313"/>
                </a:lnTo>
                <a:lnTo>
                  <a:pt x="0" y="625"/>
                </a:lnTo>
                <a:cubicBezTo>
                  <a:pt x="0" y="634"/>
                  <a:pt x="4" y="642"/>
                  <a:pt x="11" y="649"/>
                </a:cubicBezTo>
                <a:cubicBezTo>
                  <a:pt x="18" y="657"/>
                  <a:pt x="26" y="660"/>
                  <a:pt x="34" y="660"/>
                </a:cubicBezTo>
                <a:cubicBezTo>
                  <a:pt x="43" y="660"/>
                  <a:pt x="51" y="657"/>
                  <a:pt x="58" y="649"/>
                </a:cubicBezTo>
                <a:cubicBezTo>
                  <a:pt x="65" y="642"/>
                  <a:pt x="69" y="634"/>
                  <a:pt x="69" y="625"/>
                </a:cubicBezTo>
                <a:lnTo>
                  <a:pt x="69" y="270"/>
                </a:lnTo>
                <a:cubicBezTo>
                  <a:pt x="81" y="264"/>
                  <a:pt x="92" y="260"/>
                  <a:pt x="102" y="260"/>
                </a:cubicBezTo>
                <a:cubicBezTo>
                  <a:pt x="124" y="260"/>
                  <a:pt x="164" y="275"/>
                  <a:pt x="219" y="304"/>
                </a:cubicBezTo>
                <a:cubicBezTo>
                  <a:pt x="275" y="333"/>
                  <a:pt x="315" y="348"/>
                  <a:pt x="338" y="348"/>
                </a:cubicBezTo>
                <a:cubicBezTo>
                  <a:pt x="376" y="348"/>
                  <a:pt x="410" y="336"/>
                  <a:pt x="440" y="313"/>
                </a:cubicBezTo>
                <a:lnTo>
                  <a:pt x="440" y="70"/>
                </a:lnTo>
                <a:cubicBezTo>
                  <a:pt x="425" y="82"/>
                  <a:pt x="413" y="90"/>
                  <a:pt x="405" y="96"/>
                </a:cubicBezTo>
                <a:cubicBezTo>
                  <a:pt x="397" y="102"/>
                  <a:pt x="387" y="108"/>
                  <a:pt x="374" y="114"/>
                </a:cubicBezTo>
                <a:cubicBezTo>
                  <a:pt x="361" y="119"/>
                  <a:pt x="349" y="122"/>
                  <a:pt x="338" y="122"/>
                </a:cubicBezTo>
                <a:cubicBezTo>
                  <a:pt x="316" y="122"/>
                  <a:pt x="276" y="108"/>
                  <a:pt x="220" y="79"/>
                </a:cubicBezTo>
                <a:cubicBezTo>
                  <a:pt x="164" y="50"/>
                  <a:pt x="124" y="35"/>
                  <a:pt x="102" y="35"/>
                </a:cubicBezTo>
                <a:cubicBezTo>
                  <a:pt x="94" y="35"/>
                  <a:pt x="83" y="36"/>
                  <a:pt x="69" y="39"/>
                </a:cubicBezTo>
                <a:lnTo>
                  <a:pt x="69" y="35"/>
                </a:lnTo>
                <a:cubicBezTo>
                  <a:pt x="69" y="25"/>
                  <a:pt x="65" y="17"/>
                  <a:pt x="58" y="10"/>
                </a:cubicBezTo>
                <a:cubicBezTo>
                  <a:pt x="52" y="3"/>
                  <a:pt x="44" y="0"/>
                  <a:pt x="34" y="0"/>
                </a:cubicBezTo>
                <a:close/>
              </a:path>
            </a:pathLst>
          </a:custGeom>
          <a:solidFill>
            <a:srgbClr val="FE721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pic>
        <p:nvPicPr>
          <p:cNvPr id="1531" name="Google Shape;1531;p75"/>
          <p:cNvPicPr preferRelativeResize="0"/>
          <p:nvPr/>
        </p:nvPicPr>
        <p:blipFill rotWithShape="1">
          <a:blip r:embed="rId3">
            <a:alphaModFix/>
          </a:blip>
          <a:srcRect/>
          <a:stretch/>
        </p:blipFill>
        <p:spPr>
          <a:xfrm>
            <a:off x="655515" y="747281"/>
            <a:ext cx="3498898" cy="349889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g3aaee8a8d18_0_0"/>
          <p:cNvSpPr/>
          <p:nvPr/>
        </p:nvSpPr>
        <p:spPr>
          <a:xfrm>
            <a:off x="1062293" y="1063812"/>
            <a:ext cx="4662000" cy="4730400"/>
          </a:xfrm>
          <a:prstGeom prst="roundRect">
            <a:avLst>
              <a:gd name="adj" fmla="val 0"/>
            </a:avLst>
          </a:prstGeom>
          <a:gradFill>
            <a:gsLst>
              <a:gs pos="0">
                <a:srgbClr val="E9F7F9"/>
              </a:gs>
              <a:gs pos="100000">
                <a:srgbClr val="F6FBF4"/>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234" name="Google Shape;234;g3aaee8a8d18_0_0" descr="A group of chess pieces&#10;&#10;Description automatically generated with low confidence"/>
          <p:cNvPicPr preferRelativeResize="0">
            <a:picLocks noGrp="1"/>
          </p:cNvPicPr>
          <p:nvPr>
            <p:ph type="pic" idx="2"/>
          </p:nvPr>
        </p:nvPicPr>
        <p:blipFill rotWithShape="1">
          <a:blip r:embed="rId3">
            <a:alphaModFix/>
          </a:blip>
          <a:srcRect/>
          <a:stretch/>
        </p:blipFill>
        <p:spPr>
          <a:xfrm>
            <a:off x="1837948" y="1069988"/>
            <a:ext cx="4718025" cy="4718025"/>
          </a:xfrm>
          <a:prstGeom prst="rect">
            <a:avLst/>
          </a:prstGeom>
          <a:solidFill>
            <a:schemeClr val="lt1"/>
          </a:solidFill>
          <a:ln>
            <a:noFill/>
          </a:ln>
        </p:spPr>
      </p:pic>
      <p:sp>
        <p:nvSpPr>
          <p:cNvPr id="235" name="Google Shape;235;g3aaee8a8d18_0_0"/>
          <p:cNvSpPr/>
          <p:nvPr/>
        </p:nvSpPr>
        <p:spPr>
          <a:xfrm>
            <a:off x="1795872" y="3782433"/>
            <a:ext cx="2859600" cy="2005500"/>
          </a:xfrm>
          <a:prstGeom prst="rect">
            <a:avLst/>
          </a:prstGeom>
          <a:solidFill>
            <a:srgbClr val="4B98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6" name="Google Shape;236;g3aaee8a8d18_0_0"/>
          <p:cNvSpPr txBox="1"/>
          <p:nvPr/>
        </p:nvSpPr>
        <p:spPr>
          <a:xfrm>
            <a:off x="1837958" y="3901118"/>
            <a:ext cx="2748900" cy="1108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600"/>
              <a:buFont typeface="Arial"/>
              <a:buNone/>
            </a:pPr>
            <a:r>
              <a:rPr lang="en-CA" sz="6600" b="1" i="0" u="none" strike="noStrike" cap="none">
                <a:solidFill>
                  <a:schemeClr val="lt1"/>
                </a:solidFill>
                <a:latin typeface="EB Garamond"/>
                <a:ea typeface="EB Garamond"/>
                <a:cs typeface="EB Garamond"/>
                <a:sym typeface="EB Garamond"/>
              </a:rPr>
              <a:t>4%</a:t>
            </a:r>
            <a:endParaRPr sz="1400" b="0" i="0" u="none" strike="noStrike" cap="none">
              <a:solidFill>
                <a:srgbClr val="000000"/>
              </a:solidFill>
              <a:latin typeface="Arial"/>
              <a:ea typeface="Arial"/>
              <a:cs typeface="Arial"/>
              <a:sym typeface="Arial"/>
            </a:endParaRPr>
          </a:p>
        </p:txBody>
      </p:sp>
      <p:sp>
        <p:nvSpPr>
          <p:cNvPr id="237" name="Google Shape;237;g3aaee8a8d18_0_0"/>
          <p:cNvSpPr txBox="1"/>
          <p:nvPr/>
        </p:nvSpPr>
        <p:spPr>
          <a:xfrm>
            <a:off x="7124099" y="1070000"/>
            <a:ext cx="40233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Prevalence</a:t>
            </a:r>
            <a:endParaRPr sz="1400" b="0" i="0" u="none" strike="noStrike" cap="none">
              <a:solidFill>
                <a:srgbClr val="000000"/>
              </a:solidFill>
              <a:latin typeface="Arial"/>
              <a:ea typeface="Arial"/>
              <a:cs typeface="Arial"/>
              <a:sym typeface="Arial"/>
            </a:endParaRPr>
          </a:p>
        </p:txBody>
      </p:sp>
      <p:sp>
        <p:nvSpPr>
          <p:cNvPr id="238" name="Google Shape;238;g3aaee8a8d18_0_0"/>
          <p:cNvSpPr txBox="1"/>
          <p:nvPr/>
        </p:nvSpPr>
        <p:spPr>
          <a:xfrm>
            <a:off x="1782606" y="4956932"/>
            <a:ext cx="28596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CA" sz="2400" b="0" i="0" u="none" strike="noStrike" cap="none">
                <a:solidFill>
                  <a:schemeClr val="lt1"/>
                </a:solidFill>
                <a:latin typeface="Calibri"/>
                <a:ea typeface="Calibri"/>
                <a:cs typeface="Calibri"/>
                <a:sym typeface="Calibri"/>
              </a:rPr>
              <a:t>of people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CA" sz="2400" b="0" i="0" u="none" strike="noStrike" cap="none">
                <a:solidFill>
                  <a:schemeClr val="lt1"/>
                </a:solidFill>
                <a:latin typeface="Calibri"/>
                <a:ea typeface="Calibri"/>
                <a:cs typeface="Calibri"/>
                <a:sym typeface="Calibri"/>
              </a:rPr>
              <a:t>in Canada</a:t>
            </a:r>
            <a:endParaRPr sz="1400" b="0" i="0" u="none" strike="noStrike" cap="none">
              <a:solidFill>
                <a:srgbClr val="000000"/>
              </a:solidFill>
              <a:latin typeface="Arial"/>
              <a:ea typeface="Arial"/>
              <a:cs typeface="Arial"/>
              <a:sym typeface="Arial"/>
            </a:endParaRPr>
          </a:p>
        </p:txBody>
      </p:sp>
      <p:sp>
        <p:nvSpPr>
          <p:cNvPr id="239" name="Google Shape;239;g3aaee8a8d18_0_0"/>
          <p:cNvSpPr txBox="1"/>
          <p:nvPr/>
        </p:nvSpPr>
        <p:spPr>
          <a:xfrm>
            <a:off x="7189386" y="2715509"/>
            <a:ext cx="29355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0" i="0" u="none" strike="noStrike" cap="none">
                <a:solidFill>
                  <a:schemeClr val="dk1"/>
                </a:solidFill>
                <a:latin typeface="Calibri"/>
                <a:ea typeface="Calibri"/>
                <a:cs typeface="Calibri"/>
                <a:sym typeface="Calibri"/>
              </a:rPr>
              <a:t>people in Canada</a:t>
            </a:r>
            <a:endParaRPr sz="1400" b="0" i="0" u="none" strike="noStrike" cap="none">
              <a:solidFill>
                <a:schemeClr val="dk1"/>
              </a:solidFill>
              <a:latin typeface="Arial"/>
              <a:ea typeface="Arial"/>
              <a:cs typeface="Arial"/>
              <a:sym typeface="Arial"/>
            </a:endParaRPr>
          </a:p>
        </p:txBody>
      </p:sp>
      <p:sp>
        <p:nvSpPr>
          <p:cNvPr id="240" name="Google Shape;240;g3aaee8a8d18_0_0"/>
          <p:cNvSpPr txBox="1"/>
          <p:nvPr/>
        </p:nvSpPr>
        <p:spPr>
          <a:xfrm>
            <a:off x="7113381" y="2019625"/>
            <a:ext cx="2752800" cy="76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CA" sz="4400" b="1" i="0" u="none" strike="noStrike" cap="none">
                <a:solidFill>
                  <a:srgbClr val="FF8001"/>
                </a:solidFill>
                <a:latin typeface="EB Garamond"/>
                <a:ea typeface="EB Garamond"/>
                <a:cs typeface="EB Garamond"/>
                <a:sym typeface="EB Garamond"/>
              </a:rPr>
              <a:t>1.6 million</a:t>
            </a:r>
            <a:endParaRPr sz="1400" b="0" i="0" u="none" strike="noStrike" cap="none">
              <a:solidFill>
                <a:srgbClr val="000000"/>
              </a:solidFill>
              <a:latin typeface="Arial"/>
              <a:ea typeface="Arial"/>
              <a:cs typeface="Arial"/>
              <a:sym typeface="Arial"/>
            </a:endParaRPr>
          </a:p>
        </p:txBody>
      </p:sp>
      <p:sp>
        <p:nvSpPr>
          <p:cNvPr id="241" name="Google Shape;241;g3aaee8a8d18_0_0"/>
          <p:cNvSpPr txBox="1"/>
          <p:nvPr/>
        </p:nvSpPr>
        <p:spPr>
          <a:xfrm>
            <a:off x="7189368" y="3940425"/>
            <a:ext cx="40233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0" i="0" u="none" strike="noStrike" cap="none">
                <a:solidFill>
                  <a:schemeClr val="dk1"/>
                </a:solidFill>
                <a:latin typeface="Calibri"/>
                <a:ea typeface="Calibri"/>
                <a:cs typeface="Calibri"/>
                <a:sym typeface="Calibri"/>
              </a:rPr>
              <a:t>people in Albert</a:t>
            </a:r>
            <a:r>
              <a:rPr lang="en-CA" sz="2000">
                <a:solidFill>
                  <a:schemeClr val="dk1"/>
                </a:solidFill>
                <a:latin typeface="Calibri"/>
                <a:ea typeface="Calibri"/>
                <a:cs typeface="Calibri"/>
                <a:sym typeface="Calibri"/>
              </a:rPr>
              <a:t>a</a:t>
            </a:r>
            <a:endParaRPr sz="1400" b="0" i="0" u="none" strike="noStrike" cap="none">
              <a:solidFill>
                <a:schemeClr val="dk1"/>
              </a:solidFill>
              <a:latin typeface="Arial"/>
              <a:ea typeface="Arial"/>
              <a:cs typeface="Arial"/>
              <a:sym typeface="Arial"/>
            </a:endParaRPr>
          </a:p>
        </p:txBody>
      </p:sp>
      <p:sp>
        <p:nvSpPr>
          <p:cNvPr id="242" name="Google Shape;242;g3aaee8a8d18_0_0"/>
          <p:cNvSpPr txBox="1"/>
          <p:nvPr/>
        </p:nvSpPr>
        <p:spPr>
          <a:xfrm>
            <a:off x="7185740" y="3285363"/>
            <a:ext cx="3900000" cy="76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CA" sz="4400" b="1" i="0" u="none" strike="noStrike" cap="none">
                <a:solidFill>
                  <a:srgbClr val="4B9847"/>
                </a:solidFill>
                <a:latin typeface="EB Garamond"/>
                <a:ea typeface="EB Garamond"/>
                <a:cs typeface="EB Garamond"/>
                <a:sym typeface="EB Garamond"/>
              </a:rPr>
              <a:t>44 -176, 000</a:t>
            </a:r>
            <a:endParaRPr sz="1400" b="0" i="0" u="none" strike="noStrike" cap="none">
              <a:solidFill>
                <a:srgbClr val="000000"/>
              </a:solidFill>
              <a:latin typeface="Arial"/>
              <a:ea typeface="Arial"/>
              <a:cs typeface="Arial"/>
              <a:sym typeface="Arial"/>
            </a:endParaRPr>
          </a:p>
        </p:txBody>
      </p:sp>
      <p:sp>
        <p:nvSpPr>
          <p:cNvPr id="243" name="Google Shape;243;g3aaee8a8d18_0_0"/>
          <p:cNvSpPr/>
          <p:nvPr/>
        </p:nvSpPr>
        <p:spPr>
          <a:xfrm rot="5400000" flipH="1">
            <a:off x="8630695" y="1855650"/>
            <a:ext cx="45600" cy="29355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4" name="Google Shape;244;g3aaee8a8d18_0_0"/>
          <p:cNvSpPr txBox="1"/>
          <p:nvPr/>
        </p:nvSpPr>
        <p:spPr>
          <a:xfrm>
            <a:off x="7189386" y="5473146"/>
            <a:ext cx="29355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0" i="0" u="none" strike="noStrike" cap="none">
                <a:solidFill>
                  <a:schemeClr val="dk1"/>
                </a:solidFill>
                <a:latin typeface="Calibri"/>
                <a:ea typeface="Calibri"/>
                <a:cs typeface="Calibri"/>
                <a:sym typeface="Calibri"/>
              </a:rPr>
              <a:t>people in Canada</a:t>
            </a:r>
            <a:endParaRPr sz="1400" b="0" i="0" u="none" strike="noStrike" cap="none">
              <a:solidFill>
                <a:schemeClr val="dk1"/>
              </a:solidFill>
              <a:latin typeface="Arial"/>
              <a:ea typeface="Arial"/>
              <a:cs typeface="Arial"/>
              <a:sym typeface="Arial"/>
            </a:endParaRPr>
          </a:p>
        </p:txBody>
      </p:sp>
      <p:sp>
        <p:nvSpPr>
          <p:cNvPr id="245" name="Google Shape;245;g3aaee8a8d18_0_0"/>
          <p:cNvSpPr txBox="1"/>
          <p:nvPr/>
        </p:nvSpPr>
        <p:spPr>
          <a:xfrm>
            <a:off x="7185748" y="4832625"/>
            <a:ext cx="2935500" cy="76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CA" sz="4400" b="1" i="0" u="none" strike="noStrike" cap="none">
                <a:solidFill>
                  <a:srgbClr val="364DA1"/>
                </a:solidFill>
                <a:latin typeface="EB Garamond"/>
                <a:ea typeface="EB Garamond"/>
                <a:cs typeface="EB Garamond"/>
                <a:sym typeface="EB Garamond"/>
              </a:rPr>
              <a:t>1 in 25</a:t>
            </a:r>
            <a:endParaRPr sz="1400" b="0" i="0" u="none" strike="noStrike" cap="none">
              <a:solidFill>
                <a:srgbClr val="000000"/>
              </a:solidFill>
              <a:latin typeface="Arial"/>
              <a:ea typeface="Arial"/>
              <a:cs typeface="Arial"/>
              <a:sym typeface="Arial"/>
            </a:endParaRPr>
          </a:p>
        </p:txBody>
      </p:sp>
      <p:sp>
        <p:nvSpPr>
          <p:cNvPr id="246" name="Google Shape;246;g3aaee8a8d18_0_0"/>
          <p:cNvSpPr/>
          <p:nvPr/>
        </p:nvSpPr>
        <p:spPr>
          <a:xfrm rot="5400000" flipH="1">
            <a:off x="8751808" y="3271004"/>
            <a:ext cx="45600" cy="29355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701">
          <a:extLst>
            <a:ext uri="{FF2B5EF4-FFF2-40B4-BE49-F238E27FC236}">
              <a16:creationId xmlns:a16="http://schemas.microsoft.com/office/drawing/2014/main" id="{FF981ED5-54C6-DBEB-319D-823460784500}"/>
            </a:ext>
          </a:extLst>
        </p:cNvPr>
        <p:cNvGrpSpPr/>
        <p:nvPr/>
      </p:nvGrpSpPr>
      <p:grpSpPr>
        <a:xfrm>
          <a:off x="0" y="0"/>
          <a:ext cx="0" cy="0"/>
          <a:chOff x="0" y="0"/>
          <a:chExt cx="0" cy="0"/>
        </a:xfrm>
      </p:grpSpPr>
      <p:sp>
        <p:nvSpPr>
          <p:cNvPr id="702" name="Google Shape;702;p32">
            <a:extLst>
              <a:ext uri="{FF2B5EF4-FFF2-40B4-BE49-F238E27FC236}">
                <a16:creationId xmlns:a16="http://schemas.microsoft.com/office/drawing/2014/main" id="{00244CE8-6BFE-9AFB-B01A-1C46CCE5BAF4}"/>
              </a:ext>
            </a:extLst>
          </p:cNvPr>
          <p:cNvSpPr/>
          <p:nvPr/>
        </p:nvSpPr>
        <p:spPr>
          <a:xfrm>
            <a:off x="6471425" y="1148576"/>
            <a:ext cx="5720575" cy="5709424"/>
          </a:xfrm>
          <a:prstGeom prst="rect">
            <a:avLst/>
          </a:prstGeom>
          <a:gradFill>
            <a:gsLst>
              <a:gs pos="0">
                <a:srgbClr val="C3E9EE"/>
              </a:gs>
              <a:gs pos="100000">
                <a:srgbClr val="D8EDCF"/>
              </a:gs>
            </a:gsLst>
            <a:lin ang="54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704" name="Google Shape;704;p32">
            <a:extLst>
              <a:ext uri="{FF2B5EF4-FFF2-40B4-BE49-F238E27FC236}">
                <a16:creationId xmlns:a16="http://schemas.microsoft.com/office/drawing/2014/main" id="{37AA1160-4FDC-FBCA-C967-0D7629834DD2}"/>
              </a:ext>
            </a:extLst>
          </p:cNvPr>
          <p:cNvPicPr preferRelativeResize="0"/>
          <p:nvPr/>
        </p:nvPicPr>
        <p:blipFill rotWithShape="1">
          <a:blip r:embed="rId3">
            <a:alphaModFix/>
          </a:blip>
          <a:srcRect l="-1153"/>
          <a:stretch/>
        </p:blipFill>
        <p:spPr>
          <a:xfrm>
            <a:off x="3843639" y="2010181"/>
            <a:ext cx="8180907" cy="4681302"/>
          </a:xfrm>
          <a:prstGeom prst="rect">
            <a:avLst/>
          </a:prstGeom>
          <a:noFill/>
          <a:ln>
            <a:noFill/>
          </a:ln>
        </p:spPr>
      </p:pic>
      <p:sp>
        <p:nvSpPr>
          <p:cNvPr id="705" name="Google Shape;705;p32">
            <a:extLst>
              <a:ext uri="{FF2B5EF4-FFF2-40B4-BE49-F238E27FC236}">
                <a16:creationId xmlns:a16="http://schemas.microsoft.com/office/drawing/2014/main" id="{6A90B7F2-CECA-3509-BDA5-2A8AF614F02D}"/>
              </a:ext>
            </a:extLst>
          </p:cNvPr>
          <p:cNvSpPr txBox="1"/>
          <p:nvPr/>
        </p:nvSpPr>
        <p:spPr>
          <a:xfrm>
            <a:off x="390136" y="338228"/>
            <a:ext cx="6234720" cy="424727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5400" b="1" i="0" u="none" strike="noStrike" kern="0" cap="none" spc="0" normalizeH="0" baseline="0" noProof="0" dirty="0" err="1">
                <a:ln>
                  <a:noFill/>
                </a:ln>
                <a:solidFill>
                  <a:srgbClr val="364DA1"/>
                </a:solidFill>
                <a:effectLst/>
                <a:uLnTx/>
                <a:uFillTx/>
                <a:latin typeface="EB Garamond"/>
                <a:ea typeface="EB Garamond"/>
                <a:cs typeface="EB Garamond"/>
                <a:sym typeface="EB Garamond"/>
              </a:rPr>
              <a:t>CanFASD</a:t>
            </a:r>
            <a:r>
              <a:rPr kumimoji="0" lang="en-CA" sz="5400" b="1" i="0" u="none" strike="noStrike" kern="0" cap="none" spc="0" normalizeH="0" baseline="0" noProof="0" dirty="0">
                <a:ln>
                  <a:noFill/>
                </a:ln>
                <a:solidFill>
                  <a:srgbClr val="364DA1"/>
                </a:solidFill>
                <a:effectLst/>
                <a:uLnTx/>
                <a:uFillTx/>
                <a:latin typeface="EB Garamond"/>
                <a:ea typeface="EB Garamond"/>
                <a:cs typeface="EB Garamond"/>
                <a:sym typeface="EB Garamond"/>
              </a:rPr>
              <a:t> Webinar: Transitional Planning for Students with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5400" b="1" i="0" u="none" strike="noStrike" kern="0" cap="none" spc="0" normalizeH="0" baseline="0" noProof="0" dirty="0">
                <a:ln>
                  <a:noFill/>
                </a:ln>
                <a:solidFill>
                  <a:srgbClr val="364DA1"/>
                </a:solidFill>
                <a:effectLst/>
                <a:uLnTx/>
                <a:uFillTx/>
                <a:latin typeface="EB Garamond"/>
                <a:ea typeface="EB Garamond"/>
                <a:cs typeface="EB Garamond"/>
                <a:sym typeface="EB Garamond"/>
              </a:rPr>
              <a:t>FASD</a:t>
            </a:r>
          </a:p>
        </p:txBody>
      </p:sp>
      <p:sp>
        <p:nvSpPr>
          <p:cNvPr id="9" name="Picture Placeholder 8">
            <a:extLst>
              <a:ext uri="{FF2B5EF4-FFF2-40B4-BE49-F238E27FC236}">
                <a16:creationId xmlns:a16="http://schemas.microsoft.com/office/drawing/2014/main" id="{108719B9-6846-AC87-8B4D-AEF66A561AF9}"/>
              </a:ext>
            </a:extLst>
          </p:cNvPr>
          <p:cNvSpPr>
            <a:spLocks noGrp="1"/>
          </p:cNvSpPr>
          <p:nvPr>
            <p:ph type="pic" idx="2"/>
          </p:nvPr>
        </p:nvSpPr>
        <p:spPr/>
        <p:txBody>
          <a:bodyPr/>
          <a:lstStyle/>
          <a:p>
            <a:endParaRPr lang="en-CA"/>
          </a:p>
        </p:txBody>
      </p:sp>
      <p:pic>
        <p:nvPicPr>
          <p:cNvPr id="3" name="Picture 2">
            <a:extLst>
              <a:ext uri="{FF2B5EF4-FFF2-40B4-BE49-F238E27FC236}">
                <a16:creationId xmlns:a16="http://schemas.microsoft.com/office/drawing/2014/main" id="{4D90E667-067B-8086-BA11-5B7FA4BD6ED3}"/>
              </a:ext>
            </a:extLst>
          </p:cNvPr>
          <p:cNvPicPr>
            <a:picLocks noChangeAspect="1"/>
          </p:cNvPicPr>
          <p:nvPr/>
        </p:nvPicPr>
        <p:blipFill>
          <a:blip r:embed="rId4"/>
          <a:stretch>
            <a:fillRect/>
          </a:stretch>
        </p:blipFill>
        <p:spPr>
          <a:xfrm>
            <a:off x="5042295" y="2414765"/>
            <a:ext cx="5783593" cy="3364626"/>
          </a:xfrm>
          <a:prstGeom prst="rect">
            <a:avLst/>
          </a:prstGeom>
        </p:spPr>
      </p:pic>
    </p:spTree>
    <p:extLst>
      <p:ext uri="{BB962C8B-B14F-4D97-AF65-F5344CB8AC3E}">
        <p14:creationId xmlns:p14="http://schemas.microsoft.com/office/powerpoint/2010/main" val="353321400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536"/>
        <p:cNvGrpSpPr/>
        <p:nvPr/>
      </p:nvGrpSpPr>
      <p:grpSpPr>
        <a:xfrm>
          <a:off x="0" y="0"/>
          <a:ext cx="0" cy="0"/>
          <a:chOff x="0" y="0"/>
          <a:chExt cx="0" cy="0"/>
        </a:xfrm>
      </p:grpSpPr>
      <p:sp>
        <p:nvSpPr>
          <p:cNvPr id="1537" name="Google Shape;1537;p76"/>
          <p:cNvSpPr/>
          <p:nvPr/>
        </p:nvSpPr>
        <p:spPr>
          <a:xfrm>
            <a:off x="576147" y="2789499"/>
            <a:ext cx="11039707" cy="4068500"/>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38" name="Google Shape;1538;p76"/>
          <p:cNvSpPr txBox="1"/>
          <p:nvPr/>
        </p:nvSpPr>
        <p:spPr>
          <a:xfrm>
            <a:off x="1492409" y="537204"/>
            <a:ext cx="9540026"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A Lifespan Approach</a:t>
            </a:r>
            <a:endParaRPr/>
          </a:p>
        </p:txBody>
      </p:sp>
      <p:sp>
        <p:nvSpPr>
          <p:cNvPr id="1539" name="Google Shape;1539;p76"/>
          <p:cNvSpPr/>
          <p:nvPr/>
        </p:nvSpPr>
        <p:spPr>
          <a:xfrm rot="2700000">
            <a:off x="11292793" y="1022660"/>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40" name="Google Shape;1540;p76"/>
          <p:cNvSpPr/>
          <p:nvPr/>
        </p:nvSpPr>
        <p:spPr>
          <a:xfrm rot="1813063">
            <a:off x="11267167" y="5718096"/>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41" name="Google Shape;1541;p76"/>
          <p:cNvSpPr/>
          <p:nvPr/>
        </p:nvSpPr>
        <p:spPr>
          <a:xfrm rot="2700000">
            <a:off x="348294" y="4264349"/>
            <a:ext cx="237737" cy="204947"/>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42" name="Google Shape;1542;p76"/>
          <p:cNvSpPr/>
          <p:nvPr/>
        </p:nvSpPr>
        <p:spPr>
          <a:xfrm rot="2700000">
            <a:off x="336106" y="185865"/>
            <a:ext cx="160768" cy="13859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43" name="Google Shape;1543;p76" descr="A screenshot of a video game&#10;&#10;Description automatically generated"/>
          <p:cNvPicPr preferRelativeResize="0">
            <a:picLocks noGrp="1"/>
          </p:cNvPicPr>
          <p:nvPr>
            <p:ph type="pic" idx="3"/>
          </p:nvPr>
        </p:nvPicPr>
        <p:blipFill rotWithShape="1">
          <a:blip r:embed="rId3">
            <a:alphaModFix/>
          </a:blip>
          <a:srcRect t="2683" b="2683"/>
          <a:stretch/>
        </p:blipFill>
        <p:spPr>
          <a:xfrm>
            <a:off x="889172" y="2032300"/>
            <a:ext cx="9637713" cy="4549775"/>
          </a:xfrm>
          <a:prstGeom prst="rect">
            <a:avLst/>
          </a:prstGeom>
          <a:noFill/>
          <a:ln>
            <a:noFill/>
          </a:ln>
        </p:spPr>
      </p:pic>
      <p:sp>
        <p:nvSpPr>
          <p:cNvPr id="1544" name="Google Shape;1544;p76"/>
          <p:cNvSpPr txBox="1"/>
          <p:nvPr/>
        </p:nvSpPr>
        <p:spPr>
          <a:xfrm>
            <a:off x="1492409" y="1558257"/>
            <a:ext cx="947045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Transitions plans may change throughout the lifespan</a:t>
            </a:r>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549"/>
        <p:cNvGrpSpPr/>
        <p:nvPr/>
      </p:nvGrpSpPr>
      <p:grpSpPr>
        <a:xfrm>
          <a:off x="0" y="0"/>
          <a:ext cx="0" cy="0"/>
          <a:chOff x="0" y="0"/>
          <a:chExt cx="0" cy="0"/>
        </a:xfrm>
      </p:grpSpPr>
      <p:sp>
        <p:nvSpPr>
          <p:cNvPr id="1550" name="Google Shape;1550;p77"/>
          <p:cNvSpPr/>
          <p:nvPr/>
        </p:nvSpPr>
        <p:spPr>
          <a:xfrm>
            <a:off x="7088391" y="-1206995"/>
            <a:ext cx="4038681" cy="4038681"/>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551" name="Google Shape;1551;p77"/>
          <p:cNvSpPr/>
          <p:nvPr/>
        </p:nvSpPr>
        <p:spPr>
          <a:xfrm>
            <a:off x="8430988" y="1101969"/>
            <a:ext cx="4608675" cy="5298566"/>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52" name="Google Shape;1552;p77"/>
          <p:cNvSpPr/>
          <p:nvPr/>
        </p:nvSpPr>
        <p:spPr>
          <a:xfrm>
            <a:off x="-45237" y="0"/>
            <a:ext cx="506186" cy="6858000"/>
          </a:xfrm>
          <a:prstGeom prst="rect">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553" name="Google Shape;1553;p77"/>
          <p:cNvCxnSpPr>
            <a:stCxn id="1552" idx="0"/>
          </p:cNvCxnSpPr>
          <p:nvPr/>
        </p:nvCxnSpPr>
        <p:spPr>
          <a:xfrm flipH="1">
            <a:off x="199756"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554" name="Google Shape;1554;p77"/>
          <p:cNvSpPr txBox="1"/>
          <p:nvPr/>
        </p:nvSpPr>
        <p:spPr>
          <a:xfrm>
            <a:off x="76249"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92</a:t>
            </a:fld>
            <a:endParaRPr sz="1200">
              <a:solidFill>
                <a:schemeClr val="lt1"/>
              </a:solidFill>
              <a:latin typeface="Calibri"/>
              <a:ea typeface="Calibri"/>
              <a:cs typeface="Calibri"/>
              <a:sym typeface="Calibri"/>
            </a:endParaRPr>
          </a:p>
        </p:txBody>
      </p:sp>
      <p:sp>
        <p:nvSpPr>
          <p:cNvPr id="1555" name="Google Shape;1555;p77"/>
          <p:cNvSpPr/>
          <p:nvPr/>
        </p:nvSpPr>
        <p:spPr>
          <a:xfrm>
            <a:off x="7354686" y="3579992"/>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56" name="Google Shape;1556;p77"/>
          <p:cNvSpPr txBox="1"/>
          <p:nvPr/>
        </p:nvSpPr>
        <p:spPr>
          <a:xfrm>
            <a:off x="1340502" y="703262"/>
            <a:ext cx="5408168" cy="5196166"/>
          </a:xfrm>
          <a:prstGeom prst="rect">
            <a:avLst/>
          </a:prstGeom>
          <a:noFill/>
          <a:ln>
            <a:noFill/>
          </a:ln>
        </p:spPr>
        <p:txBody>
          <a:bodyPr spcFirstLastPara="1" wrap="square" lIns="91425" tIns="45700" rIns="91425" bIns="45700" anchor="t" anchorCtr="0">
            <a:normAutofit/>
          </a:bodyPr>
          <a:lstStyle/>
          <a:p>
            <a:pPr marL="0" marR="0" lvl="0" indent="0" algn="l" rtl="0">
              <a:lnSpc>
                <a:spcPct val="150000"/>
              </a:lnSpc>
              <a:spcBef>
                <a:spcPts val="0"/>
              </a:spcBef>
              <a:spcAft>
                <a:spcPts val="0"/>
              </a:spcAft>
              <a:buNone/>
            </a:pPr>
            <a:r>
              <a:rPr lang="en-CA" sz="2800">
                <a:solidFill>
                  <a:srgbClr val="595959"/>
                </a:solidFill>
                <a:latin typeface="Calibri"/>
                <a:ea typeface="Calibri"/>
                <a:cs typeface="Calibri"/>
                <a:sym typeface="Calibri"/>
              </a:rPr>
              <a:t>School staff usually have only 13 years with their students. When the last transition is done, the school’s role in life transitions most likely complete until [the students] come back as parents.</a:t>
            </a:r>
            <a:endParaRPr/>
          </a:p>
          <a:p>
            <a:pPr marL="0" marR="0" lvl="0" indent="0" algn="l" rtl="0">
              <a:lnSpc>
                <a:spcPct val="150000"/>
              </a:lnSpc>
              <a:spcBef>
                <a:spcPts val="0"/>
              </a:spcBef>
              <a:spcAft>
                <a:spcPts val="0"/>
              </a:spcAft>
              <a:buNone/>
            </a:pPr>
            <a:r>
              <a:rPr lang="en-CA" sz="2800">
                <a:solidFill>
                  <a:srgbClr val="595959"/>
                </a:solidFill>
                <a:latin typeface="Calibri"/>
                <a:ea typeface="Calibri"/>
                <a:cs typeface="Calibri"/>
                <a:sym typeface="Calibri"/>
              </a:rPr>
              <a:t>– Caregiver</a:t>
            </a:r>
            <a:endParaRPr/>
          </a:p>
        </p:txBody>
      </p:sp>
      <p:sp>
        <p:nvSpPr>
          <p:cNvPr id="1557" name="Google Shape;1557;p77"/>
          <p:cNvSpPr txBox="1"/>
          <p:nvPr/>
        </p:nvSpPr>
        <p:spPr>
          <a:xfrm>
            <a:off x="962928" y="703262"/>
            <a:ext cx="490840"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1558" name="Google Shape;1558;p77"/>
          <p:cNvSpPr txBox="1"/>
          <p:nvPr/>
        </p:nvSpPr>
        <p:spPr>
          <a:xfrm>
            <a:off x="3614332" y="3937804"/>
            <a:ext cx="672747"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1559" name="Google Shape;1559;p77"/>
          <p:cNvSpPr/>
          <p:nvPr/>
        </p:nvSpPr>
        <p:spPr>
          <a:xfrm>
            <a:off x="6559826" y="6589249"/>
            <a:ext cx="5247474" cy="281167"/>
          </a:xfrm>
          <a:prstGeom prst="rect">
            <a:avLst/>
          </a:prstGeom>
          <a:noFill/>
          <a:ln>
            <a:noFill/>
          </a:ln>
        </p:spPr>
        <p:txBody>
          <a:bodyPr spcFirstLastPara="1" wrap="square" lIns="91425" tIns="45700" rIns="91425" bIns="45700" anchor="t" anchorCtr="0">
            <a:spAutoFit/>
          </a:bodyPr>
          <a:lstStyle/>
          <a:p>
            <a:pPr marL="0" marR="0" lvl="0" indent="0" algn="r" rtl="0">
              <a:lnSpc>
                <a:spcPct val="107000"/>
              </a:lnSpc>
              <a:spcBef>
                <a:spcPts val="0"/>
              </a:spcBef>
              <a:spcAft>
                <a:spcPts val="0"/>
              </a:spcAft>
              <a:buNone/>
            </a:pPr>
            <a:r>
              <a:rPr lang="en-CA"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https://www.von.ca/sites/default/files/files/_fasdtool_fullproof_final_1.pdf</a:t>
            </a:r>
            <a:r>
              <a:rPr lang="en-CA"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p:txBody>
      </p:sp>
      <p:pic>
        <p:nvPicPr>
          <p:cNvPr id="1560" name="Google Shape;1560;p77"/>
          <p:cNvPicPr preferRelativeResize="0">
            <a:picLocks noGrp="1"/>
          </p:cNvPicPr>
          <p:nvPr>
            <p:ph type="pic" idx="2"/>
          </p:nvPr>
        </p:nvPicPr>
        <p:blipFill rotWithShape="1">
          <a:blip r:embed="rId4">
            <a:alphaModFix/>
          </a:blip>
          <a:srcRect t="3489" b="3489"/>
          <a:stretch/>
        </p:blipFill>
        <p:spPr>
          <a:xfrm>
            <a:off x="7625262" y="1500188"/>
            <a:ext cx="5003800" cy="4654550"/>
          </a:xfrm>
          <a:prstGeom prst="rect">
            <a:avLst/>
          </a:prstGeom>
          <a:solidFill>
            <a:schemeClr val="lt1"/>
          </a:solidFill>
          <a:ln>
            <a:noFill/>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565"/>
        <p:cNvGrpSpPr/>
        <p:nvPr/>
      </p:nvGrpSpPr>
      <p:grpSpPr>
        <a:xfrm>
          <a:off x="0" y="0"/>
          <a:ext cx="0" cy="0"/>
          <a:chOff x="0" y="0"/>
          <a:chExt cx="0" cy="0"/>
        </a:xfrm>
      </p:grpSpPr>
      <p:sp>
        <p:nvSpPr>
          <p:cNvPr id="1566" name="Google Shape;1566;p78"/>
          <p:cNvSpPr/>
          <p:nvPr/>
        </p:nvSpPr>
        <p:spPr>
          <a:xfrm>
            <a:off x="-120273" y="0"/>
            <a:ext cx="3716112" cy="68410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67" name="Google Shape;1567;p78"/>
          <p:cNvSpPr/>
          <p:nvPr/>
        </p:nvSpPr>
        <p:spPr>
          <a:xfrm>
            <a:off x="-567184" y="4166045"/>
            <a:ext cx="3107193" cy="3107193"/>
          </a:xfrm>
          <a:prstGeom prst="donut">
            <a:avLst>
              <a:gd name="adj" fmla="val 13260"/>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568" name="Google Shape;1568;p78"/>
          <p:cNvSpPr/>
          <p:nvPr/>
        </p:nvSpPr>
        <p:spPr>
          <a:xfrm rot="4500000">
            <a:off x="2127775" y="531725"/>
            <a:ext cx="208353" cy="179615"/>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69" name="Google Shape;1569;p78"/>
          <p:cNvSpPr/>
          <p:nvPr/>
        </p:nvSpPr>
        <p:spPr>
          <a:xfrm rot="2700000">
            <a:off x="3744521" y="244837"/>
            <a:ext cx="134914" cy="11630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70" name="Google Shape;1570;p78"/>
          <p:cNvSpPr/>
          <p:nvPr/>
        </p:nvSpPr>
        <p:spPr>
          <a:xfrm rot="1813063">
            <a:off x="617299" y="5923299"/>
            <a:ext cx="135254" cy="116599"/>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71" name="Google Shape;1571;p78"/>
          <p:cNvSpPr/>
          <p:nvPr/>
        </p:nvSpPr>
        <p:spPr>
          <a:xfrm rot="-3507348">
            <a:off x="11765895" y="207186"/>
            <a:ext cx="146568" cy="126352"/>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72" name="Google Shape;1572;p78"/>
          <p:cNvSpPr/>
          <p:nvPr/>
        </p:nvSpPr>
        <p:spPr>
          <a:xfrm rot="1813063">
            <a:off x="11279065" y="6082107"/>
            <a:ext cx="222969" cy="192216"/>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73" name="Google Shape;1573;p78"/>
          <p:cNvSpPr txBox="1"/>
          <p:nvPr/>
        </p:nvSpPr>
        <p:spPr>
          <a:xfrm>
            <a:off x="6458326" y="3110948"/>
            <a:ext cx="4916017" cy="1964512"/>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CA" sz="2800">
                <a:solidFill>
                  <a:srgbClr val="595959"/>
                </a:solidFill>
                <a:latin typeface="Calibri"/>
                <a:ea typeface="Calibri"/>
                <a:cs typeface="Calibri"/>
                <a:sym typeface="Calibri"/>
              </a:rPr>
              <a:t>Builds on previous stages and sets necessary groundwork for future stages </a:t>
            </a:r>
            <a:endParaRPr/>
          </a:p>
        </p:txBody>
      </p:sp>
      <p:sp>
        <p:nvSpPr>
          <p:cNvPr id="1574" name="Google Shape;1574;p78"/>
          <p:cNvSpPr txBox="1"/>
          <p:nvPr/>
        </p:nvSpPr>
        <p:spPr>
          <a:xfrm>
            <a:off x="6458327" y="1819038"/>
            <a:ext cx="6313309"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Continuity</a:t>
            </a:r>
            <a:endParaRPr/>
          </a:p>
        </p:txBody>
      </p:sp>
      <p:pic>
        <p:nvPicPr>
          <p:cNvPr id="1575" name="Google Shape;1575;p78" descr="Diagram&#10;&#10;Description automatically generated"/>
          <p:cNvPicPr preferRelativeResize="0"/>
          <p:nvPr/>
        </p:nvPicPr>
        <p:blipFill rotWithShape="1">
          <a:blip r:embed="rId3">
            <a:alphaModFix/>
          </a:blip>
          <a:srcRect/>
          <a:stretch/>
        </p:blipFill>
        <p:spPr>
          <a:xfrm>
            <a:off x="-420583" y="621532"/>
            <a:ext cx="6946577" cy="5149586"/>
          </a:xfrm>
          <a:prstGeom prst="rect">
            <a:avLst/>
          </a:prstGeom>
          <a:noFill/>
          <a:ln>
            <a:noFill/>
          </a:ln>
        </p:spPr>
      </p:pic>
      <p:sp>
        <p:nvSpPr>
          <p:cNvPr id="1576" name="Google Shape;1576;p78"/>
          <p:cNvSpPr/>
          <p:nvPr/>
        </p:nvSpPr>
        <p:spPr>
          <a:xfrm>
            <a:off x="6214611" y="3590164"/>
            <a:ext cx="45719" cy="715624"/>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581"/>
        <p:cNvGrpSpPr/>
        <p:nvPr/>
      </p:nvGrpSpPr>
      <p:grpSpPr>
        <a:xfrm>
          <a:off x="0" y="0"/>
          <a:ext cx="0" cy="0"/>
          <a:chOff x="0" y="0"/>
          <a:chExt cx="0" cy="0"/>
        </a:xfrm>
      </p:grpSpPr>
      <p:sp>
        <p:nvSpPr>
          <p:cNvPr id="1582" name="Google Shape;1582;p79"/>
          <p:cNvSpPr/>
          <p:nvPr/>
        </p:nvSpPr>
        <p:spPr>
          <a:xfrm>
            <a:off x="7088391" y="-1206995"/>
            <a:ext cx="4038681" cy="4038681"/>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583" name="Google Shape;1583;p79"/>
          <p:cNvSpPr/>
          <p:nvPr/>
        </p:nvSpPr>
        <p:spPr>
          <a:xfrm>
            <a:off x="8430988" y="1101969"/>
            <a:ext cx="4608675" cy="5298566"/>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84" name="Google Shape;1584;p79"/>
          <p:cNvSpPr/>
          <p:nvPr/>
        </p:nvSpPr>
        <p:spPr>
          <a:xfrm>
            <a:off x="-45237" y="0"/>
            <a:ext cx="506186" cy="6858000"/>
          </a:xfrm>
          <a:prstGeom prst="rect">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585" name="Google Shape;1585;p79"/>
          <p:cNvCxnSpPr>
            <a:stCxn id="1584" idx="0"/>
          </p:cNvCxnSpPr>
          <p:nvPr/>
        </p:nvCxnSpPr>
        <p:spPr>
          <a:xfrm flipH="1">
            <a:off x="199756"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586" name="Google Shape;1586;p79"/>
          <p:cNvSpPr txBox="1"/>
          <p:nvPr/>
        </p:nvSpPr>
        <p:spPr>
          <a:xfrm>
            <a:off x="76249"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94</a:t>
            </a:fld>
            <a:endParaRPr sz="1200">
              <a:solidFill>
                <a:schemeClr val="lt1"/>
              </a:solidFill>
              <a:latin typeface="Calibri"/>
              <a:ea typeface="Calibri"/>
              <a:cs typeface="Calibri"/>
              <a:sym typeface="Calibri"/>
            </a:endParaRPr>
          </a:p>
        </p:txBody>
      </p:sp>
      <p:sp>
        <p:nvSpPr>
          <p:cNvPr id="1587" name="Google Shape;1587;p79"/>
          <p:cNvSpPr/>
          <p:nvPr/>
        </p:nvSpPr>
        <p:spPr>
          <a:xfrm>
            <a:off x="7354686" y="3579992"/>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88" name="Google Shape;1588;p79"/>
          <p:cNvSpPr txBox="1"/>
          <p:nvPr/>
        </p:nvSpPr>
        <p:spPr>
          <a:xfrm>
            <a:off x="1340502" y="703262"/>
            <a:ext cx="5003800" cy="5196166"/>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150000"/>
              </a:lnSpc>
              <a:spcBef>
                <a:spcPts val="0"/>
              </a:spcBef>
              <a:spcAft>
                <a:spcPts val="0"/>
              </a:spcAft>
              <a:buNone/>
            </a:pPr>
            <a:r>
              <a:rPr lang="en-CA" sz="2800">
                <a:solidFill>
                  <a:srgbClr val="595959"/>
                </a:solidFill>
                <a:latin typeface="Calibri"/>
                <a:ea typeface="Calibri"/>
                <a:cs typeface="Calibri"/>
                <a:sym typeface="Calibri"/>
              </a:rPr>
              <a:t>Just because these children can start to thrive in the right environment doesn’t mean that we can stop supporting them. This is a lifelong disability, which will surface again if not consistently supported.</a:t>
            </a:r>
            <a:endParaRPr/>
          </a:p>
          <a:p>
            <a:pPr marL="0" marR="0" lvl="0" indent="0" algn="l" rtl="0">
              <a:lnSpc>
                <a:spcPct val="150000"/>
              </a:lnSpc>
              <a:spcBef>
                <a:spcPts val="0"/>
              </a:spcBef>
              <a:spcAft>
                <a:spcPts val="0"/>
              </a:spcAft>
              <a:buNone/>
            </a:pPr>
            <a:r>
              <a:rPr lang="en-CA" sz="2800">
                <a:solidFill>
                  <a:srgbClr val="595959"/>
                </a:solidFill>
                <a:latin typeface="Calibri"/>
                <a:ea typeface="Calibri"/>
                <a:cs typeface="Calibri"/>
                <a:sym typeface="Calibri"/>
              </a:rPr>
              <a:t>– Parent</a:t>
            </a:r>
            <a:endParaRPr/>
          </a:p>
        </p:txBody>
      </p:sp>
      <p:sp>
        <p:nvSpPr>
          <p:cNvPr id="1589" name="Google Shape;1589;p79"/>
          <p:cNvSpPr txBox="1"/>
          <p:nvPr/>
        </p:nvSpPr>
        <p:spPr>
          <a:xfrm>
            <a:off x="962928" y="703262"/>
            <a:ext cx="490840"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1590" name="Google Shape;1590;p79"/>
          <p:cNvSpPr txBox="1"/>
          <p:nvPr/>
        </p:nvSpPr>
        <p:spPr>
          <a:xfrm>
            <a:off x="4702766" y="4545103"/>
            <a:ext cx="672747"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1591" name="Google Shape;1591;p79"/>
          <p:cNvSpPr/>
          <p:nvPr/>
        </p:nvSpPr>
        <p:spPr>
          <a:xfrm>
            <a:off x="6559826" y="6589249"/>
            <a:ext cx="5247474" cy="281167"/>
          </a:xfrm>
          <a:prstGeom prst="rect">
            <a:avLst/>
          </a:prstGeom>
          <a:noFill/>
          <a:ln>
            <a:noFill/>
          </a:ln>
        </p:spPr>
        <p:txBody>
          <a:bodyPr spcFirstLastPara="1" wrap="square" lIns="91425" tIns="45700" rIns="91425" bIns="45700" anchor="t" anchorCtr="0">
            <a:spAutoFit/>
          </a:bodyPr>
          <a:lstStyle/>
          <a:p>
            <a:pPr marL="0" marR="0" lvl="0" indent="0" algn="r" rtl="0">
              <a:lnSpc>
                <a:spcPct val="107000"/>
              </a:lnSpc>
              <a:spcBef>
                <a:spcPts val="0"/>
              </a:spcBef>
              <a:spcAft>
                <a:spcPts val="0"/>
              </a:spcAft>
              <a:buNone/>
            </a:pPr>
            <a:r>
              <a:rPr lang="en-CA"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https://www.von.ca/sites/default/files/files/_fasdtool_fullproof_final_1.pdf</a:t>
            </a:r>
            <a:r>
              <a:rPr lang="en-CA"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p:txBody>
      </p:sp>
      <p:pic>
        <p:nvPicPr>
          <p:cNvPr id="1592" name="Google Shape;1592;p79"/>
          <p:cNvPicPr preferRelativeResize="0">
            <a:picLocks noGrp="1"/>
          </p:cNvPicPr>
          <p:nvPr>
            <p:ph type="pic" idx="2"/>
          </p:nvPr>
        </p:nvPicPr>
        <p:blipFill rotWithShape="1">
          <a:blip r:embed="rId4">
            <a:alphaModFix/>
          </a:blip>
          <a:srcRect t="3489" b="3489"/>
          <a:stretch/>
        </p:blipFill>
        <p:spPr>
          <a:xfrm>
            <a:off x="7625262" y="1500188"/>
            <a:ext cx="5003800" cy="4654550"/>
          </a:xfrm>
          <a:prstGeom prst="rect">
            <a:avLst/>
          </a:prstGeom>
          <a:solidFill>
            <a:schemeClr val="lt1"/>
          </a:solidFill>
          <a:ln>
            <a:noFill/>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597"/>
        <p:cNvGrpSpPr/>
        <p:nvPr/>
      </p:nvGrpSpPr>
      <p:grpSpPr>
        <a:xfrm>
          <a:off x="0" y="0"/>
          <a:ext cx="0" cy="0"/>
          <a:chOff x="0" y="0"/>
          <a:chExt cx="0" cy="0"/>
        </a:xfrm>
      </p:grpSpPr>
      <p:sp>
        <p:nvSpPr>
          <p:cNvPr id="1598" name="Google Shape;1598;p80"/>
          <p:cNvSpPr txBox="1"/>
          <p:nvPr/>
        </p:nvSpPr>
        <p:spPr>
          <a:xfrm>
            <a:off x="1261730" y="3386774"/>
            <a:ext cx="101136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b="1">
                <a:solidFill>
                  <a:srgbClr val="595959"/>
                </a:solidFill>
                <a:latin typeface="Calibri"/>
                <a:ea typeface="Calibri"/>
                <a:cs typeface="Calibri"/>
                <a:sym typeface="Calibri"/>
              </a:rPr>
              <a:t>TOPICS:</a:t>
            </a:r>
            <a:endParaRPr/>
          </a:p>
        </p:txBody>
      </p:sp>
      <p:sp>
        <p:nvSpPr>
          <p:cNvPr id="1599" name="Google Shape;1599;p80"/>
          <p:cNvSpPr/>
          <p:nvPr/>
        </p:nvSpPr>
        <p:spPr>
          <a:xfrm>
            <a:off x="11685814"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600" name="Google Shape;1600;p80"/>
          <p:cNvCxnSpPr>
            <a:stCxn id="1599"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601" name="Google Shape;1601;p80"/>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95</a:t>
            </a:fld>
            <a:endParaRPr sz="1200">
              <a:solidFill>
                <a:schemeClr val="lt1"/>
              </a:solidFill>
              <a:latin typeface="Calibri"/>
              <a:ea typeface="Calibri"/>
              <a:cs typeface="Calibri"/>
              <a:sym typeface="Calibri"/>
            </a:endParaRPr>
          </a:p>
        </p:txBody>
      </p:sp>
      <p:sp>
        <p:nvSpPr>
          <p:cNvPr id="1602" name="Google Shape;1602;p80"/>
          <p:cNvSpPr/>
          <p:nvPr/>
        </p:nvSpPr>
        <p:spPr>
          <a:xfrm>
            <a:off x="5703888" y="1510194"/>
            <a:ext cx="4903152" cy="5347805"/>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03" name="Google Shape;1603;p80"/>
          <p:cNvSpPr txBox="1"/>
          <p:nvPr/>
        </p:nvSpPr>
        <p:spPr>
          <a:xfrm>
            <a:off x="1261730" y="4040835"/>
            <a:ext cx="3868411" cy="880369"/>
          </a:xfrm>
          <a:prstGeom prst="rect">
            <a:avLst/>
          </a:prstGeom>
          <a:noFill/>
          <a:ln>
            <a:noFill/>
          </a:ln>
        </p:spPr>
        <p:txBody>
          <a:bodyPr spcFirstLastPara="1" wrap="square" lIns="91425" tIns="45700" rIns="91425" bIns="45700" anchor="t" anchorCtr="0">
            <a:spAutoFit/>
          </a:bodyPr>
          <a:lstStyle/>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Transition Plan</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Boyle Street Education Centre</a:t>
            </a:r>
            <a:endParaRPr/>
          </a:p>
        </p:txBody>
      </p:sp>
      <p:sp>
        <p:nvSpPr>
          <p:cNvPr id="1604" name="Google Shape;1604;p80"/>
          <p:cNvSpPr/>
          <p:nvPr/>
        </p:nvSpPr>
        <p:spPr>
          <a:xfrm rot="-5400000">
            <a:off x="2014194" y="3173280"/>
            <a:ext cx="45719" cy="1272926"/>
          </a:xfrm>
          <a:prstGeom prst="roundRect">
            <a:avLst>
              <a:gd name="adj" fmla="val 5000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05" name="Google Shape;1605;p80"/>
          <p:cNvSpPr/>
          <p:nvPr/>
        </p:nvSpPr>
        <p:spPr>
          <a:xfrm rot="4500000">
            <a:off x="503421" y="2578649"/>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06" name="Google Shape;1606;p80"/>
          <p:cNvSpPr/>
          <p:nvPr/>
        </p:nvSpPr>
        <p:spPr>
          <a:xfrm rot="2700000">
            <a:off x="3717308" y="44866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07" name="Google Shape;1607;p80"/>
          <p:cNvSpPr/>
          <p:nvPr/>
        </p:nvSpPr>
        <p:spPr>
          <a:xfrm rot="1813063">
            <a:off x="902531" y="4299386"/>
            <a:ext cx="135254" cy="116599"/>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B9847"/>
              </a:solidFill>
              <a:latin typeface="Calibri"/>
              <a:ea typeface="Calibri"/>
              <a:cs typeface="Calibri"/>
              <a:sym typeface="Calibri"/>
            </a:endParaRPr>
          </a:p>
        </p:txBody>
      </p:sp>
      <p:sp>
        <p:nvSpPr>
          <p:cNvPr id="1608" name="Google Shape;1608;p80"/>
          <p:cNvSpPr/>
          <p:nvPr/>
        </p:nvSpPr>
        <p:spPr>
          <a:xfrm rot="-3507348">
            <a:off x="5383112" y="455523"/>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09" name="Google Shape;1609;p80"/>
          <p:cNvSpPr/>
          <p:nvPr/>
        </p:nvSpPr>
        <p:spPr>
          <a:xfrm rot="-3507348">
            <a:off x="11236554" y="664754"/>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10" name="Google Shape;1610;p80"/>
          <p:cNvSpPr/>
          <p:nvPr/>
        </p:nvSpPr>
        <p:spPr>
          <a:xfrm>
            <a:off x="-172230" y="250613"/>
            <a:ext cx="2109216" cy="561733"/>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400">
                <a:solidFill>
                  <a:schemeClr val="lt1"/>
                </a:solidFill>
                <a:latin typeface="Calibri"/>
                <a:ea typeface="Calibri"/>
                <a:cs typeface="Calibri"/>
                <a:sym typeface="Calibri"/>
              </a:rPr>
              <a:t>SECTION  8</a:t>
            </a:r>
            <a:endParaRPr/>
          </a:p>
        </p:txBody>
      </p:sp>
      <p:sp>
        <p:nvSpPr>
          <p:cNvPr id="1611" name="Google Shape;1611;p80"/>
          <p:cNvSpPr txBox="1"/>
          <p:nvPr/>
        </p:nvSpPr>
        <p:spPr>
          <a:xfrm>
            <a:off x="1261729" y="1797805"/>
            <a:ext cx="3935914"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Examples</a:t>
            </a:r>
            <a:endParaRPr/>
          </a:p>
        </p:txBody>
      </p:sp>
      <p:pic>
        <p:nvPicPr>
          <p:cNvPr id="1612" name="Google Shape;1612;p80" descr="Graphical user interface, application, icon&#10;&#10;Description automatically generated"/>
          <p:cNvPicPr preferRelativeResize="0"/>
          <p:nvPr/>
        </p:nvPicPr>
        <p:blipFill rotWithShape="1">
          <a:blip r:embed="rId3">
            <a:alphaModFix/>
          </a:blip>
          <a:srcRect/>
          <a:stretch/>
        </p:blipFill>
        <p:spPr>
          <a:xfrm>
            <a:off x="5333933" y="722888"/>
            <a:ext cx="5677912" cy="5677912"/>
          </a:xfrm>
          <a:prstGeom prst="rect">
            <a:avLst/>
          </a:prstGeom>
          <a:noFill/>
          <a:ln>
            <a:noFill/>
          </a:ln>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617"/>
        <p:cNvGrpSpPr/>
        <p:nvPr/>
      </p:nvGrpSpPr>
      <p:grpSpPr>
        <a:xfrm>
          <a:off x="0" y="0"/>
          <a:ext cx="0" cy="0"/>
          <a:chOff x="0" y="0"/>
          <a:chExt cx="0" cy="0"/>
        </a:xfrm>
      </p:grpSpPr>
      <p:sp>
        <p:nvSpPr>
          <p:cNvPr id="1618" name="Google Shape;1618;p81"/>
          <p:cNvSpPr/>
          <p:nvPr/>
        </p:nvSpPr>
        <p:spPr>
          <a:xfrm>
            <a:off x="576147" y="2179200"/>
            <a:ext cx="11039707" cy="4678799"/>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19" name="Google Shape;1619;p81"/>
          <p:cNvSpPr txBox="1"/>
          <p:nvPr/>
        </p:nvSpPr>
        <p:spPr>
          <a:xfrm>
            <a:off x="1492409" y="537204"/>
            <a:ext cx="9540026"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Transition Plan Example</a:t>
            </a:r>
            <a:endParaRPr/>
          </a:p>
        </p:txBody>
      </p:sp>
      <p:sp>
        <p:nvSpPr>
          <p:cNvPr id="1620" name="Google Shape;1620;p81"/>
          <p:cNvSpPr/>
          <p:nvPr/>
        </p:nvSpPr>
        <p:spPr>
          <a:xfrm rot="2700000">
            <a:off x="11292793" y="1022660"/>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21" name="Google Shape;1621;p81"/>
          <p:cNvSpPr/>
          <p:nvPr/>
        </p:nvSpPr>
        <p:spPr>
          <a:xfrm rot="1813063">
            <a:off x="11267167" y="5718096"/>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22" name="Google Shape;1622;p81"/>
          <p:cNvSpPr/>
          <p:nvPr/>
        </p:nvSpPr>
        <p:spPr>
          <a:xfrm rot="2700000">
            <a:off x="348294" y="4264349"/>
            <a:ext cx="237737" cy="204947"/>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23" name="Google Shape;1623;p81"/>
          <p:cNvSpPr/>
          <p:nvPr/>
        </p:nvSpPr>
        <p:spPr>
          <a:xfrm rot="2700000">
            <a:off x="336106" y="185865"/>
            <a:ext cx="160768" cy="13859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24" name="Google Shape;1624;p81"/>
          <p:cNvSpPr txBox="1"/>
          <p:nvPr/>
        </p:nvSpPr>
        <p:spPr>
          <a:xfrm>
            <a:off x="1492409" y="1460534"/>
            <a:ext cx="947045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i="1">
                <a:solidFill>
                  <a:srgbClr val="4B9847"/>
                </a:solidFill>
                <a:latin typeface="EB Garamond"/>
                <a:ea typeface="EB Garamond"/>
                <a:cs typeface="EB Garamond"/>
                <a:sym typeface="EB Garamond"/>
              </a:rPr>
              <a:t>Purpose of this Transition Plan</a:t>
            </a:r>
            <a:endParaRPr/>
          </a:p>
        </p:txBody>
      </p:sp>
      <p:sp>
        <p:nvSpPr>
          <p:cNvPr id="1625" name="Google Shape;1625;p81"/>
          <p:cNvSpPr txBox="1"/>
          <p:nvPr/>
        </p:nvSpPr>
        <p:spPr>
          <a:xfrm>
            <a:off x="1492409" y="2333684"/>
            <a:ext cx="9261730" cy="452431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800">
                <a:solidFill>
                  <a:srgbClr val="595959"/>
                </a:solidFill>
                <a:latin typeface="Calibri"/>
                <a:ea typeface="Calibri"/>
                <a:cs typeface="Calibri"/>
                <a:sym typeface="Calibri"/>
              </a:rPr>
              <a:t>Transition Planning is the process of planning for the future. It involves goal setting, creating a plan and determining what supports an individual may need as they transition from one phase of life to another. Transition Planning during the adolescent years is particularly helpful as it encourages young people to think about life after high school. Transition Planning can help prepare adolescents and young adults for interdependent living by helping identify their strengths, interests, and areas of need. </a:t>
            </a:r>
            <a:endParaRPr/>
          </a:p>
          <a:p>
            <a:pPr marL="0" marR="0" lvl="0" indent="0" algn="l" rtl="0">
              <a:spcBef>
                <a:spcPts val="0"/>
              </a:spcBef>
              <a:spcAft>
                <a:spcPts val="0"/>
              </a:spcAft>
              <a:buNone/>
            </a:pPr>
            <a:endParaRPr sz="1800">
              <a:solidFill>
                <a:srgbClr val="595959"/>
              </a:solidFill>
              <a:latin typeface="Calibri"/>
              <a:ea typeface="Calibri"/>
              <a:cs typeface="Calibri"/>
              <a:sym typeface="Calibri"/>
            </a:endParaRPr>
          </a:p>
          <a:p>
            <a:pPr marL="0" marR="0" lvl="0" indent="0" algn="l" rtl="0">
              <a:spcBef>
                <a:spcPts val="0"/>
              </a:spcBef>
              <a:spcAft>
                <a:spcPts val="0"/>
              </a:spcAft>
              <a:buNone/>
            </a:pPr>
            <a:r>
              <a:rPr lang="en-CA" sz="1800">
                <a:solidFill>
                  <a:srgbClr val="595959"/>
                </a:solidFill>
                <a:latin typeface="Calibri"/>
                <a:ea typeface="Calibri"/>
                <a:cs typeface="Calibri"/>
                <a:sym typeface="Calibri"/>
              </a:rPr>
              <a:t>The Transition Coordinator with ________ has worked closely with John and his support network to create this transition plan. It includes information regarding John’s short and long-term goals, interests, strengths, diagnostic information and a list of holistic recommendations that John and his supports may find helpful. </a:t>
            </a:r>
            <a:endParaRPr/>
          </a:p>
          <a:p>
            <a:pPr marL="0" marR="0" lvl="0" indent="0" algn="l" rtl="0">
              <a:spcBef>
                <a:spcPts val="0"/>
              </a:spcBef>
              <a:spcAft>
                <a:spcPts val="0"/>
              </a:spcAft>
              <a:buNone/>
            </a:pPr>
            <a:endParaRPr sz="1800">
              <a:solidFill>
                <a:srgbClr val="595959"/>
              </a:solidFill>
              <a:latin typeface="Calibri"/>
              <a:ea typeface="Calibri"/>
              <a:cs typeface="Calibri"/>
              <a:sym typeface="Calibri"/>
            </a:endParaRPr>
          </a:p>
          <a:p>
            <a:pPr marL="0" marR="0" lvl="0" indent="0" algn="l" rtl="0">
              <a:spcBef>
                <a:spcPts val="0"/>
              </a:spcBef>
              <a:spcAft>
                <a:spcPts val="0"/>
              </a:spcAft>
              <a:buNone/>
            </a:pPr>
            <a:r>
              <a:rPr lang="en-CA" sz="1800">
                <a:solidFill>
                  <a:srgbClr val="595959"/>
                </a:solidFill>
                <a:latin typeface="Calibri"/>
                <a:ea typeface="Calibri"/>
                <a:cs typeface="Calibri"/>
                <a:sym typeface="Calibri"/>
              </a:rPr>
              <a:t>Transitioning to adulthood can be a challenge for many young people. We hope that this guide will help alleviate some of the stress that John and his supports may experience as they begin planning for John’s future. If you have any questions, please do not hesitate to call. </a:t>
            </a:r>
            <a:endParaRPr/>
          </a:p>
          <a:p>
            <a:pPr marL="0" marR="0" lvl="0" indent="0" algn="l" rtl="0">
              <a:spcBef>
                <a:spcPts val="0"/>
              </a:spcBef>
              <a:spcAft>
                <a:spcPts val="0"/>
              </a:spcAft>
              <a:buNone/>
            </a:pPr>
            <a:endParaRPr sz="1800">
              <a:solidFill>
                <a:srgbClr val="595959"/>
              </a:solidFill>
              <a:latin typeface="Calibri"/>
              <a:ea typeface="Calibri"/>
              <a:cs typeface="Calibri"/>
              <a:sym typeface="Calibri"/>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630"/>
        <p:cNvGrpSpPr/>
        <p:nvPr/>
      </p:nvGrpSpPr>
      <p:grpSpPr>
        <a:xfrm>
          <a:off x="0" y="0"/>
          <a:ext cx="0" cy="0"/>
          <a:chOff x="0" y="0"/>
          <a:chExt cx="0" cy="0"/>
        </a:xfrm>
      </p:grpSpPr>
      <p:sp>
        <p:nvSpPr>
          <p:cNvPr id="1631" name="Google Shape;1631;p82"/>
          <p:cNvSpPr/>
          <p:nvPr/>
        </p:nvSpPr>
        <p:spPr>
          <a:xfrm>
            <a:off x="1444782" y="1779104"/>
            <a:ext cx="4287283" cy="4691270"/>
          </a:xfrm>
          <a:prstGeom prst="roundRect">
            <a:avLst>
              <a:gd name="adj" fmla="val 417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32" name="Google Shape;1632;p82"/>
          <p:cNvSpPr/>
          <p:nvPr/>
        </p:nvSpPr>
        <p:spPr>
          <a:xfrm rot="4500000">
            <a:off x="11276577" y="349100"/>
            <a:ext cx="208353" cy="179615"/>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33" name="Google Shape;1633;p82"/>
          <p:cNvSpPr/>
          <p:nvPr/>
        </p:nvSpPr>
        <p:spPr>
          <a:xfrm rot="2700000">
            <a:off x="424851" y="19298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34" name="Google Shape;1634;p82"/>
          <p:cNvSpPr/>
          <p:nvPr/>
        </p:nvSpPr>
        <p:spPr>
          <a:xfrm rot="1813063">
            <a:off x="11584949" y="3057890"/>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35" name="Google Shape;1635;p82"/>
          <p:cNvSpPr txBox="1"/>
          <p:nvPr/>
        </p:nvSpPr>
        <p:spPr>
          <a:xfrm>
            <a:off x="1418608" y="904296"/>
            <a:ext cx="4369985" cy="87480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CA" sz="4800" b="1">
                <a:solidFill>
                  <a:srgbClr val="364DA1"/>
                </a:solidFill>
                <a:latin typeface="EB Garamond"/>
                <a:ea typeface="EB Garamond"/>
                <a:cs typeface="EB Garamond"/>
                <a:sym typeface="EB Garamond"/>
              </a:rPr>
              <a:t>Participants</a:t>
            </a:r>
            <a:endParaRPr/>
          </a:p>
        </p:txBody>
      </p:sp>
      <p:sp>
        <p:nvSpPr>
          <p:cNvPr id="1636" name="Google Shape;1636;p82"/>
          <p:cNvSpPr/>
          <p:nvPr/>
        </p:nvSpPr>
        <p:spPr>
          <a:xfrm>
            <a:off x="6152529" y="2365513"/>
            <a:ext cx="4581731" cy="4104861"/>
          </a:xfrm>
          <a:prstGeom prst="roundRect">
            <a:avLst>
              <a:gd name="adj" fmla="val 417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37" name="Google Shape;1637;p82"/>
          <p:cNvSpPr txBox="1"/>
          <p:nvPr/>
        </p:nvSpPr>
        <p:spPr>
          <a:xfrm>
            <a:off x="1574783" y="1945697"/>
            <a:ext cx="4021654" cy="3913059"/>
          </a:xfrm>
          <a:prstGeom prst="rect">
            <a:avLst/>
          </a:prstGeom>
          <a:noFill/>
          <a:ln>
            <a:noFill/>
          </a:ln>
        </p:spPr>
        <p:txBody>
          <a:bodyPr spcFirstLastPara="1" wrap="square" lIns="91425" tIns="45700" rIns="91425" bIns="45700" anchor="t" anchorCtr="0">
            <a:spAutoFit/>
          </a:bodyPr>
          <a:lstStyle/>
          <a:p>
            <a:pPr marL="285750" marR="0" lvl="0" indent="-28575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Client</a:t>
            </a:r>
            <a:endParaRPr/>
          </a:p>
          <a:p>
            <a:pPr marL="285750" marR="0" lvl="0" indent="-28575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Caregiver</a:t>
            </a:r>
            <a:endParaRPr/>
          </a:p>
          <a:p>
            <a:pPr marL="285750" marR="0" lvl="0" indent="-28575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Teacher</a:t>
            </a:r>
            <a:endParaRPr/>
          </a:p>
          <a:p>
            <a:pPr marL="285750" marR="0" lvl="0" indent="-28575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Educational Assistant</a:t>
            </a:r>
            <a:endParaRPr/>
          </a:p>
          <a:p>
            <a:pPr marL="285750" marR="0" lvl="0" indent="-28575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FASD Outreach Coordinator</a:t>
            </a:r>
            <a:endParaRPr/>
          </a:p>
          <a:p>
            <a:pPr marL="285750" marR="0" lvl="0" indent="-28575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Social Worker</a:t>
            </a:r>
            <a:endParaRPr/>
          </a:p>
          <a:p>
            <a:pPr marL="285750" marR="0" lvl="0" indent="-28575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Employer</a:t>
            </a:r>
            <a:endParaRPr/>
          </a:p>
        </p:txBody>
      </p:sp>
      <p:sp>
        <p:nvSpPr>
          <p:cNvPr id="1638" name="Google Shape;1638;p82"/>
          <p:cNvSpPr txBox="1"/>
          <p:nvPr/>
        </p:nvSpPr>
        <p:spPr>
          <a:xfrm>
            <a:off x="6334919" y="2627102"/>
            <a:ext cx="4287283" cy="3359061"/>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chemeClr val="lt1"/>
              </a:buClr>
              <a:buSzPts val="2400"/>
              <a:buFont typeface="Courier New"/>
              <a:buChar char="o"/>
            </a:pPr>
            <a:r>
              <a:rPr lang="en-CA" sz="2400">
                <a:solidFill>
                  <a:schemeClr val="lt1"/>
                </a:solidFill>
                <a:latin typeface="Calibri"/>
                <a:ea typeface="Calibri"/>
                <a:cs typeface="Calibri"/>
                <a:sym typeface="Calibri"/>
              </a:rPr>
              <a:t>Assessed by:</a:t>
            </a:r>
            <a:endParaRPr/>
          </a:p>
          <a:p>
            <a:pPr marL="342900" marR="0" lvl="0" indent="-342900" algn="l" rtl="0">
              <a:lnSpc>
                <a:spcPct val="150000"/>
              </a:lnSpc>
              <a:spcBef>
                <a:spcPts val="0"/>
              </a:spcBef>
              <a:spcAft>
                <a:spcPts val="0"/>
              </a:spcAft>
              <a:buClr>
                <a:schemeClr val="lt1"/>
              </a:buClr>
              <a:buSzPts val="2400"/>
              <a:buFont typeface="Courier New"/>
              <a:buChar char="o"/>
            </a:pPr>
            <a:r>
              <a:rPr lang="en-CA" sz="2400">
                <a:solidFill>
                  <a:schemeClr val="lt1"/>
                </a:solidFill>
                <a:latin typeface="Calibri"/>
                <a:ea typeface="Calibri"/>
                <a:cs typeface="Calibri"/>
                <a:sym typeface="Calibri"/>
              </a:rPr>
              <a:t>Diagnosis:</a:t>
            </a:r>
            <a:endParaRPr/>
          </a:p>
          <a:p>
            <a:pPr marL="342900" marR="0" lvl="0" indent="-342900" algn="l" rtl="0">
              <a:lnSpc>
                <a:spcPct val="150000"/>
              </a:lnSpc>
              <a:spcBef>
                <a:spcPts val="0"/>
              </a:spcBef>
              <a:spcAft>
                <a:spcPts val="0"/>
              </a:spcAft>
              <a:buClr>
                <a:schemeClr val="lt1"/>
              </a:buClr>
              <a:buSzPts val="2400"/>
              <a:buFont typeface="Courier New"/>
              <a:buChar char="o"/>
            </a:pPr>
            <a:r>
              <a:rPr lang="en-CA" sz="2400">
                <a:solidFill>
                  <a:schemeClr val="lt1"/>
                </a:solidFill>
                <a:latin typeface="Calibri"/>
                <a:ea typeface="Calibri"/>
                <a:cs typeface="Calibri"/>
                <a:sym typeface="Calibri"/>
              </a:rPr>
              <a:t>Domains Significantly Impaired:</a:t>
            </a:r>
            <a:endParaRPr/>
          </a:p>
          <a:p>
            <a:pPr marL="342900" marR="0" lvl="0" indent="-342900" algn="l" rtl="0">
              <a:lnSpc>
                <a:spcPct val="150000"/>
              </a:lnSpc>
              <a:spcBef>
                <a:spcPts val="0"/>
              </a:spcBef>
              <a:spcAft>
                <a:spcPts val="0"/>
              </a:spcAft>
              <a:buClr>
                <a:schemeClr val="lt1"/>
              </a:buClr>
              <a:buSzPts val="2400"/>
              <a:buFont typeface="Courier New"/>
              <a:buChar char="o"/>
            </a:pPr>
            <a:r>
              <a:rPr lang="en-CA" sz="2400">
                <a:solidFill>
                  <a:schemeClr val="lt1"/>
                </a:solidFill>
                <a:latin typeface="Calibri"/>
                <a:ea typeface="Calibri"/>
                <a:cs typeface="Calibri"/>
                <a:sym typeface="Calibri"/>
              </a:rPr>
              <a:t>Additional Diagnosis: </a:t>
            </a:r>
            <a:endParaRPr/>
          </a:p>
          <a:p>
            <a:pPr marL="342900" marR="0" lvl="0" indent="-342900" algn="l" rtl="0">
              <a:lnSpc>
                <a:spcPct val="150000"/>
              </a:lnSpc>
              <a:spcBef>
                <a:spcPts val="0"/>
              </a:spcBef>
              <a:spcAft>
                <a:spcPts val="0"/>
              </a:spcAft>
              <a:buClr>
                <a:schemeClr val="lt1"/>
              </a:buClr>
              <a:buSzPts val="2400"/>
              <a:buFont typeface="Courier New"/>
              <a:buChar char="o"/>
            </a:pPr>
            <a:r>
              <a:rPr lang="en-CA" sz="2400">
                <a:solidFill>
                  <a:schemeClr val="lt1"/>
                </a:solidFill>
                <a:latin typeface="Calibri"/>
                <a:ea typeface="Calibri"/>
                <a:cs typeface="Calibri"/>
                <a:sym typeface="Calibri"/>
              </a:rPr>
              <a:t>Other Significant Findings:</a:t>
            </a:r>
            <a:endParaRPr/>
          </a:p>
        </p:txBody>
      </p:sp>
      <p:sp>
        <p:nvSpPr>
          <p:cNvPr id="1639" name="Google Shape;1639;p82"/>
          <p:cNvSpPr txBox="1"/>
          <p:nvPr/>
        </p:nvSpPr>
        <p:spPr>
          <a:xfrm>
            <a:off x="6188684" y="786777"/>
            <a:ext cx="5078359" cy="16284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CA" sz="4800" b="1">
                <a:solidFill>
                  <a:srgbClr val="4B9847"/>
                </a:solidFill>
                <a:latin typeface="EB Garamond"/>
                <a:ea typeface="EB Garamond"/>
                <a:cs typeface="EB Garamond"/>
                <a:sym typeface="EB Garamond"/>
              </a:rPr>
              <a:t>Diagnostic Information</a:t>
            </a:r>
            <a:endParaRPr/>
          </a:p>
        </p:txBody>
      </p:sp>
      <p:pic>
        <p:nvPicPr>
          <p:cNvPr id="1640" name="Google Shape;1640;p82"/>
          <p:cNvPicPr preferRelativeResize="0"/>
          <p:nvPr/>
        </p:nvPicPr>
        <p:blipFill rotWithShape="1">
          <a:blip r:embed="rId3">
            <a:alphaModFix/>
          </a:blip>
          <a:srcRect/>
          <a:stretch/>
        </p:blipFill>
        <p:spPr>
          <a:xfrm>
            <a:off x="9689337" y="1108696"/>
            <a:ext cx="1044924" cy="1044924"/>
          </a:xfrm>
          <a:prstGeom prst="rect">
            <a:avLst/>
          </a:prstGeom>
          <a:noFill/>
          <a:ln>
            <a:noFill/>
          </a:ln>
        </p:spPr>
      </p:pic>
      <p:pic>
        <p:nvPicPr>
          <p:cNvPr id="1641" name="Google Shape;1641;p82"/>
          <p:cNvPicPr preferRelativeResize="0"/>
          <p:nvPr/>
        </p:nvPicPr>
        <p:blipFill rotWithShape="1">
          <a:blip r:embed="rId4">
            <a:alphaModFix/>
          </a:blip>
          <a:srcRect/>
          <a:stretch/>
        </p:blipFill>
        <p:spPr>
          <a:xfrm>
            <a:off x="4746088" y="693600"/>
            <a:ext cx="1016000" cy="914400"/>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646"/>
        <p:cNvGrpSpPr/>
        <p:nvPr/>
      </p:nvGrpSpPr>
      <p:grpSpPr>
        <a:xfrm>
          <a:off x="0" y="0"/>
          <a:ext cx="0" cy="0"/>
          <a:chOff x="0" y="0"/>
          <a:chExt cx="0" cy="0"/>
        </a:xfrm>
      </p:grpSpPr>
      <p:sp>
        <p:nvSpPr>
          <p:cNvPr id="1647" name="Google Shape;1647;p83"/>
          <p:cNvSpPr/>
          <p:nvPr/>
        </p:nvSpPr>
        <p:spPr>
          <a:xfrm rot="4500000">
            <a:off x="11276577" y="349100"/>
            <a:ext cx="208353" cy="179615"/>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48" name="Google Shape;1648;p83"/>
          <p:cNvSpPr/>
          <p:nvPr/>
        </p:nvSpPr>
        <p:spPr>
          <a:xfrm rot="2700000">
            <a:off x="424851" y="19298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49" name="Google Shape;1649;p83"/>
          <p:cNvSpPr/>
          <p:nvPr/>
        </p:nvSpPr>
        <p:spPr>
          <a:xfrm rot="1813063">
            <a:off x="11760509" y="1458280"/>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50" name="Google Shape;1650;p83"/>
          <p:cNvSpPr txBox="1"/>
          <p:nvPr/>
        </p:nvSpPr>
        <p:spPr>
          <a:xfrm>
            <a:off x="407110" y="438907"/>
            <a:ext cx="4369985" cy="87480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CA" sz="4800" b="1">
                <a:solidFill>
                  <a:srgbClr val="364DA1"/>
                </a:solidFill>
                <a:latin typeface="EB Garamond"/>
                <a:ea typeface="EB Garamond"/>
                <a:cs typeface="EB Garamond"/>
                <a:sym typeface="EB Garamond"/>
              </a:rPr>
              <a:t>Background</a:t>
            </a:r>
            <a:endParaRPr/>
          </a:p>
        </p:txBody>
      </p:sp>
      <p:sp>
        <p:nvSpPr>
          <p:cNvPr id="1651" name="Google Shape;1651;p83"/>
          <p:cNvSpPr/>
          <p:nvPr/>
        </p:nvSpPr>
        <p:spPr>
          <a:xfrm>
            <a:off x="7260603" y="1689652"/>
            <a:ext cx="4581731" cy="4522305"/>
          </a:xfrm>
          <a:prstGeom prst="roundRect">
            <a:avLst>
              <a:gd name="adj" fmla="val 417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52" name="Google Shape;1652;p83"/>
          <p:cNvSpPr txBox="1"/>
          <p:nvPr/>
        </p:nvSpPr>
        <p:spPr>
          <a:xfrm>
            <a:off x="451644" y="1313715"/>
            <a:ext cx="6461089" cy="50167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a:solidFill>
                  <a:srgbClr val="595959"/>
                </a:solidFill>
                <a:latin typeface="Calibri"/>
                <a:ea typeface="Calibri"/>
                <a:cs typeface="Calibri"/>
                <a:sym typeface="Calibri"/>
              </a:rPr>
              <a:t>We began transition planning with John in September 2021. John was referred to the program by his school supports to provide additional guidance to him and his support network. </a:t>
            </a:r>
            <a:endParaRPr/>
          </a:p>
          <a:p>
            <a:pPr marL="0" marR="0" lvl="0" indent="0" algn="l" rtl="0">
              <a:spcBef>
                <a:spcPts val="0"/>
              </a:spcBef>
              <a:spcAft>
                <a:spcPts val="0"/>
              </a:spcAft>
              <a:buNone/>
            </a:pPr>
            <a:endParaRPr sz="2000">
              <a:solidFill>
                <a:srgbClr val="595959"/>
              </a:solidFill>
              <a:latin typeface="Calibri"/>
              <a:ea typeface="Calibri"/>
              <a:cs typeface="Calibri"/>
              <a:sym typeface="Calibri"/>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John is a 19-year-old male who resides in Edmonton with his family. John is the oldest child out of three children. John has lived with his mom since birth. His mother and step-father had full custody throughout John’s life. There is contact with his biological father, but their relationship is not positive. His father lives in Calgary.</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 </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John is a student at ______ School. He is enrolled in the Knowledge and Employment Program and is scheduled to finish in June 2022. John’s school supports sees the potential to upgrade to a High School Diploma in his future. John is interested in roofing and building as a potential career path.</a:t>
            </a:r>
            <a:endParaRPr/>
          </a:p>
        </p:txBody>
      </p:sp>
      <p:sp>
        <p:nvSpPr>
          <p:cNvPr id="1653" name="Google Shape;1653;p83"/>
          <p:cNvSpPr txBox="1"/>
          <p:nvPr/>
        </p:nvSpPr>
        <p:spPr>
          <a:xfrm>
            <a:off x="7525732" y="1951240"/>
            <a:ext cx="4051471" cy="40934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a:solidFill>
                  <a:schemeClr val="lt1"/>
                </a:solidFill>
                <a:latin typeface="Calibri"/>
                <a:ea typeface="Calibri"/>
                <a:cs typeface="Calibri"/>
                <a:sym typeface="Calibri"/>
              </a:rPr>
              <a:t>John’s supports describe him as an authentic, disciplined young man. He is focused on his education and is determined to finish his schooling this year. John utilizes school supports and is vocal when he needs to be. </a:t>
            </a:r>
            <a:endParaRPr/>
          </a:p>
          <a:p>
            <a:pPr marL="0" marR="0" lvl="0" indent="0" algn="l" rtl="0">
              <a:spcBef>
                <a:spcPts val="0"/>
              </a:spcBef>
              <a:spcAft>
                <a:spcPts val="0"/>
              </a:spcAft>
              <a:buNone/>
            </a:pPr>
            <a:r>
              <a:rPr lang="en-CA" sz="2000">
                <a:solidFill>
                  <a:schemeClr val="lt1"/>
                </a:solidFill>
                <a:latin typeface="Calibri"/>
                <a:ea typeface="Calibri"/>
                <a:cs typeface="Calibri"/>
                <a:sym typeface="Calibri"/>
              </a:rPr>
              <a:t>Once John has a full understanding of a task, he can commit to it and be efficient enough to complete it. John works relatively well with repetition and this strength may be a future career path for him.</a:t>
            </a:r>
            <a:endParaRPr/>
          </a:p>
        </p:txBody>
      </p:sp>
      <p:sp>
        <p:nvSpPr>
          <p:cNvPr id="1654" name="Google Shape;1654;p83"/>
          <p:cNvSpPr txBox="1"/>
          <p:nvPr/>
        </p:nvSpPr>
        <p:spPr>
          <a:xfrm>
            <a:off x="7525732" y="786778"/>
            <a:ext cx="4964649" cy="81421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CA" sz="4800" b="1">
                <a:solidFill>
                  <a:srgbClr val="4B9847"/>
                </a:solidFill>
                <a:latin typeface="EB Garamond"/>
                <a:ea typeface="EB Garamond"/>
                <a:cs typeface="EB Garamond"/>
                <a:sym typeface="EB Garamond"/>
              </a:rPr>
              <a:t>Strengths</a:t>
            </a:r>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1659"/>
        <p:cNvGrpSpPr/>
        <p:nvPr/>
      </p:nvGrpSpPr>
      <p:grpSpPr>
        <a:xfrm>
          <a:off x="0" y="0"/>
          <a:ext cx="0" cy="0"/>
          <a:chOff x="0" y="0"/>
          <a:chExt cx="0" cy="0"/>
        </a:xfrm>
      </p:grpSpPr>
      <p:sp>
        <p:nvSpPr>
          <p:cNvPr id="1660" name="Google Shape;1660;p84"/>
          <p:cNvSpPr/>
          <p:nvPr/>
        </p:nvSpPr>
        <p:spPr>
          <a:xfrm rot="2700000">
            <a:off x="11058616" y="62620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61" name="Google Shape;1661;p84"/>
          <p:cNvSpPr/>
          <p:nvPr/>
        </p:nvSpPr>
        <p:spPr>
          <a:xfrm rot="2700000">
            <a:off x="528466" y="3410638"/>
            <a:ext cx="166780" cy="143777"/>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62" name="Google Shape;1662;p84"/>
          <p:cNvSpPr/>
          <p:nvPr/>
        </p:nvSpPr>
        <p:spPr>
          <a:xfrm rot="2700000">
            <a:off x="324663" y="379496"/>
            <a:ext cx="160768" cy="13859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63" name="Google Shape;1663;p84"/>
          <p:cNvSpPr txBox="1"/>
          <p:nvPr/>
        </p:nvSpPr>
        <p:spPr>
          <a:xfrm>
            <a:off x="1221463" y="366901"/>
            <a:ext cx="9269983" cy="923330"/>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Holistic Recommendations</a:t>
            </a:r>
            <a:endParaRPr/>
          </a:p>
        </p:txBody>
      </p:sp>
      <p:sp>
        <p:nvSpPr>
          <p:cNvPr id="1664" name="Google Shape;1664;p84"/>
          <p:cNvSpPr txBox="1"/>
          <p:nvPr/>
        </p:nvSpPr>
        <p:spPr>
          <a:xfrm>
            <a:off x="1221463" y="1327567"/>
            <a:ext cx="384446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1. Health and Wellness</a:t>
            </a:r>
            <a:endParaRPr/>
          </a:p>
        </p:txBody>
      </p:sp>
      <p:sp>
        <p:nvSpPr>
          <p:cNvPr id="1665" name="Google Shape;1665;p84"/>
          <p:cNvSpPr txBox="1"/>
          <p:nvPr/>
        </p:nvSpPr>
        <p:spPr>
          <a:xfrm>
            <a:off x="5913783" y="1400474"/>
            <a:ext cx="5879632"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rgbClr val="FE721F"/>
                </a:solidFill>
                <a:latin typeface="Calibri"/>
                <a:ea typeface="Calibri"/>
                <a:cs typeface="Calibri"/>
                <a:sym typeface="Calibri"/>
              </a:rPr>
              <a:t>Refer to overall physical and emotional well-being</a:t>
            </a:r>
            <a:endParaRPr/>
          </a:p>
        </p:txBody>
      </p:sp>
      <p:sp>
        <p:nvSpPr>
          <p:cNvPr id="1666" name="Google Shape;1666;p84"/>
          <p:cNvSpPr txBox="1"/>
          <p:nvPr/>
        </p:nvSpPr>
        <p:spPr>
          <a:xfrm>
            <a:off x="1221463" y="1907763"/>
            <a:ext cx="384446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2. Education</a:t>
            </a:r>
            <a:endParaRPr/>
          </a:p>
        </p:txBody>
      </p:sp>
      <p:sp>
        <p:nvSpPr>
          <p:cNvPr id="1667" name="Google Shape;1667;p84"/>
          <p:cNvSpPr txBox="1"/>
          <p:nvPr/>
        </p:nvSpPr>
        <p:spPr>
          <a:xfrm>
            <a:off x="5926664" y="1981505"/>
            <a:ext cx="5642484"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rgbClr val="FE721F"/>
                </a:solidFill>
                <a:latin typeface="Calibri"/>
                <a:ea typeface="Calibri"/>
                <a:cs typeface="Calibri"/>
                <a:sym typeface="Calibri"/>
              </a:rPr>
              <a:t>Refers to current educational status and any post-secondary intent</a:t>
            </a:r>
            <a:endParaRPr/>
          </a:p>
        </p:txBody>
      </p:sp>
      <p:sp>
        <p:nvSpPr>
          <p:cNvPr id="1668" name="Google Shape;1668;p84"/>
          <p:cNvSpPr txBox="1"/>
          <p:nvPr/>
        </p:nvSpPr>
        <p:spPr>
          <a:xfrm>
            <a:off x="1221463" y="2769976"/>
            <a:ext cx="384446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3. Recreation</a:t>
            </a:r>
            <a:endParaRPr/>
          </a:p>
        </p:txBody>
      </p:sp>
      <p:sp>
        <p:nvSpPr>
          <p:cNvPr id="1669" name="Google Shape;1669;p84"/>
          <p:cNvSpPr txBox="1"/>
          <p:nvPr/>
        </p:nvSpPr>
        <p:spPr>
          <a:xfrm>
            <a:off x="1221463" y="3360239"/>
            <a:ext cx="384446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4. Social Development </a:t>
            </a:r>
            <a:endParaRPr/>
          </a:p>
        </p:txBody>
      </p:sp>
      <p:sp>
        <p:nvSpPr>
          <p:cNvPr id="1670" name="Google Shape;1670;p84"/>
          <p:cNvSpPr txBox="1"/>
          <p:nvPr/>
        </p:nvSpPr>
        <p:spPr>
          <a:xfrm>
            <a:off x="1221463" y="3950502"/>
            <a:ext cx="345345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5. Income and Finances</a:t>
            </a:r>
            <a:endParaRPr/>
          </a:p>
        </p:txBody>
      </p:sp>
      <p:sp>
        <p:nvSpPr>
          <p:cNvPr id="1671" name="Google Shape;1671;p84"/>
          <p:cNvSpPr/>
          <p:nvPr/>
        </p:nvSpPr>
        <p:spPr>
          <a:xfrm rot="2700000">
            <a:off x="11750277" y="860663"/>
            <a:ext cx="112039" cy="96586"/>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672" name="Google Shape;1672;p84"/>
          <p:cNvCxnSpPr/>
          <p:nvPr/>
        </p:nvCxnSpPr>
        <p:spPr>
          <a:xfrm rot="10800000" flipH="1">
            <a:off x="4336958" y="1625301"/>
            <a:ext cx="1457933" cy="820"/>
          </a:xfrm>
          <a:prstGeom prst="straightConnector1">
            <a:avLst/>
          </a:prstGeom>
          <a:noFill/>
          <a:ln w="34925" cap="flat" cmpd="sng">
            <a:solidFill>
              <a:srgbClr val="BADEE8"/>
            </a:solidFill>
            <a:prstDash val="solid"/>
            <a:bevel/>
            <a:headEnd type="none" w="sm" len="sm"/>
            <a:tailEnd type="stealth" w="med" len="med"/>
          </a:ln>
        </p:spPr>
      </p:cxnSp>
      <p:cxnSp>
        <p:nvCxnSpPr>
          <p:cNvPr id="1673" name="Google Shape;1673;p84"/>
          <p:cNvCxnSpPr/>
          <p:nvPr/>
        </p:nvCxnSpPr>
        <p:spPr>
          <a:xfrm>
            <a:off x="2979740" y="2191831"/>
            <a:ext cx="2775395" cy="0"/>
          </a:xfrm>
          <a:prstGeom prst="straightConnector1">
            <a:avLst/>
          </a:prstGeom>
          <a:noFill/>
          <a:ln w="34925" cap="flat" cmpd="sng">
            <a:solidFill>
              <a:srgbClr val="BADEE8"/>
            </a:solidFill>
            <a:prstDash val="solid"/>
            <a:bevel/>
            <a:headEnd type="none" w="sm" len="sm"/>
            <a:tailEnd type="stealth" w="med" len="med"/>
          </a:ln>
        </p:spPr>
      </p:cxnSp>
      <p:cxnSp>
        <p:nvCxnSpPr>
          <p:cNvPr id="1674" name="Google Shape;1674;p84"/>
          <p:cNvCxnSpPr/>
          <p:nvPr/>
        </p:nvCxnSpPr>
        <p:spPr>
          <a:xfrm>
            <a:off x="3143694" y="3002017"/>
            <a:ext cx="2611441" cy="0"/>
          </a:xfrm>
          <a:prstGeom prst="straightConnector1">
            <a:avLst/>
          </a:prstGeom>
          <a:noFill/>
          <a:ln w="34925" cap="flat" cmpd="sng">
            <a:solidFill>
              <a:srgbClr val="BADEE8"/>
            </a:solidFill>
            <a:prstDash val="solid"/>
            <a:bevel/>
            <a:headEnd type="none" w="sm" len="sm"/>
            <a:tailEnd type="stealth" w="med" len="med"/>
          </a:ln>
        </p:spPr>
      </p:cxnSp>
      <p:sp>
        <p:nvSpPr>
          <p:cNvPr id="1675" name="Google Shape;1675;p84"/>
          <p:cNvSpPr txBox="1"/>
          <p:nvPr/>
        </p:nvSpPr>
        <p:spPr>
          <a:xfrm>
            <a:off x="5926664" y="2786574"/>
            <a:ext cx="6265336"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rgbClr val="FE721F"/>
                </a:solidFill>
                <a:latin typeface="Calibri"/>
                <a:ea typeface="Calibri"/>
                <a:cs typeface="Calibri"/>
                <a:sym typeface="Calibri"/>
              </a:rPr>
              <a:t>Refers to extracurricular considerations and concerns</a:t>
            </a:r>
            <a:endParaRPr/>
          </a:p>
        </p:txBody>
      </p:sp>
      <p:cxnSp>
        <p:nvCxnSpPr>
          <p:cNvPr id="1676" name="Google Shape;1676;p84"/>
          <p:cNvCxnSpPr/>
          <p:nvPr/>
        </p:nvCxnSpPr>
        <p:spPr>
          <a:xfrm>
            <a:off x="4204252" y="3598365"/>
            <a:ext cx="1550883" cy="0"/>
          </a:xfrm>
          <a:prstGeom prst="straightConnector1">
            <a:avLst/>
          </a:prstGeom>
          <a:noFill/>
          <a:ln w="34925" cap="flat" cmpd="sng">
            <a:solidFill>
              <a:srgbClr val="BADEE8"/>
            </a:solidFill>
            <a:prstDash val="solid"/>
            <a:bevel/>
            <a:headEnd type="none" w="sm" len="sm"/>
            <a:tailEnd type="stealth" w="med" len="med"/>
          </a:ln>
        </p:spPr>
      </p:cxnSp>
      <p:sp>
        <p:nvSpPr>
          <p:cNvPr id="1677" name="Google Shape;1677;p84"/>
          <p:cNvSpPr txBox="1"/>
          <p:nvPr/>
        </p:nvSpPr>
        <p:spPr>
          <a:xfrm>
            <a:off x="5926664" y="3382922"/>
            <a:ext cx="6265336"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rgbClr val="FE721F"/>
                </a:solidFill>
                <a:latin typeface="Calibri"/>
                <a:ea typeface="Calibri"/>
                <a:cs typeface="Calibri"/>
                <a:sym typeface="Calibri"/>
              </a:rPr>
              <a:t>Refers to the client’s ability to work with others</a:t>
            </a:r>
            <a:endParaRPr/>
          </a:p>
        </p:txBody>
      </p:sp>
      <p:cxnSp>
        <p:nvCxnSpPr>
          <p:cNvPr id="1678" name="Google Shape;1678;p84"/>
          <p:cNvCxnSpPr/>
          <p:nvPr/>
        </p:nvCxnSpPr>
        <p:spPr>
          <a:xfrm>
            <a:off x="4336958" y="4214591"/>
            <a:ext cx="1418177" cy="0"/>
          </a:xfrm>
          <a:prstGeom prst="straightConnector1">
            <a:avLst/>
          </a:prstGeom>
          <a:noFill/>
          <a:ln w="34925" cap="flat" cmpd="sng">
            <a:solidFill>
              <a:srgbClr val="BADEE8"/>
            </a:solidFill>
            <a:prstDash val="solid"/>
            <a:bevel/>
            <a:headEnd type="none" w="sm" len="sm"/>
            <a:tailEnd type="stealth" w="med" len="med"/>
          </a:ln>
        </p:spPr>
      </p:cxnSp>
      <p:sp>
        <p:nvSpPr>
          <p:cNvPr id="1679" name="Google Shape;1679;p84"/>
          <p:cNvSpPr txBox="1"/>
          <p:nvPr/>
        </p:nvSpPr>
        <p:spPr>
          <a:xfrm>
            <a:off x="5926664" y="3999148"/>
            <a:ext cx="6265336"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rgbClr val="FE721F"/>
                </a:solidFill>
                <a:latin typeface="Calibri"/>
                <a:ea typeface="Calibri"/>
                <a:cs typeface="Calibri"/>
                <a:sym typeface="Calibri"/>
              </a:rPr>
              <a:t>Refer to current income and money management skills</a:t>
            </a:r>
            <a:endParaRPr/>
          </a:p>
        </p:txBody>
      </p:sp>
      <p:sp>
        <p:nvSpPr>
          <p:cNvPr id="1680" name="Google Shape;1680;p84"/>
          <p:cNvSpPr txBox="1"/>
          <p:nvPr/>
        </p:nvSpPr>
        <p:spPr>
          <a:xfrm>
            <a:off x="1221463" y="4735693"/>
            <a:ext cx="345345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6. Daily Living Skills</a:t>
            </a:r>
            <a:endParaRPr/>
          </a:p>
        </p:txBody>
      </p:sp>
      <p:cxnSp>
        <p:nvCxnSpPr>
          <p:cNvPr id="1681" name="Google Shape;1681;p84"/>
          <p:cNvCxnSpPr/>
          <p:nvPr/>
        </p:nvCxnSpPr>
        <p:spPr>
          <a:xfrm>
            <a:off x="3786809" y="4999782"/>
            <a:ext cx="1968326" cy="0"/>
          </a:xfrm>
          <a:prstGeom prst="straightConnector1">
            <a:avLst/>
          </a:prstGeom>
          <a:noFill/>
          <a:ln w="34925" cap="flat" cmpd="sng">
            <a:solidFill>
              <a:srgbClr val="BADEE8"/>
            </a:solidFill>
            <a:prstDash val="solid"/>
            <a:bevel/>
            <a:headEnd type="none" w="sm" len="sm"/>
            <a:tailEnd type="stealth" w="med" len="med"/>
          </a:ln>
        </p:spPr>
      </p:cxnSp>
      <p:sp>
        <p:nvSpPr>
          <p:cNvPr id="1682" name="Google Shape;1682;p84"/>
          <p:cNvSpPr txBox="1"/>
          <p:nvPr/>
        </p:nvSpPr>
        <p:spPr>
          <a:xfrm>
            <a:off x="5926664" y="4784339"/>
            <a:ext cx="6265336"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rgbClr val="FE721F"/>
                </a:solidFill>
                <a:latin typeface="Calibri"/>
                <a:ea typeface="Calibri"/>
                <a:cs typeface="Calibri"/>
                <a:sym typeface="Calibri"/>
              </a:rPr>
              <a:t>Refers to skills necessary for living interdependently</a:t>
            </a:r>
            <a:endParaRPr/>
          </a:p>
        </p:txBody>
      </p:sp>
      <p:sp>
        <p:nvSpPr>
          <p:cNvPr id="1683" name="Google Shape;1683;p84"/>
          <p:cNvSpPr txBox="1"/>
          <p:nvPr/>
        </p:nvSpPr>
        <p:spPr>
          <a:xfrm>
            <a:off x="1221463" y="5334854"/>
            <a:ext cx="345345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7. Employment</a:t>
            </a:r>
            <a:endParaRPr/>
          </a:p>
        </p:txBody>
      </p:sp>
      <p:cxnSp>
        <p:nvCxnSpPr>
          <p:cNvPr id="1684" name="Google Shape;1684;p84"/>
          <p:cNvCxnSpPr/>
          <p:nvPr/>
        </p:nvCxnSpPr>
        <p:spPr>
          <a:xfrm>
            <a:off x="3359426" y="5531223"/>
            <a:ext cx="2395709" cy="0"/>
          </a:xfrm>
          <a:prstGeom prst="straightConnector1">
            <a:avLst/>
          </a:prstGeom>
          <a:noFill/>
          <a:ln w="34925" cap="flat" cmpd="sng">
            <a:solidFill>
              <a:srgbClr val="BADEE8"/>
            </a:solidFill>
            <a:prstDash val="solid"/>
            <a:bevel/>
            <a:headEnd type="none" w="sm" len="sm"/>
            <a:tailEnd type="stealth" w="med" len="med"/>
          </a:ln>
        </p:spPr>
      </p:cxnSp>
      <p:sp>
        <p:nvSpPr>
          <p:cNvPr id="1685" name="Google Shape;1685;p84"/>
          <p:cNvSpPr txBox="1"/>
          <p:nvPr/>
        </p:nvSpPr>
        <p:spPr>
          <a:xfrm>
            <a:off x="5926664" y="5262804"/>
            <a:ext cx="6265336"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rgbClr val="FE721F"/>
                </a:solidFill>
                <a:latin typeface="Calibri"/>
                <a:ea typeface="Calibri"/>
                <a:cs typeface="Calibri"/>
                <a:sym typeface="Calibri"/>
              </a:rPr>
              <a:t>Refers to current employment status and aspirations for the future</a:t>
            </a:r>
            <a:endParaRPr/>
          </a:p>
        </p:txBody>
      </p:sp>
      <p:sp>
        <p:nvSpPr>
          <p:cNvPr id="1686" name="Google Shape;1686;p84"/>
          <p:cNvSpPr txBox="1"/>
          <p:nvPr/>
        </p:nvSpPr>
        <p:spPr>
          <a:xfrm>
            <a:off x="1221463" y="6009350"/>
            <a:ext cx="345345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8. Culture</a:t>
            </a:r>
            <a:endParaRPr/>
          </a:p>
        </p:txBody>
      </p:sp>
      <p:sp>
        <p:nvSpPr>
          <p:cNvPr id="1687" name="Google Shape;1687;p84"/>
          <p:cNvSpPr txBox="1"/>
          <p:nvPr/>
        </p:nvSpPr>
        <p:spPr>
          <a:xfrm>
            <a:off x="5926664" y="6028117"/>
            <a:ext cx="6265336"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rgbClr val="FE721F"/>
                </a:solidFill>
                <a:latin typeface="Calibri"/>
                <a:ea typeface="Calibri"/>
                <a:cs typeface="Calibri"/>
                <a:sym typeface="Calibri"/>
              </a:rPr>
              <a:t>Refers to the background and heritage a client originates from</a:t>
            </a:r>
            <a:endParaRPr/>
          </a:p>
        </p:txBody>
      </p:sp>
      <p:cxnSp>
        <p:nvCxnSpPr>
          <p:cNvPr id="1688" name="Google Shape;1688;p84"/>
          <p:cNvCxnSpPr/>
          <p:nvPr/>
        </p:nvCxnSpPr>
        <p:spPr>
          <a:xfrm>
            <a:off x="2653748" y="6276658"/>
            <a:ext cx="3101387" cy="0"/>
          </a:xfrm>
          <a:prstGeom prst="straightConnector1">
            <a:avLst/>
          </a:prstGeom>
          <a:noFill/>
          <a:ln w="34925" cap="flat" cmpd="sng">
            <a:solidFill>
              <a:srgbClr val="BADEE8"/>
            </a:solidFill>
            <a:prstDash val="solid"/>
            <a:bevel/>
            <a:headEnd type="none" w="sm" len="sm"/>
            <a:tailEnd type="stealth" w="med" len="med"/>
          </a:ln>
        </p:spPr>
      </p:cxnSp>
    </p:spTree>
  </p:cSld>
  <p:clrMapOvr>
    <a:masterClrMapping/>
  </p:clrMapOvr>
</p:sld>
</file>

<file path=ppt/theme/theme1.xml><?xml version="1.0" encoding="utf-8"?>
<a:theme xmlns:a="http://schemas.openxmlformats.org/drawingml/2006/main" name="Office Theme">
  <a:themeElements>
    <a:clrScheme name="COLLEG">
      <a:dk1>
        <a:srgbClr val="000000"/>
      </a:dk1>
      <a:lt1>
        <a:srgbClr val="FFFFFF"/>
      </a:lt1>
      <a:dk2>
        <a:srgbClr val="44546A"/>
      </a:dk2>
      <a:lt2>
        <a:srgbClr val="E7E6E6"/>
      </a:lt2>
      <a:accent1>
        <a:srgbClr val="E9F7F9"/>
      </a:accent1>
      <a:accent2>
        <a:srgbClr val="F6FBF4"/>
      </a:accent2>
      <a:accent3>
        <a:srgbClr val="03AF50"/>
      </a:accent3>
      <a:accent4>
        <a:srgbClr val="7000E3"/>
      </a:accent4>
      <a:accent5>
        <a:srgbClr val="05ADFF"/>
      </a:accent5>
      <a:accent6>
        <a:srgbClr val="FD711E"/>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OLLEG">
      <a:dk1>
        <a:srgbClr val="000000"/>
      </a:dk1>
      <a:lt1>
        <a:srgbClr val="FFFFFF"/>
      </a:lt1>
      <a:dk2>
        <a:srgbClr val="44546A"/>
      </a:dk2>
      <a:lt2>
        <a:srgbClr val="E7E6E6"/>
      </a:lt2>
      <a:accent1>
        <a:srgbClr val="E9F7F9"/>
      </a:accent1>
      <a:accent2>
        <a:srgbClr val="F6FBF4"/>
      </a:accent2>
      <a:accent3>
        <a:srgbClr val="03AF50"/>
      </a:accent3>
      <a:accent4>
        <a:srgbClr val="7000E3"/>
      </a:accent4>
      <a:accent5>
        <a:srgbClr val="05ADFF"/>
      </a:accent5>
      <a:accent6>
        <a:srgbClr val="FD711E"/>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COLLEG">
      <a:dk1>
        <a:srgbClr val="000000"/>
      </a:dk1>
      <a:lt1>
        <a:srgbClr val="FFFFFF"/>
      </a:lt1>
      <a:dk2>
        <a:srgbClr val="44546A"/>
      </a:dk2>
      <a:lt2>
        <a:srgbClr val="E7E6E6"/>
      </a:lt2>
      <a:accent1>
        <a:srgbClr val="E9F7F9"/>
      </a:accent1>
      <a:accent2>
        <a:srgbClr val="F6FBF4"/>
      </a:accent2>
      <a:accent3>
        <a:srgbClr val="03AF50"/>
      </a:accent3>
      <a:accent4>
        <a:srgbClr val="7000E3"/>
      </a:accent4>
      <a:accent5>
        <a:srgbClr val="05ADFF"/>
      </a:accent5>
      <a:accent6>
        <a:srgbClr val="FD711E"/>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505</TotalTime>
  <Words>17935</Words>
  <Application>Microsoft Macintosh PowerPoint</Application>
  <PresentationFormat>Widescreen</PresentationFormat>
  <Paragraphs>1768</Paragraphs>
  <Slides>111</Slides>
  <Notes>111</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111</vt:i4>
      </vt:variant>
    </vt:vector>
  </HeadingPairs>
  <TitlesOfParts>
    <vt:vector size="122" baseType="lpstr">
      <vt:lpstr>Times New Roman</vt:lpstr>
      <vt:lpstr>EB Garamond</vt:lpstr>
      <vt:lpstr>Minion Pro</vt:lpstr>
      <vt:lpstr>Noto Sans Symbols</vt:lpstr>
      <vt:lpstr>Poppins Medium</vt:lpstr>
      <vt:lpstr>Courier New</vt:lpstr>
      <vt:lpstr>Arial</vt:lpstr>
      <vt:lpstr>Calibri</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mustofa amar zakaria</dc:creator>
  <cp:lastModifiedBy>Lisa Rogozinsky</cp:lastModifiedBy>
  <cp:revision>5</cp:revision>
  <dcterms:created xsi:type="dcterms:W3CDTF">2021-01-14T08:18:08Z</dcterms:created>
  <dcterms:modified xsi:type="dcterms:W3CDTF">2026-01-22T15:28:42Z</dcterms:modified>
</cp:coreProperties>
</file>