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5" r:id="rId2"/>
  </p:sldMasterIdLst>
  <p:notesMasterIdLst>
    <p:notesMasterId r:id="rId10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4" r:id="rId19"/>
    <p:sldId id="272" r:id="rId20"/>
    <p:sldId id="273" r:id="rId21"/>
    <p:sldId id="369" r:id="rId22"/>
    <p:sldId id="276" r:id="rId23"/>
    <p:sldId id="277" r:id="rId24"/>
    <p:sldId id="278" r:id="rId25"/>
    <p:sldId id="279" r:id="rId26"/>
    <p:sldId id="280" r:id="rId27"/>
    <p:sldId id="281" r:id="rId28"/>
    <p:sldId id="346" r:id="rId29"/>
    <p:sldId id="282" r:id="rId30"/>
    <p:sldId id="283" r:id="rId31"/>
    <p:sldId id="284" r:id="rId32"/>
    <p:sldId id="285" r:id="rId33"/>
    <p:sldId id="286" r:id="rId34"/>
    <p:sldId id="287" r:id="rId35"/>
    <p:sldId id="347" r:id="rId36"/>
    <p:sldId id="288" r:id="rId37"/>
    <p:sldId id="289" r:id="rId38"/>
    <p:sldId id="290" r:id="rId39"/>
    <p:sldId id="291" r:id="rId40"/>
    <p:sldId id="292" r:id="rId41"/>
    <p:sldId id="293" r:id="rId42"/>
    <p:sldId id="294" r:id="rId43"/>
    <p:sldId id="295" r:id="rId44"/>
    <p:sldId id="296" r:id="rId45"/>
    <p:sldId id="356" r:id="rId46"/>
    <p:sldId id="297" r:id="rId47"/>
    <p:sldId id="298" r:id="rId48"/>
    <p:sldId id="357" r:id="rId49"/>
    <p:sldId id="358" r:id="rId50"/>
    <p:sldId id="359" r:id="rId51"/>
    <p:sldId id="299" r:id="rId52"/>
    <p:sldId id="300" r:id="rId53"/>
    <p:sldId id="301" r:id="rId54"/>
    <p:sldId id="302" r:id="rId55"/>
    <p:sldId id="303" r:id="rId56"/>
    <p:sldId id="304" r:id="rId57"/>
    <p:sldId id="350" r:id="rId58"/>
    <p:sldId id="305" r:id="rId59"/>
    <p:sldId id="306" r:id="rId60"/>
    <p:sldId id="307" r:id="rId61"/>
    <p:sldId id="354" r:id="rId62"/>
    <p:sldId id="355" r:id="rId63"/>
    <p:sldId id="308" r:id="rId64"/>
    <p:sldId id="309" r:id="rId65"/>
    <p:sldId id="310" r:id="rId66"/>
    <p:sldId id="311" r:id="rId67"/>
    <p:sldId id="312" r:id="rId68"/>
    <p:sldId id="313" r:id="rId69"/>
    <p:sldId id="314" r:id="rId70"/>
    <p:sldId id="315" r:id="rId71"/>
    <p:sldId id="316" r:id="rId72"/>
    <p:sldId id="348" r:id="rId73"/>
    <p:sldId id="317" r:id="rId74"/>
    <p:sldId id="318" r:id="rId75"/>
    <p:sldId id="319" r:id="rId76"/>
    <p:sldId id="320" r:id="rId77"/>
    <p:sldId id="321" r:id="rId78"/>
    <p:sldId id="322" r:id="rId79"/>
    <p:sldId id="323" r:id="rId80"/>
    <p:sldId id="324" r:id="rId81"/>
    <p:sldId id="349" r:id="rId82"/>
    <p:sldId id="325" r:id="rId83"/>
    <p:sldId id="326" r:id="rId84"/>
    <p:sldId id="327" r:id="rId85"/>
    <p:sldId id="328" r:id="rId86"/>
    <p:sldId id="329" r:id="rId87"/>
    <p:sldId id="330" r:id="rId88"/>
    <p:sldId id="331" r:id="rId89"/>
    <p:sldId id="332" r:id="rId90"/>
    <p:sldId id="333" r:id="rId91"/>
    <p:sldId id="334" r:id="rId92"/>
    <p:sldId id="335" r:id="rId93"/>
    <p:sldId id="336" r:id="rId94"/>
    <p:sldId id="337" r:id="rId95"/>
    <p:sldId id="338" r:id="rId96"/>
    <p:sldId id="351" r:id="rId97"/>
    <p:sldId id="352" r:id="rId98"/>
    <p:sldId id="353" r:id="rId99"/>
    <p:sldId id="339" r:id="rId100"/>
    <p:sldId id="340" r:id="rId101"/>
    <p:sldId id="341" r:id="rId102"/>
    <p:sldId id="342" r:id="rId103"/>
    <p:sldId id="343" r:id="rId104"/>
    <p:sldId id="344" r:id="rId105"/>
  </p:sldIdLst>
  <p:sldSz cx="12192000" cy="6858000"/>
  <p:notesSz cx="6858000" cy="9144000"/>
  <p:embeddedFontLst>
    <p:embeddedFont>
      <p:font typeface="EB Garamond" pitchFamily="2" charset="0"/>
      <p:regular r:id="rId107"/>
      <p:bold r:id="rId108"/>
      <p:italic r:id="rId109"/>
      <p:boldItalic r:id="rId110"/>
    </p:embeddedFont>
    <p:embeddedFont>
      <p:font typeface="Minion Pro" panose="02040503060201020203" pitchFamily="18" charset="0"/>
      <p:regular r:id="rId111"/>
    </p:embeddedFont>
    <p:embeddedFont>
      <p:font typeface="Poppins Medium" panose="00000600000000000000" pitchFamily="2" charset="77"/>
      <p:regular r:id="rId112"/>
      <p:bold r:id="rId113"/>
      <p:italic r:id="rId114"/>
      <p:boldItalic r:id="rId1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6" roundtripDataSignature="AMtx7mg9rxV08Qg+K+7Q7Iu37zK82UWvj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FAA6E0-52B2-4B4F-BA7F-740A9FFC16C7}" v="65" dt="2026-01-22T02:30:49.5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52"/>
    <p:restoredTop sz="50530" autoAdjust="0"/>
  </p:normalViewPr>
  <p:slideViewPr>
    <p:cSldViewPr snapToGrid="0">
      <p:cViewPr varScale="1">
        <p:scale>
          <a:sx n="45" d="100"/>
          <a:sy n="45" d="100"/>
        </p:scale>
        <p:origin x="304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presProps" Target="presProp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font" Target="fonts/font6.fntdata"/><Relationship Id="rId16" Type="http://schemas.openxmlformats.org/officeDocument/2006/relationships/slide" Target="slides/slide14.xml"/><Relationship Id="rId107" Type="http://schemas.openxmlformats.org/officeDocument/2006/relationships/font" Target="fonts/font1.fntdata"/><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font" Target="fonts/font7.fntdata"/><Relationship Id="rId118" Type="http://schemas.openxmlformats.org/officeDocument/2006/relationships/viewProps" Target="viewProps.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font" Target="fonts/font2.fntdata"/><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font" Target="fonts/font8.fntdata"/><Relationship Id="rId119" Type="http://schemas.openxmlformats.org/officeDocument/2006/relationships/theme" Target="theme/theme1.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font" Target="fonts/font3.fntdata"/><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font" Target="fonts/font4.fntdata"/><Relationship Id="rId115" Type="http://schemas.openxmlformats.org/officeDocument/2006/relationships/font" Target="fonts/font9.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microsoft.com/office/2015/10/relationships/revisionInfo" Target="revisionInfo.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customschemas.google.com/relationships/presentationmetadata" Target="metadata"/><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font" Target="fonts/font5.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C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anfasd.ca/wp-content/uploads/publications/Prevalence-1-Issue-Paper-Update-FINAL.pdf"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link.springer.com/article/10.1186/s12889-019-7213-3" TargetMode="External"/><Relationship Id="rId4" Type="http://schemas.openxmlformats.org/officeDocument/2006/relationships/hyperlink" Target="https://doi.org/10.1111/add.14598" TargetMode="Externa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anfasd.ca/wp-content/uploads/2019/08/Toward-a-Standard-Definition-of-FASD-Final.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anfasd.ca/wp-content/uploads/publications/Towards-Healthy-Outcomes-2.0.pdf"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doi.org/10.35946/arcr.v45.1.05" TargetMode="External"/><Relationship Id="rId4" Type="http://schemas.openxmlformats.org/officeDocument/2006/relationships/hyperlink" Target="https://www.cmaj.ca/content/188/3/191"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anfasd.ca/wp-content/uploads/publications/Common-Messages.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native-land.ca/"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open.alberta.ca/publications/e00p3"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alberta.ca/inclusive-educatio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learningwithfasd.org.au/"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doi.org/10.1111/acer.70100"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alberta.ca/fasd-training-and-education"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gov.mb.ca/fs/fasd/pubs/fasdeducators_en.pd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youtube.com/watch?v=D1fbTKYkU4k"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youtube.com/watch?v=xjZx0VdmgkE"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canfasd.ca/wp-content/uploads/2018/03/Caregiver-Resource-Guide-FASD-March-2018.pdf"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www.gov.mb.ca/fs/fasd/pubs/fasd_caregivers.pdf" TargetMode="Externa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canfasd.ca/online-learners/"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canfasd.ca/wp-content/uploads/publications/Towards-Healthy-Outcomes-2.0.pdf"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eachers.ab.ca/SiteCollectionDocuments/ATA/For%20Members/ATA%20Locals/IM1%202017%2003%2011x17%20Colour.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www.kpdsb.on.ca/assets/uploads/FASD/FASDFinalReport.pdf"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canfasd.ca/wp-content/uploads/2018/10/Strengths-Among-Individuals-with-FASD.pdf"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www.youtube.com/watch?v=xOEiEjxlxnU"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doi.org/10.1111/acer.14733" TargetMode="External"/><Relationship Id="rId2" Type="http://schemas.openxmlformats.org/officeDocument/2006/relationships/slide" Target="../slides/slide57.xml"/><Relationship Id="rId1" Type="http://schemas.openxmlformats.org/officeDocument/2006/relationships/notesMaster" Target="../notesMasters/notesMaster1.xml"/><Relationship Id="rId4" Type="http://schemas.openxmlformats.org/officeDocument/2006/relationships/hyperlink" Target="https://doi.org/10.1352/1944-7558-127.5.355" TargetMode="Externa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www.kpdsb.on.ca/assets/uploads/FASD/FASDFinalReport.pdf"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www.fasdoutreach.ca/resources/all/t/transitions-tips-and-strategies"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popcon.ca/talks/supporting-school-transitions-students-brain-based-differences"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s://fasdtoolkit.weebly.com/social-stories.html"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kpdsb.on.ca/assets/uploads/FASD/FASDFinalReport.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hyperlink" Target="https://popcon.ca/talks/literacy-all-learners" TargetMode="External"/><Relationship Id="rId7" Type="http://schemas.openxmlformats.org/officeDocument/2006/relationships/hyperlink" Target="https://popcon.ca/talks/using-self-regulated-strategy-development-srsd-support-writing-students-complex-needs" TargetMode="External"/><Relationship Id="rId2" Type="http://schemas.openxmlformats.org/officeDocument/2006/relationships/slide" Target="../slides/slide80.xml"/><Relationship Id="rId1" Type="http://schemas.openxmlformats.org/officeDocument/2006/relationships/notesMaster" Target="../notesMasters/notesMaster1.xml"/><Relationship Id="rId6" Type="http://schemas.openxmlformats.org/officeDocument/2006/relationships/hyperlink" Target="https://popcon.ca/talks/supporting-language-comprehension" TargetMode="External"/><Relationship Id="rId5" Type="http://schemas.openxmlformats.org/officeDocument/2006/relationships/hyperlink" Target="https://popcon.ca/talks/rethinking-support-connecting-language-literacy-mental-health" TargetMode="External"/><Relationship Id="rId4" Type="http://schemas.openxmlformats.org/officeDocument/2006/relationships/hyperlink" Target="https://popcon.ca/talks/six-critical-actions-promot-access-tts-users-arc-bc" TargetMode="Externa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s://www.von.ca/sites/default/files/files/_fasdtool_fullproof_final_1.pdf" TargetMode="External"/><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s://canfasd.ca/wp-content/uploads/2018/06/MILE-Infographic-3.0.pdf" TargetMode="External"/><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3" Type="http://schemas.openxmlformats.org/officeDocument/2006/relationships/hyperlink" Target="https://www.youtube.com/watch?v=2ZWjCch6JSM&amp;t=3s" TargetMode="External"/><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dirty="0"/>
              <a:t>Revised: FALL-Winter 2025</a:t>
            </a:r>
          </a:p>
          <a:p>
            <a:pPr marL="0" lvl="0" indent="0" algn="l" rtl="0">
              <a:spcBef>
                <a:spcPts val="0"/>
              </a:spcBef>
              <a:spcAft>
                <a:spcPts val="0"/>
              </a:spcAft>
              <a:buNone/>
            </a:pPr>
            <a:endParaRPr lang="en-CA" dirty="0"/>
          </a:p>
          <a:p>
            <a:pPr marL="0" lvl="0" indent="0" algn="l" rtl="0">
              <a:spcBef>
                <a:spcPts val="0"/>
              </a:spcBef>
              <a:spcAft>
                <a:spcPts val="0"/>
              </a:spcAft>
              <a:buNone/>
            </a:pPr>
            <a:endParaRPr dirty="0"/>
          </a:p>
        </p:txBody>
      </p:sp>
      <p:sp>
        <p:nvSpPr>
          <p:cNvPr id="107" name="Google Shape;10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b051ba5b6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g3b051ba5b6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400"/>
              <a:buFont typeface="Arial" panose="020B0604020202020204" pitchFamily="34" charset="0"/>
              <a:buChar char="•"/>
            </a:pPr>
            <a:r>
              <a:rPr lang="en-CA" dirty="0"/>
              <a:t>Researchers currently estimate that at least 4% of individuals in Canada have FASD.</a:t>
            </a:r>
          </a:p>
          <a:p>
            <a:pPr marL="171450" lvl="0" indent="-171450" algn="l" rtl="0">
              <a:spcBef>
                <a:spcPts val="0"/>
              </a:spcBef>
              <a:spcAft>
                <a:spcPts val="0"/>
              </a:spcAft>
              <a:buClr>
                <a:schemeClr val="dk1"/>
              </a:buClr>
              <a:buSzPts val="1400"/>
              <a:buFont typeface="Arial" panose="020B0604020202020204" pitchFamily="34" charset="0"/>
              <a:buChar char="•"/>
            </a:pPr>
            <a:r>
              <a:rPr lang="en-CA" dirty="0"/>
              <a:t>This estimate translates to more than 1.6 million people in Canada or at least 1 in 25. </a:t>
            </a:r>
          </a:p>
          <a:p>
            <a:pPr marL="171450" lvl="0" indent="-171450" algn="l" rtl="0">
              <a:spcBef>
                <a:spcPts val="0"/>
              </a:spcBef>
              <a:spcAft>
                <a:spcPts val="0"/>
              </a:spcAft>
              <a:buClr>
                <a:schemeClr val="dk1"/>
              </a:buClr>
              <a:buSzPts val="1400"/>
              <a:buFont typeface="Arial" panose="020B0604020202020204" pitchFamily="34" charset="0"/>
              <a:buChar char="•"/>
            </a:pPr>
            <a:r>
              <a:rPr lang="en-CA" dirty="0"/>
              <a:t>In Alberta, estimates are 1-4% in the general population. </a:t>
            </a:r>
          </a:p>
          <a:p>
            <a:pPr marL="171450" lvl="0" indent="-171450" algn="l" rtl="0">
              <a:spcBef>
                <a:spcPts val="0"/>
              </a:spcBef>
              <a:spcAft>
                <a:spcPts val="0"/>
              </a:spcAft>
              <a:buClr>
                <a:schemeClr val="dk1"/>
              </a:buClr>
              <a:buSzPts val="1400"/>
              <a:buFont typeface="Arial" panose="020B0604020202020204" pitchFamily="34" charset="0"/>
              <a:buChar char="•"/>
            </a:pPr>
            <a:r>
              <a:rPr lang="en-CA" dirty="0"/>
              <a:t>This means about </a:t>
            </a:r>
            <a:r>
              <a:rPr lang="en-CA" i="1" dirty="0"/>
              <a:t>one student in every classroom </a:t>
            </a:r>
            <a:r>
              <a:rPr lang="en-CA" b="1" i="1" dirty="0"/>
              <a:t>may</a:t>
            </a:r>
            <a:r>
              <a:rPr lang="en-CA" i="1" dirty="0"/>
              <a:t> have FASD.</a:t>
            </a:r>
            <a:r>
              <a:rPr lang="en-CA" dirty="0"/>
              <a:t> </a:t>
            </a:r>
          </a:p>
          <a:p>
            <a:pPr marL="0" lvl="0" indent="0" algn="l" rtl="0">
              <a:spcBef>
                <a:spcPts val="0"/>
              </a:spcBef>
              <a:spcAft>
                <a:spcPts val="0"/>
              </a:spcAft>
              <a:buClr>
                <a:schemeClr val="dk1"/>
              </a:buClr>
              <a:buSzPts val="1400"/>
              <a:buFont typeface="Arial"/>
              <a:buNone/>
            </a:pPr>
            <a:endParaRPr lang="en-CA" dirty="0"/>
          </a:p>
          <a:p>
            <a:pPr algn="l"/>
            <a:endParaRPr lang="en-GB" sz="1200" b="0" i="0" u="none" strike="noStrike" cap="none" dirty="0">
              <a:solidFill>
                <a:schemeClr val="dk1"/>
              </a:solidFill>
              <a:effectLst/>
              <a:latin typeface="Calibri"/>
              <a:ea typeface="Calibri"/>
              <a:cs typeface="Calibri"/>
              <a:sym typeface="Calibri"/>
            </a:endParaRPr>
          </a:p>
          <a:p>
            <a:pPr marL="228600" indent="0" algn="l">
              <a:buFont typeface="Arial" panose="020B0604020202020204" pitchFamily="34" charset="0"/>
              <a:buNone/>
            </a:pPr>
            <a:r>
              <a:rPr lang="en-GB" sz="1200" b="0" i="0" u="none" strike="noStrike" cap="none" dirty="0">
                <a:solidFill>
                  <a:schemeClr val="dk1"/>
                </a:solidFill>
                <a:effectLst/>
                <a:latin typeface="Calibri"/>
                <a:ea typeface="Calibri"/>
                <a:cs typeface="Calibri"/>
                <a:sym typeface="Calibri"/>
              </a:rPr>
              <a:t>References: </a:t>
            </a:r>
          </a:p>
          <a:p>
            <a:pPr algn="l"/>
            <a:endParaRPr lang="en-GB" sz="1200" b="0" i="0" u="none" strike="noStrike" cap="none" dirty="0">
              <a:solidFill>
                <a:schemeClr val="dk1"/>
              </a:solidFill>
              <a:effectLst/>
              <a:latin typeface="Calibri"/>
              <a:ea typeface="Calibri"/>
              <a:cs typeface="Calibri"/>
              <a:sym typeface="Calibri"/>
            </a:endParaRPr>
          </a:p>
          <a:p>
            <a:pPr algn="l"/>
            <a:r>
              <a:rPr lang="en-GB" sz="1200" b="0" i="0" u="none" strike="noStrike" cap="none" dirty="0">
                <a:solidFill>
                  <a:schemeClr val="dk1"/>
                </a:solidFill>
                <a:effectLst/>
                <a:latin typeface="Calibri"/>
                <a:ea typeface="Calibri"/>
                <a:cs typeface="Calibri"/>
                <a:sym typeface="Calibri"/>
              </a:rPr>
              <a:t>Flannigan, K., </a:t>
            </a:r>
            <a:r>
              <a:rPr lang="en-GB" sz="1200" b="0" i="0" u="none" strike="noStrike" cap="none" dirty="0" err="1">
                <a:solidFill>
                  <a:schemeClr val="dk1"/>
                </a:solidFill>
                <a:effectLst/>
                <a:latin typeface="Calibri"/>
                <a:ea typeface="Calibri"/>
                <a:cs typeface="Calibri"/>
                <a:sym typeface="Calibri"/>
              </a:rPr>
              <a:t>Cauduro</a:t>
            </a:r>
            <a:r>
              <a:rPr lang="en-GB" sz="1200" b="0" i="0" u="none" strike="noStrike" cap="none" dirty="0">
                <a:solidFill>
                  <a:schemeClr val="dk1"/>
                </a:solidFill>
                <a:effectLst/>
                <a:latin typeface="Calibri"/>
                <a:ea typeface="Calibri"/>
                <a:cs typeface="Calibri"/>
                <a:sym typeface="Calibri"/>
              </a:rPr>
              <a:t>, E., Unsworth, K., Harding, K., &amp; McFarlane, A. (2024). </a:t>
            </a:r>
            <a:r>
              <a:rPr lang="en-GB" sz="1200" b="0" i="1" u="none" strike="noStrike" cap="none" dirty="0">
                <a:solidFill>
                  <a:schemeClr val="dk1"/>
                </a:solidFill>
                <a:effectLst/>
                <a:latin typeface="Calibri"/>
                <a:ea typeface="Calibri"/>
                <a:cs typeface="Calibri"/>
                <a:sym typeface="Calibri"/>
              </a:rPr>
              <a:t>The prevalence of </a:t>
            </a:r>
            <a:r>
              <a:rPr lang="en-GB" sz="1200" b="0" i="1" u="none" strike="noStrike" cap="none" dirty="0" err="1">
                <a:solidFill>
                  <a:schemeClr val="dk1"/>
                </a:solidFill>
                <a:effectLst/>
                <a:latin typeface="Calibri"/>
                <a:ea typeface="Calibri"/>
                <a:cs typeface="Calibri"/>
                <a:sym typeface="Calibri"/>
              </a:rPr>
              <a:t>fetal</a:t>
            </a:r>
            <a:r>
              <a:rPr lang="en-GB" sz="1200" b="0" i="1" u="none" strike="noStrike" cap="none" dirty="0">
                <a:solidFill>
                  <a:schemeClr val="dk1"/>
                </a:solidFill>
                <a:effectLst/>
                <a:latin typeface="Calibri"/>
                <a:ea typeface="Calibri"/>
                <a:cs typeface="Calibri"/>
                <a:sym typeface="Calibri"/>
              </a:rPr>
              <a:t> alcohol spectrum disorder: Issue paper update</a:t>
            </a:r>
            <a:r>
              <a:rPr lang="en-GB" sz="1200" b="0" i="0" u="none" strike="noStrike" cap="none" dirty="0">
                <a:solidFill>
                  <a:schemeClr val="dk1"/>
                </a:solidFill>
                <a:effectLst/>
                <a:latin typeface="Calibri"/>
                <a:ea typeface="Calibri"/>
                <a:cs typeface="Calibri"/>
                <a:sym typeface="Calibri"/>
              </a:rPr>
              <a:t>. Canada FASD Research Network. </a:t>
            </a:r>
            <a:r>
              <a:rPr lang="en-GB" sz="1200" b="0" i="0" u="sng" strike="noStrike" cap="none" dirty="0">
                <a:solidFill>
                  <a:schemeClr val="dk1"/>
                </a:solidFill>
                <a:effectLst/>
                <a:latin typeface="Calibri"/>
                <a:ea typeface="Calibri"/>
                <a:cs typeface="Calibri"/>
                <a:sym typeface="Calibri"/>
                <a:hlinkClick r:id="rId3"/>
              </a:rPr>
              <a:t>https://canfasd.ca/wp-content/uploads/publications/Prevalence-1-Issue-Paper-Update-FINAL.pdf</a:t>
            </a:r>
            <a:r>
              <a:rPr lang="en-CA" sz="1200" b="0" i="0" u="none" strike="noStrike" cap="none" dirty="0">
                <a:solidFill>
                  <a:schemeClr val="dk1"/>
                </a:solidFill>
                <a:effectLst/>
                <a:latin typeface="Calibri"/>
                <a:ea typeface="Calibri"/>
                <a:cs typeface="Calibri"/>
                <a:sym typeface="Calibri"/>
              </a:rPr>
              <a:t> </a:t>
            </a:r>
          </a:p>
          <a:p>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Popova, S., Lange, S., Shield, K., Burd, L., &amp; Rehm, J. (2019). Prevalence of </a:t>
            </a:r>
            <a:r>
              <a:rPr lang="en-GB" sz="1200" b="0" i="0" u="none" strike="noStrike" cap="none" dirty="0" err="1">
                <a:solidFill>
                  <a:schemeClr val="dk1"/>
                </a:solidFill>
                <a:effectLst/>
                <a:latin typeface="Calibri"/>
                <a:ea typeface="Calibri"/>
                <a:cs typeface="Calibri"/>
                <a:sym typeface="Calibri"/>
              </a:rPr>
              <a:t>fetal</a:t>
            </a:r>
            <a:r>
              <a:rPr lang="en-GB" sz="1200" b="0" i="0" u="none" strike="noStrike" cap="none" dirty="0">
                <a:solidFill>
                  <a:schemeClr val="dk1"/>
                </a:solidFill>
                <a:effectLst/>
                <a:latin typeface="Calibri"/>
                <a:ea typeface="Calibri"/>
                <a:cs typeface="Calibri"/>
                <a:sym typeface="Calibri"/>
              </a:rPr>
              <a:t> alcohol spectrum disorder among special subpopulations: a systematic review and meta‐analysis. </a:t>
            </a:r>
            <a:r>
              <a:rPr lang="en-GB" sz="1200" b="0" i="1" u="none" strike="noStrike" cap="none" dirty="0">
                <a:solidFill>
                  <a:schemeClr val="dk1"/>
                </a:solidFill>
                <a:effectLst/>
                <a:latin typeface="Calibri"/>
                <a:ea typeface="Calibri"/>
                <a:cs typeface="Calibri"/>
                <a:sym typeface="Calibri"/>
              </a:rPr>
              <a:t>Addiction</a:t>
            </a:r>
            <a:r>
              <a:rPr lang="en-GB" sz="1200" b="0" i="0" u="none" strike="noStrike" cap="none" dirty="0">
                <a:solidFill>
                  <a:schemeClr val="dk1"/>
                </a:solidFill>
                <a:effectLst/>
                <a:latin typeface="Calibri"/>
                <a:ea typeface="Calibri"/>
                <a:cs typeface="Calibri"/>
                <a:sym typeface="Calibri"/>
              </a:rPr>
              <a:t>, </a:t>
            </a:r>
            <a:r>
              <a:rPr lang="en-GB" sz="1200" b="0" i="1" u="none" strike="noStrike" cap="none" dirty="0">
                <a:solidFill>
                  <a:schemeClr val="dk1"/>
                </a:solidFill>
                <a:effectLst/>
                <a:latin typeface="Calibri"/>
                <a:ea typeface="Calibri"/>
                <a:cs typeface="Calibri"/>
                <a:sym typeface="Calibri"/>
              </a:rPr>
              <a:t>114</a:t>
            </a:r>
            <a:r>
              <a:rPr lang="en-GB" sz="1200" b="0" i="0" u="none" strike="noStrike" cap="none" dirty="0">
                <a:solidFill>
                  <a:schemeClr val="dk1"/>
                </a:solidFill>
                <a:effectLst/>
                <a:latin typeface="Calibri"/>
                <a:ea typeface="Calibri"/>
                <a:cs typeface="Calibri"/>
                <a:sym typeface="Calibri"/>
              </a:rPr>
              <a:t>(7), 1150-1172. DOI: </a:t>
            </a:r>
            <a:r>
              <a:rPr lang="en-GB" sz="1200" b="0" i="0" u="sng" strike="noStrike" cap="none" dirty="0">
                <a:solidFill>
                  <a:schemeClr val="dk1"/>
                </a:solidFill>
                <a:effectLst/>
                <a:latin typeface="Calibri"/>
                <a:ea typeface="Calibri"/>
                <a:cs typeface="Calibri"/>
                <a:sym typeface="Calibri"/>
                <a:hlinkClick r:id="rId4"/>
              </a:rPr>
              <a:t>https://doi.org/10.1111/add.14598</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Popova, S., Lange, S., Poznyak, V., </a:t>
            </a:r>
            <a:r>
              <a:rPr lang="en-GB" sz="1200" b="0" i="0" u="none" strike="noStrike" cap="none" dirty="0" err="1">
                <a:solidFill>
                  <a:schemeClr val="dk1"/>
                </a:solidFill>
                <a:effectLst/>
                <a:latin typeface="Calibri"/>
                <a:ea typeface="Calibri"/>
                <a:cs typeface="Calibri"/>
                <a:sym typeface="Calibri"/>
              </a:rPr>
              <a:t>Chudley</a:t>
            </a:r>
            <a:r>
              <a:rPr lang="en-GB" sz="1200" b="0" i="0" u="none" strike="noStrike" cap="none" dirty="0">
                <a:solidFill>
                  <a:schemeClr val="dk1"/>
                </a:solidFill>
                <a:effectLst/>
                <a:latin typeface="Calibri"/>
                <a:ea typeface="Calibri"/>
                <a:cs typeface="Calibri"/>
                <a:sym typeface="Calibri"/>
              </a:rPr>
              <a:t>, A. E., Shield, K. D., Reynolds, J. N., ... &amp; Rehm, J. (2019). Population-based prevalence of </a:t>
            </a:r>
            <a:r>
              <a:rPr lang="en-GB" sz="1200" b="0" i="0" u="none" strike="noStrike" cap="none" dirty="0" err="1">
                <a:solidFill>
                  <a:schemeClr val="dk1"/>
                </a:solidFill>
                <a:effectLst/>
                <a:latin typeface="Calibri"/>
                <a:ea typeface="Calibri"/>
                <a:cs typeface="Calibri"/>
                <a:sym typeface="Calibri"/>
              </a:rPr>
              <a:t>fetal</a:t>
            </a:r>
            <a:r>
              <a:rPr lang="en-GB" sz="1200" b="0" i="0" u="none" strike="noStrike" cap="none" dirty="0">
                <a:solidFill>
                  <a:schemeClr val="dk1"/>
                </a:solidFill>
                <a:effectLst/>
                <a:latin typeface="Calibri"/>
                <a:ea typeface="Calibri"/>
                <a:cs typeface="Calibri"/>
                <a:sym typeface="Calibri"/>
              </a:rPr>
              <a:t> alcohol spectrum disorder in Canada. </a:t>
            </a:r>
            <a:r>
              <a:rPr lang="en-GB" sz="1200" b="0" i="1" u="none" strike="noStrike" cap="none" dirty="0">
                <a:solidFill>
                  <a:schemeClr val="dk1"/>
                </a:solidFill>
                <a:effectLst/>
                <a:latin typeface="Calibri"/>
                <a:ea typeface="Calibri"/>
                <a:cs typeface="Calibri"/>
                <a:sym typeface="Calibri"/>
              </a:rPr>
              <a:t>BMC public health</a:t>
            </a:r>
            <a:r>
              <a:rPr lang="en-GB" sz="1200" b="0" i="0" u="none" strike="noStrike" cap="none" dirty="0">
                <a:solidFill>
                  <a:schemeClr val="dk1"/>
                </a:solidFill>
                <a:effectLst/>
                <a:latin typeface="Calibri"/>
                <a:ea typeface="Calibri"/>
                <a:cs typeface="Calibri"/>
                <a:sym typeface="Calibri"/>
              </a:rPr>
              <a:t>, </a:t>
            </a:r>
            <a:r>
              <a:rPr lang="en-GB" sz="1200" b="0" i="1" u="none" strike="noStrike" cap="none" dirty="0">
                <a:solidFill>
                  <a:schemeClr val="dk1"/>
                </a:solidFill>
                <a:effectLst/>
                <a:latin typeface="Calibri"/>
                <a:ea typeface="Calibri"/>
                <a:cs typeface="Calibri"/>
                <a:sym typeface="Calibri"/>
              </a:rPr>
              <a:t>19</a:t>
            </a:r>
            <a:r>
              <a:rPr lang="en-GB" sz="1200" b="0" i="0" u="none" strike="noStrike" cap="none" dirty="0">
                <a:solidFill>
                  <a:schemeClr val="dk1"/>
                </a:solidFill>
                <a:effectLst/>
                <a:latin typeface="Calibri"/>
                <a:ea typeface="Calibri"/>
                <a:cs typeface="Calibri"/>
                <a:sym typeface="Calibri"/>
              </a:rPr>
              <a:t>(1), 845. </a:t>
            </a:r>
            <a:r>
              <a:rPr lang="en-GB" sz="1200" b="0" i="0" u="sng" strike="noStrike" cap="none" dirty="0">
                <a:solidFill>
                  <a:schemeClr val="dk1"/>
                </a:solidFill>
                <a:effectLst/>
                <a:latin typeface="Calibri"/>
                <a:ea typeface="Calibri"/>
                <a:cs typeface="Calibri"/>
                <a:sym typeface="Calibri"/>
                <a:hlinkClick r:id="rId5"/>
              </a:rPr>
              <a:t>https://link.springer.com/article/10.1186/s12889-019-7213-3</a:t>
            </a:r>
            <a:r>
              <a:rPr lang="en-CA"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Clr>
                <a:schemeClr val="dk1"/>
              </a:buClr>
              <a:buSzPts val="1400"/>
              <a:buFont typeface="Arial"/>
              <a:buNone/>
            </a:pPr>
            <a:endParaRPr dirty="0"/>
          </a:p>
        </p:txBody>
      </p:sp>
      <p:sp>
        <p:nvSpPr>
          <p:cNvPr id="245" name="Google Shape;245;g3b051ba5b6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10</a:t>
            </a:fld>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2"/>
        <p:cNvGrpSpPr/>
        <p:nvPr/>
      </p:nvGrpSpPr>
      <p:grpSpPr>
        <a:xfrm>
          <a:off x="0" y="0"/>
          <a:ext cx="0" cy="0"/>
          <a:chOff x="0" y="0"/>
          <a:chExt cx="0" cy="0"/>
        </a:xfrm>
      </p:grpSpPr>
      <p:sp>
        <p:nvSpPr>
          <p:cNvPr id="1723" name="Google Shape;1723;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4" name="Google Shape;1724;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5" name="Google Shape;1725;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100</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7"/>
        <p:cNvGrpSpPr/>
        <p:nvPr/>
      </p:nvGrpSpPr>
      <p:grpSpPr>
        <a:xfrm>
          <a:off x="0" y="0"/>
          <a:ext cx="0" cy="0"/>
          <a:chOff x="0" y="0"/>
          <a:chExt cx="0" cy="0"/>
        </a:xfrm>
      </p:grpSpPr>
      <p:sp>
        <p:nvSpPr>
          <p:cNvPr id="1748" name="Google Shape;1748;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9" name="Google Shape;1749;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0" name="Google Shape;1750;p8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101</a:t>
            </a:fld>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1"/>
        <p:cNvGrpSpPr/>
        <p:nvPr/>
      </p:nvGrpSpPr>
      <p:grpSpPr>
        <a:xfrm>
          <a:off x="0" y="0"/>
          <a:ext cx="0" cy="0"/>
          <a:chOff x="0" y="0"/>
          <a:chExt cx="0" cy="0"/>
        </a:xfrm>
      </p:grpSpPr>
      <p:sp>
        <p:nvSpPr>
          <p:cNvPr id="1772" name="Google Shape;1772;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3" name="Google Shape;1773;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4" name="Google Shape;1774;p8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102</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3"/>
        <p:cNvGrpSpPr/>
        <p:nvPr/>
      </p:nvGrpSpPr>
      <p:grpSpPr>
        <a:xfrm>
          <a:off x="0" y="0"/>
          <a:ext cx="0" cy="0"/>
          <a:chOff x="0" y="0"/>
          <a:chExt cx="0" cy="0"/>
        </a:xfrm>
      </p:grpSpPr>
      <p:sp>
        <p:nvSpPr>
          <p:cNvPr id="1794" name="Google Shape;1794;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5" name="Google Shape;1795;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6" name="Google Shape;1796;p8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103</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This is the standard definition of FASD, developed by the Canada Fetal Alcohol Spectrum Disorder Research Network, or </a:t>
            </a:r>
            <a:r>
              <a:rPr lang="en-US" sz="1200" dirty="0" err="1">
                <a:solidFill>
                  <a:schemeClr val="dk1"/>
                </a:solidFill>
                <a:latin typeface="Calibri"/>
                <a:ea typeface="Calibri"/>
                <a:cs typeface="Calibri"/>
                <a:sym typeface="Calibri"/>
              </a:rPr>
              <a:t>CanFASD</a:t>
            </a:r>
            <a:r>
              <a:rPr lang="en-US" sz="1200" dirty="0">
                <a:solidFill>
                  <a:schemeClr val="dk1"/>
                </a:solidFill>
                <a:latin typeface="Calibri"/>
                <a:ea typeface="Calibri"/>
                <a:cs typeface="Calibri"/>
                <a:sym typeface="Calibri"/>
              </a:rPr>
              <a:t> (Harding et al., 2019). </a:t>
            </a:r>
            <a:r>
              <a:rPr lang="en-US" sz="1200" dirty="0" err="1">
                <a:solidFill>
                  <a:schemeClr val="dk1"/>
                </a:solidFill>
                <a:latin typeface="Calibri"/>
                <a:ea typeface="Calibri"/>
                <a:cs typeface="Calibri"/>
                <a:sym typeface="Calibri"/>
              </a:rPr>
              <a:t>CanFASD</a:t>
            </a:r>
            <a:r>
              <a:rPr lang="en-US" sz="1200" dirty="0">
                <a:solidFill>
                  <a:schemeClr val="dk1"/>
                </a:solidFill>
                <a:latin typeface="Calibri"/>
                <a:ea typeface="Calibri"/>
                <a:cs typeface="Calibri"/>
                <a:sym typeface="Calibri"/>
              </a:rPr>
              <a:t> strongly recommends that professionals adopt this definition in their practice because it can: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Reduce stigma</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Increase everyone’s understanding of FASD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Reduce confusion about the disability</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Improve consistency in how we talk about this disorder</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Help us to focus on a more strengths-based approach  </a:t>
            </a:r>
          </a:p>
          <a:p>
            <a:pPr marL="457200" lvl="1" indent="0" algn="l" rtl="0">
              <a:spcBef>
                <a:spcPts val="0"/>
              </a:spcBef>
              <a:spcAft>
                <a:spcPts val="0"/>
              </a:spcAft>
              <a:buClr>
                <a:schemeClr val="dk1"/>
              </a:buClr>
              <a:buSzPts val="1200"/>
              <a:buFont typeface="Arial"/>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For conversations about FASD in more informal settings, a community definition was also developed: </a:t>
            </a:r>
            <a:endParaRPr lang="en-US" sz="1200" i="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US" sz="1200" i="1" dirty="0">
                <a:solidFill>
                  <a:schemeClr val="dk1"/>
                </a:solidFill>
                <a:latin typeface="Calibri"/>
                <a:ea typeface="Calibri"/>
                <a:cs typeface="Calibri"/>
                <a:sym typeface="Calibri"/>
              </a:rPr>
              <a:t>“FASD is a lifelong disability that affects the brain and body of people who were exposed to alcohol in the womb. Each person with FASD has both strengths and challenges and will need special supports to help them succeed with many different parts of their daily lives.”</a:t>
            </a:r>
          </a:p>
          <a:p>
            <a:pPr marL="0" lvl="0" indent="0" algn="l" rtl="0">
              <a:spcBef>
                <a:spcPts val="0"/>
              </a:spcBef>
              <a:spcAft>
                <a:spcPts val="0"/>
              </a:spcAft>
              <a:buNone/>
            </a:pPr>
            <a:endParaRPr lang="en-US" sz="1200" i="0" dirty="0">
              <a:solidFill>
                <a:schemeClr val="dk1"/>
              </a:solidFill>
              <a:latin typeface="Calibri"/>
              <a:ea typeface="Calibri"/>
              <a:cs typeface="Calibri"/>
              <a:sym typeface="Calibri"/>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200" i="0" dirty="0">
                <a:solidFill>
                  <a:schemeClr val="dk1"/>
                </a:solidFill>
                <a:latin typeface="Calibri"/>
                <a:ea typeface="Calibri"/>
                <a:cs typeface="Calibri"/>
                <a:sym typeface="Calibri"/>
              </a:rPr>
              <a:t>Reference: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Harding, K., Flannigan, K., &amp; McFarlane, A. (2019, July). </a:t>
            </a:r>
            <a:r>
              <a:rPr lang="en-US" sz="1200" b="0" i="1" u="none" strike="noStrike" cap="none" dirty="0">
                <a:solidFill>
                  <a:schemeClr val="dk1"/>
                </a:solidFill>
                <a:effectLst/>
                <a:latin typeface="Calibri"/>
                <a:ea typeface="Calibri"/>
                <a:cs typeface="Calibri"/>
                <a:sym typeface="Calibri"/>
              </a:rPr>
              <a:t>Policy action paper: Toward a standard definition of fetal alcohol spectrum disorder in Canada</a:t>
            </a:r>
            <a:r>
              <a:rPr lang="en-US" sz="1200" b="0" i="0" u="none" strike="noStrike" cap="none" dirty="0">
                <a:solidFill>
                  <a:schemeClr val="dk1"/>
                </a:solidFill>
                <a:effectLst/>
                <a:latin typeface="Calibri"/>
                <a:ea typeface="Calibri"/>
                <a:cs typeface="Calibri"/>
                <a:sym typeface="Calibri"/>
              </a:rPr>
              <a:t>. Canada FASD Research Network. </a:t>
            </a:r>
            <a:r>
              <a:rPr lang="en-US" sz="1200" b="0" i="0" u="sng" strike="noStrike" cap="none" dirty="0">
                <a:solidFill>
                  <a:schemeClr val="dk1"/>
                </a:solidFill>
                <a:effectLst/>
                <a:latin typeface="Calibri"/>
                <a:ea typeface="Calibri"/>
                <a:cs typeface="Calibri"/>
                <a:sym typeface="Calibri"/>
                <a:hlinkClick r:id="rId3"/>
              </a:rPr>
              <a:t>https://canfasd.ca/wp-content/uploads/2019/08/Toward-a-Standard-Definition-of-FASD-Final.pdf</a:t>
            </a:r>
            <a:endParaRPr lang="en-US" sz="1200" b="0" i="0" u="none" strike="noStrike" cap="none" dirty="0">
              <a:solidFill>
                <a:schemeClr val="dk1"/>
              </a:solidFill>
              <a:effectLst/>
              <a:latin typeface="Calibri"/>
              <a:ea typeface="Calibri"/>
              <a:cs typeface="Calibri"/>
              <a:sym typeface="Calibri"/>
            </a:endParaRPr>
          </a:p>
        </p:txBody>
      </p:sp>
      <p:sp>
        <p:nvSpPr>
          <p:cNvPr id="263" name="Google Shape;26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Prior to 2015, individuals could be diagnosed with Fetal Alcohol Syndrome (FAS), partial FAS (</a:t>
            </a:r>
            <a:r>
              <a:rPr lang="en-US" sz="1200" dirty="0" err="1">
                <a:solidFill>
                  <a:schemeClr val="dk1"/>
                </a:solidFill>
                <a:latin typeface="Calibri"/>
                <a:ea typeface="Calibri"/>
                <a:cs typeface="Calibri"/>
                <a:sym typeface="Calibri"/>
              </a:rPr>
              <a:t>pFAS</a:t>
            </a:r>
            <a:r>
              <a:rPr lang="en-US" sz="1200" dirty="0">
                <a:solidFill>
                  <a:schemeClr val="dk1"/>
                </a:solidFill>
                <a:latin typeface="Calibri"/>
                <a:ea typeface="Calibri"/>
                <a:cs typeface="Calibri"/>
                <a:sym typeface="Calibri"/>
              </a:rPr>
              <a:t>), or Alcohol-Related Neurodevelopmental Disorder (ARND). </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lang="en-US" dirty="0"/>
          </a:p>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The process for FASD assessment and diagnosis in Canada was most recently updated in 2015. There are 2 possible categories of FASD diagnosis: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FASD with sentinel facial features</a:t>
            </a:r>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FASD without sentinel facial features</a:t>
            </a:r>
          </a:p>
          <a:p>
            <a:pPr marL="171450" lvl="0" indent="-95250" algn="l" rtl="0">
              <a:spcBef>
                <a:spcPts val="0"/>
              </a:spcBef>
              <a:spcAft>
                <a:spcPts val="0"/>
              </a:spcAft>
              <a:buClr>
                <a:schemeClr val="dk1"/>
              </a:buClr>
              <a:buSzPts val="1200"/>
              <a:buFont typeface="Arial"/>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panose="020B0604020202020204" pitchFamily="34" charset="0"/>
              <a:buChar char="•"/>
            </a:pPr>
            <a:r>
              <a:rPr lang="en-US" sz="1200" dirty="0">
                <a:solidFill>
                  <a:schemeClr val="dk1"/>
                </a:solidFill>
                <a:latin typeface="Calibri"/>
                <a:ea typeface="Calibri"/>
                <a:cs typeface="Calibri"/>
                <a:sym typeface="Calibri"/>
              </a:rPr>
              <a:t>FASD with or without sentinel facial features replaced FAS, </a:t>
            </a:r>
            <a:r>
              <a:rPr lang="en-US" sz="1200" dirty="0" err="1">
                <a:solidFill>
                  <a:schemeClr val="dk1"/>
                </a:solidFill>
                <a:latin typeface="Calibri"/>
                <a:ea typeface="Calibri"/>
                <a:cs typeface="Calibri"/>
                <a:sym typeface="Calibri"/>
              </a:rPr>
              <a:t>pFAS</a:t>
            </a:r>
            <a:r>
              <a:rPr lang="en-US" sz="1200" dirty="0">
                <a:solidFill>
                  <a:schemeClr val="dk1"/>
                </a:solidFill>
                <a:latin typeface="Calibri"/>
                <a:ea typeface="Calibri"/>
                <a:cs typeface="Calibri"/>
                <a:sym typeface="Calibri"/>
              </a:rPr>
              <a:t>, and ARND, which are no longer used as diagnostic terms. </a:t>
            </a:r>
            <a:endParaRPr lang="en-US" dirty="0"/>
          </a:p>
          <a:p>
            <a:pPr marL="0" lvl="0" indent="0" algn="l" rtl="0">
              <a:spcBef>
                <a:spcPts val="0"/>
              </a:spcBef>
              <a:spcAft>
                <a:spcPts val="0"/>
              </a:spcAft>
              <a:buClr>
                <a:schemeClr val="dk1"/>
              </a:buClr>
              <a:buSzPts val="1200"/>
              <a:buFont typeface="Arial"/>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panose="020B0604020202020204" pitchFamily="34" charset="0"/>
              <a:buChar char="•"/>
            </a:pPr>
            <a:r>
              <a:rPr lang="en-US" sz="1200" dirty="0">
                <a:solidFill>
                  <a:schemeClr val="dk1"/>
                </a:solidFill>
                <a:latin typeface="Calibri"/>
                <a:ea typeface="Calibri"/>
                <a:cs typeface="Calibri"/>
                <a:sym typeface="Calibri"/>
              </a:rPr>
              <a:t>An individual may also be given the designation of “At risk for neurodevelopmental disorder and FASD, associated with PAE” which is not a diagnosis, but means that the person is experiencing significant challenges that may eventually lead to a diagnosis.</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lang="en-US" dirty="0"/>
          </a:p>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In Canada, we use FASD as the general term to cover anyone who meets the criteria for diagnosis. The third “At-Risk” term is non-diagnostic, meaning the individual does not currently meet diagnostic criteria for FASD at the time of assessment but will require future follow-up and support. </a:t>
            </a:r>
          </a:p>
          <a:p>
            <a:pPr marL="171450" lvl="0" indent="-171450" algn="l" rtl="0">
              <a:spcBef>
                <a:spcPts val="0"/>
              </a:spcBef>
              <a:spcAft>
                <a:spcPts val="0"/>
              </a:spcAft>
              <a:buFont typeface="Arial" panose="020B0604020202020204" pitchFamily="34" charset="0"/>
              <a:buChar char="•"/>
            </a:pPr>
            <a:endParaRPr lang="en-US" sz="1200" b="1"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Reference: </a:t>
            </a:r>
            <a:r>
              <a:rPr lang="en-US" sz="1200" b="0" i="0" u="none" strike="noStrike" cap="none" dirty="0">
                <a:solidFill>
                  <a:schemeClr val="dk1"/>
                </a:solidFill>
                <a:effectLst/>
                <a:latin typeface="Calibri"/>
                <a:ea typeface="Calibri"/>
                <a:cs typeface="Calibri"/>
                <a:sym typeface="Calibri"/>
              </a:rPr>
              <a:t>Cook, J. L., Green, C. R., Lilley, C. M., Anderson, S. M., Baldwin, M. E., </a:t>
            </a:r>
            <a:r>
              <a:rPr lang="en-US" sz="1200" b="0" i="0" u="none" strike="noStrike" cap="none" dirty="0" err="1">
                <a:solidFill>
                  <a:schemeClr val="dk1"/>
                </a:solidFill>
                <a:effectLst/>
                <a:latin typeface="Calibri"/>
                <a:ea typeface="Calibri"/>
                <a:cs typeface="Calibri"/>
                <a:sym typeface="Calibri"/>
              </a:rPr>
              <a:t>Chudley</a:t>
            </a:r>
            <a:r>
              <a:rPr lang="en-US" sz="1200" b="0" i="0" u="none" strike="noStrike" cap="none" dirty="0">
                <a:solidFill>
                  <a:schemeClr val="dk1"/>
                </a:solidFill>
                <a:effectLst/>
                <a:latin typeface="Calibri"/>
                <a:ea typeface="Calibri"/>
                <a:cs typeface="Calibri"/>
                <a:sym typeface="Calibri"/>
              </a:rPr>
              <a:t>, A. E., Conry, J. L., LeBlanc, N., Loock, C. A., Lutke, J., Mallon, B. F., McFarlane, A. A., Temple, V. K., &amp; Rosales, T. (2016). </a:t>
            </a:r>
            <a:r>
              <a:rPr lang="en-US" sz="1200" b="0" i="1" u="none" strike="noStrike" cap="none" dirty="0">
                <a:solidFill>
                  <a:schemeClr val="dk1"/>
                </a:solidFill>
                <a:effectLst/>
                <a:latin typeface="Calibri"/>
                <a:ea typeface="Calibri"/>
                <a:cs typeface="Calibri"/>
                <a:sym typeface="Calibri"/>
              </a:rPr>
              <a:t>Fetal alcohol spectrum disorder: A guideline for diagnosis across the lifespan</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Canadian Medical Association Journal, 188</a:t>
            </a:r>
            <a:r>
              <a:rPr lang="en-US" sz="1200" b="0" i="0" u="none" strike="noStrike" cap="none" dirty="0">
                <a:solidFill>
                  <a:schemeClr val="dk1"/>
                </a:solidFill>
                <a:effectLst/>
                <a:latin typeface="Calibri"/>
                <a:ea typeface="Calibri"/>
                <a:cs typeface="Calibri"/>
                <a:sym typeface="Calibri"/>
              </a:rPr>
              <a:t>(3), 191–197. </a:t>
            </a:r>
            <a:r>
              <a:rPr lang="en-US" sz="1200" b="0" i="0" u="sng" strike="noStrike" cap="none" dirty="0">
                <a:solidFill>
                  <a:schemeClr val="dk1"/>
                </a:solidFill>
                <a:effectLst/>
                <a:latin typeface="Calibri"/>
                <a:ea typeface="Calibri"/>
                <a:cs typeface="Calibri"/>
                <a:sym typeface="Calibri"/>
                <a:hlinkClick r:id="rId3"/>
              </a:rPr>
              <a:t>https://www.cmaj.ca/content/188/3/191</a:t>
            </a:r>
            <a:r>
              <a:rPr lang="en-US"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None/>
            </a:pPr>
            <a:endParaRPr sz="1200" b="1" dirty="0">
              <a:solidFill>
                <a:schemeClr val="dk1"/>
              </a:solidFill>
              <a:latin typeface="Calibri"/>
              <a:ea typeface="Calibri"/>
              <a:cs typeface="Calibri"/>
              <a:sym typeface="Calibri"/>
            </a:endParaRPr>
          </a:p>
        </p:txBody>
      </p:sp>
      <p:sp>
        <p:nvSpPr>
          <p:cNvPr id="282" name="Google Shape;28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171450" lvl="0" indent="-171450" algn="l" rtl="0">
              <a:spcBef>
                <a:spcPts val="0"/>
              </a:spcBef>
              <a:spcAft>
                <a:spcPts val="0"/>
              </a:spcAft>
              <a:buFont typeface="Arial" panose="020B0604020202020204" pitchFamily="34" charset="0"/>
              <a:buChar char="•"/>
            </a:pPr>
            <a:r>
              <a:rPr lang="en-US" dirty="0"/>
              <a:t>FASD is a life-long, whole body disorder</a:t>
            </a:r>
            <a:r>
              <a:rPr lang="en-US" sz="1200" dirty="0">
                <a:solidFill>
                  <a:schemeClr val="dk1"/>
                </a:solidFill>
                <a:latin typeface="Calibri"/>
                <a:ea typeface="Calibri"/>
                <a:cs typeface="Calibri"/>
                <a:sym typeface="Calibri"/>
              </a:rPr>
              <a:t> so supports must be provided across the lifespan. An individual’s needs and strengths may change throughout their lives. </a:t>
            </a:r>
          </a:p>
          <a:p>
            <a:pPr marL="0" lvl="0" indent="0" algn="l" rtl="0">
              <a:spcBef>
                <a:spcPts val="0"/>
              </a:spcBef>
              <a:spcAft>
                <a:spcPts val="0"/>
              </a:spcAft>
              <a:buNone/>
            </a:pPr>
            <a:endParaRPr lang="en-US" b="1" dirty="0"/>
          </a:p>
          <a:p>
            <a:pPr marL="171450" lvl="0" indent="-171450" algn="l" rtl="0">
              <a:spcBef>
                <a:spcPts val="0"/>
              </a:spcBef>
              <a:spcAft>
                <a:spcPts val="0"/>
              </a:spcAft>
              <a:buFont typeface="Arial" panose="020B0604020202020204" pitchFamily="34" charset="0"/>
              <a:buChar char="•"/>
            </a:pPr>
            <a:r>
              <a:rPr lang="en-US" sz="1200" dirty="0">
                <a:solidFill>
                  <a:schemeClr val="dk1"/>
                </a:solidFill>
              </a:rPr>
              <a:t>Strategies will need to be constantly reviewed and revised as the individual grows and changes and throughout transition periods. There is good evidence that early and appropriate supports in the </a:t>
            </a:r>
            <a:r>
              <a:rPr lang="en-US" dirty="0"/>
              <a:t>education</a:t>
            </a:r>
            <a:r>
              <a:rPr lang="en-US" sz="1200" dirty="0">
                <a:solidFill>
                  <a:schemeClr val="dk1"/>
                </a:solidFill>
              </a:rPr>
              <a:t> setting (and ac</a:t>
            </a:r>
            <a:r>
              <a:rPr lang="en-US" dirty="0"/>
              <a:t>ross other domains) can improve outcomes for people with FASD. </a:t>
            </a:r>
          </a:p>
          <a:p>
            <a:endParaRPr lang="en-US" sz="1200" dirty="0">
              <a:solidFill>
                <a:schemeClr val="dk1"/>
              </a:solidFill>
            </a:endParaRPr>
          </a:p>
          <a:p>
            <a:r>
              <a:rPr lang="en-US" sz="1200" dirty="0">
                <a:solidFill>
                  <a:schemeClr val="dk1"/>
                </a:solidFill>
              </a:rPr>
              <a:t>References: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Pei, J., Joly, V., Kennedy, K., &amp; Flannigan, K. (2024). </a:t>
            </a:r>
            <a:r>
              <a:rPr lang="en-US" sz="1200" b="0" i="1" u="none" strike="noStrike" cap="none" dirty="0">
                <a:solidFill>
                  <a:schemeClr val="dk1"/>
                </a:solidFill>
                <a:effectLst/>
                <a:latin typeface="Calibri"/>
                <a:ea typeface="Calibri"/>
                <a:cs typeface="Calibri"/>
                <a:sym typeface="Calibri"/>
              </a:rPr>
              <a:t>Towards Healthy Outcomes: A Framework for Integrated Community Intervention.</a:t>
            </a:r>
            <a:r>
              <a:rPr lang="en-US" sz="1200" b="0" i="0" u="none" strike="noStrike" cap="none" dirty="0">
                <a:solidFill>
                  <a:schemeClr val="dk1"/>
                </a:solidFill>
                <a:effectLst/>
                <a:latin typeface="Calibri"/>
                <a:ea typeface="Calibri"/>
                <a:cs typeface="Calibri"/>
                <a:sym typeface="Calibri"/>
              </a:rPr>
              <a:t> Canada FASD Research Network in collaboration with the University of Alberta. </a:t>
            </a:r>
            <a:r>
              <a:rPr lang="en-US" sz="1200" b="0" i="0" u="sng" strike="noStrike" cap="none" dirty="0">
                <a:solidFill>
                  <a:schemeClr val="dk1"/>
                </a:solidFill>
                <a:effectLst/>
                <a:latin typeface="Calibri"/>
                <a:ea typeface="Calibri"/>
                <a:cs typeface="Calibri"/>
                <a:sym typeface="Calibri"/>
                <a:hlinkClick r:id="rId3"/>
              </a:rPr>
              <a:t>https://canfasd.ca/wp-content/uploads/publications/Towards-Healthy-Outcomes-2.0.pdf</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Cook, J. L., Green, C. R., Lilley, C. M., Anderson, S. M., Baldwin, M. E., </a:t>
            </a:r>
            <a:r>
              <a:rPr lang="en-US" sz="1200" b="0" i="0" u="none" strike="noStrike" cap="none" dirty="0" err="1">
                <a:solidFill>
                  <a:schemeClr val="dk1"/>
                </a:solidFill>
                <a:effectLst/>
                <a:latin typeface="Calibri"/>
                <a:ea typeface="Calibri"/>
                <a:cs typeface="Calibri"/>
                <a:sym typeface="Calibri"/>
              </a:rPr>
              <a:t>Chudley</a:t>
            </a:r>
            <a:r>
              <a:rPr lang="en-US" sz="1200" b="0" i="0" u="none" strike="noStrike" cap="none" dirty="0">
                <a:solidFill>
                  <a:schemeClr val="dk1"/>
                </a:solidFill>
                <a:effectLst/>
                <a:latin typeface="Calibri"/>
                <a:ea typeface="Calibri"/>
                <a:cs typeface="Calibri"/>
                <a:sym typeface="Calibri"/>
              </a:rPr>
              <a:t>, A. E., Conry, J. L., LeBlanc, N., Loock, C. A., Lutke, J., Mallon, B. F., McFarlane, A. A., Temple, V. K., &amp; Rosales, T. (2016). </a:t>
            </a:r>
            <a:r>
              <a:rPr lang="en-US" sz="1200" b="0" i="1" u="none" strike="noStrike" cap="none" dirty="0">
                <a:solidFill>
                  <a:schemeClr val="dk1"/>
                </a:solidFill>
                <a:effectLst/>
                <a:latin typeface="Calibri"/>
                <a:ea typeface="Calibri"/>
                <a:cs typeface="Calibri"/>
                <a:sym typeface="Calibri"/>
              </a:rPr>
              <a:t>Fetal alcohol spectrum disorder: A guideline for diagnosis across the lifespan</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Canadian Medical Association Journal, 188</a:t>
            </a:r>
            <a:r>
              <a:rPr lang="en-US" sz="1200" b="0" i="0" u="none" strike="noStrike" cap="none" dirty="0">
                <a:solidFill>
                  <a:schemeClr val="dk1"/>
                </a:solidFill>
                <a:effectLst/>
                <a:latin typeface="Calibri"/>
                <a:ea typeface="Calibri"/>
                <a:cs typeface="Calibri"/>
                <a:sym typeface="Calibri"/>
              </a:rPr>
              <a:t>(3), 191–197. </a:t>
            </a:r>
            <a:r>
              <a:rPr lang="en-US" sz="1200" b="0" i="0" u="sng" strike="noStrike" cap="none" dirty="0">
                <a:solidFill>
                  <a:schemeClr val="dk1"/>
                </a:solidFill>
                <a:effectLst/>
                <a:latin typeface="Calibri"/>
                <a:ea typeface="Calibri"/>
                <a:cs typeface="Calibri"/>
                <a:sym typeface="Calibri"/>
                <a:hlinkClick r:id="rId4"/>
              </a:rPr>
              <a:t>https://www.cmaj.ca/content/188/3/191</a:t>
            </a:r>
            <a:r>
              <a:rPr lang="en-US" sz="1200" b="0" i="0" u="none" strike="noStrike" cap="none" dirty="0">
                <a:solidFill>
                  <a:schemeClr val="dk1"/>
                </a:solidFill>
                <a:effectLst/>
                <a:latin typeface="Calibri"/>
                <a:ea typeface="Calibri"/>
                <a:cs typeface="Calibri"/>
                <a:sym typeface="Calibri"/>
              </a:rPr>
              <a:t> </a:t>
            </a:r>
          </a:p>
          <a:p>
            <a:endParaRPr lang="en-US" sz="1200" b="0" i="0" u="none" strike="noStrike" cap="none" dirty="0">
              <a:solidFill>
                <a:schemeClr val="dk1"/>
              </a:solidFill>
              <a:effectLst/>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dirty="0"/>
              <a:t>Himmelreich, M., Lutke, C. J., &amp; Hargrove, E. T. (2020). The lay of the land: Fetal alcohol spectrum disorder (FASD) as a whole-</a:t>
            </a:r>
          </a:p>
          <a:p>
            <a:pPr marL="0" marR="0" lvl="0" indent="0" algn="l" rtl="0">
              <a:lnSpc>
                <a:spcPct val="100000"/>
              </a:lnSpc>
              <a:spcBef>
                <a:spcPts val="0"/>
              </a:spcBef>
              <a:spcAft>
                <a:spcPts val="0"/>
              </a:spcAft>
              <a:buClr>
                <a:schemeClr val="dk1"/>
              </a:buClr>
              <a:buSzPts val="1200"/>
              <a:buFont typeface="Calibri"/>
              <a:buNone/>
            </a:pPr>
            <a:r>
              <a:rPr lang="en-US" dirty="0"/>
              <a:t>           body diagnosis. In S. L. A. </a:t>
            </a:r>
            <a:r>
              <a:rPr lang="en-US" dirty="0" err="1"/>
              <a:t>Straussner</a:t>
            </a:r>
            <a:r>
              <a:rPr lang="en-US" dirty="0"/>
              <a:t> &amp; C. S. Fewell (Eds.), </a:t>
            </a:r>
            <a:r>
              <a:rPr lang="en-US" i="1" dirty="0"/>
              <a:t>The Routledge handbook of social work and addictive behaviors</a:t>
            </a:r>
            <a:r>
              <a:rPr lang="en-US" dirty="0"/>
              <a:t>    </a:t>
            </a:r>
          </a:p>
          <a:p>
            <a:pPr marL="0" marR="0" lvl="0" indent="0" algn="l" rtl="0">
              <a:lnSpc>
                <a:spcPct val="100000"/>
              </a:lnSpc>
              <a:spcBef>
                <a:spcPts val="0"/>
              </a:spcBef>
              <a:spcAft>
                <a:spcPts val="0"/>
              </a:spcAft>
              <a:buClr>
                <a:schemeClr val="dk1"/>
              </a:buClr>
              <a:buSzPts val="1200"/>
              <a:buFont typeface="Calibri"/>
              <a:buNone/>
            </a:pPr>
            <a:r>
              <a:rPr lang="en-US" dirty="0"/>
              <a:t>           (1st ed.). Routledge.</a:t>
            </a:r>
            <a:endParaRPr lang="en-US"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lang="en-US"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dirty="0" err="1">
                <a:solidFill>
                  <a:schemeClr val="dk1"/>
                </a:solidFill>
                <a:effectLst/>
                <a:latin typeface="Calibri"/>
                <a:ea typeface="Calibri"/>
                <a:cs typeface="Calibri"/>
                <a:sym typeface="Calibri"/>
              </a:rPr>
              <a:t>Vanderpeet</a:t>
            </a:r>
            <a:r>
              <a:rPr lang="en-US" sz="1200" b="0" i="0" u="none" strike="noStrike" cap="none" dirty="0">
                <a:solidFill>
                  <a:schemeClr val="dk1"/>
                </a:solidFill>
                <a:effectLst/>
                <a:latin typeface="Calibri"/>
                <a:ea typeface="Calibri"/>
                <a:cs typeface="Calibri"/>
                <a:sym typeface="Calibri"/>
              </a:rPr>
              <a:t>, C., </a:t>
            </a:r>
            <a:r>
              <a:rPr lang="en-US" sz="1200" b="0" i="0" u="none" strike="noStrike" cap="none" dirty="0" err="1">
                <a:solidFill>
                  <a:schemeClr val="dk1"/>
                </a:solidFill>
                <a:effectLst/>
                <a:latin typeface="Calibri"/>
                <a:ea typeface="Calibri"/>
                <a:cs typeface="Calibri"/>
                <a:sym typeface="Calibri"/>
              </a:rPr>
              <a:t>Akison</a:t>
            </a:r>
            <a:r>
              <a:rPr lang="en-US" sz="1200" b="0" i="0" u="none" strike="noStrike" cap="none" dirty="0">
                <a:solidFill>
                  <a:schemeClr val="dk1"/>
                </a:solidFill>
                <a:effectLst/>
                <a:latin typeface="Calibri"/>
                <a:ea typeface="Calibri"/>
                <a:cs typeface="Calibri"/>
                <a:sym typeface="Calibri"/>
              </a:rPr>
              <a:t>, L., Moritz, K., Hayes, N., &amp; Reid, N. (2025). Beyond the Brain: The Physical Health and Whole-Body Impact </a:t>
            </a: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dirty="0">
                <a:solidFill>
                  <a:schemeClr val="dk1"/>
                </a:solidFill>
                <a:effectLst/>
                <a:latin typeface="Calibri"/>
                <a:ea typeface="Calibri"/>
                <a:cs typeface="Calibri"/>
                <a:sym typeface="Calibri"/>
              </a:rPr>
              <a:t>          of Fetal Alcohol Spectrum Disorders. </a:t>
            </a:r>
            <a:r>
              <a:rPr lang="en-US" sz="1200" b="0" i="1" u="none" strike="noStrike" cap="none" dirty="0">
                <a:solidFill>
                  <a:schemeClr val="dk1"/>
                </a:solidFill>
                <a:effectLst/>
                <a:latin typeface="Calibri"/>
                <a:ea typeface="Calibri"/>
                <a:cs typeface="Calibri"/>
                <a:sym typeface="Calibri"/>
              </a:rPr>
              <a:t>Alcohol Research: Current Reviews</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45</a:t>
            </a:r>
            <a:r>
              <a:rPr lang="en-US" sz="1200" b="0" i="0" u="none" strike="noStrike" cap="none" dirty="0">
                <a:solidFill>
                  <a:schemeClr val="dk1"/>
                </a:solidFill>
                <a:effectLst/>
                <a:latin typeface="Calibri"/>
                <a:ea typeface="Calibri"/>
                <a:cs typeface="Calibri"/>
                <a:sym typeface="Calibri"/>
              </a:rPr>
              <a:t>(1), 05. </a:t>
            </a:r>
            <a:r>
              <a:rPr lang="en-US" sz="1200" b="0" i="0" u="sng" strike="noStrike" cap="none" dirty="0">
                <a:solidFill>
                  <a:schemeClr val="dk1"/>
                </a:solidFill>
                <a:effectLst/>
                <a:latin typeface="Calibri"/>
                <a:ea typeface="Calibri"/>
                <a:cs typeface="Calibri"/>
                <a:sym typeface="Calibri"/>
                <a:hlinkClick r:id="rId5"/>
              </a:rPr>
              <a:t>10.35946/arcr.v45.1.05</a:t>
            </a:r>
            <a:endParaRPr lang="en-US" dirty="0"/>
          </a:p>
        </p:txBody>
      </p:sp>
      <p:sp>
        <p:nvSpPr>
          <p:cNvPr id="303" name="Google Shape;30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b051ba5b65_0_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3b051ba5b65_0_1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15000"/>
              </a:lnSpc>
              <a:spcBef>
                <a:spcPts val="1200"/>
              </a:spcBef>
              <a:spcAft>
                <a:spcPts val="0"/>
              </a:spcAft>
              <a:buSzPts val="1100"/>
              <a:buFont typeface="Arial" panose="020B0604020202020204" pitchFamily="34" charset="0"/>
              <a:buChar char="•"/>
            </a:pPr>
            <a:r>
              <a:rPr lang="en-US" dirty="0"/>
              <a:t>Individuals with FASD are diverse, and many aspects of cognitive, behavioural, and physical functioning can be impacted by prenatal alcohol exposure. </a:t>
            </a:r>
            <a:r>
              <a:rPr lang="en-US" sz="1200" dirty="0">
                <a:solidFill>
                  <a:schemeClr val="dk1"/>
                </a:solidFill>
              </a:rPr>
              <a:t>Possible areas of need that may </a:t>
            </a:r>
            <a:r>
              <a:rPr lang="en-US" dirty="0"/>
              <a:t>require</a:t>
            </a:r>
            <a:r>
              <a:rPr lang="en-US" sz="1200" dirty="0">
                <a:solidFill>
                  <a:schemeClr val="dk1"/>
                </a:solidFill>
              </a:rPr>
              <a:t> </a:t>
            </a:r>
            <a:r>
              <a:rPr lang="en-US" dirty="0"/>
              <a:t>support</a:t>
            </a:r>
            <a:r>
              <a:rPr lang="en-US" sz="1200" dirty="0">
                <a:solidFill>
                  <a:schemeClr val="dk1"/>
                </a:solidFill>
              </a:rPr>
              <a:t>: motor skills, physical health, learning, memory, attention, communication, emotional regulation, and social skills. </a:t>
            </a:r>
          </a:p>
          <a:p>
            <a:pPr marL="0" lvl="0" indent="0" algn="l" rtl="0">
              <a:lnSpc>
                <a:spcPct val="115000"/>
              </a:lnSpc>
              <a:spcBef>
                <a:spcPts val="1200"/>
              </a:spcBef>
              <a:spcAft>
                <a:spcPts val="0"/>
              </a:spcAft>
              <a:buSzPts val="1100"/>
              <a:buFont typeface="Arial" panose="020B0604020202020204" pitchFamily="34" charset="0"/>
              <a:buNone/>
            </a:pPr>
            <a:endParaRPr lang="en-US" sz="1200" dirty="0">
              <a:solidFill>
                <a:schemeClr val="dk1"/>
              </a:solidFill>
            </a:endParaRPr>
          </a:p>
          <a:p>
            <a:pPr marL="171450" lvl="0" indent="-171450" algn="l" rtl="0">
              <a:lnSpc>
                <a:spcPct val="115000"/>
              </a:lnSpc>
              <a:spcBef>
                <a:spcPts val="1200"/>
              </a:spcBef>
              <a:spcAft>
                <a:spcPts val="0"/>
              </a:spcAft>
              <a:buSzPts val="1100"/>
              <a:buFont typeface="Arial" panose="020B0604020202020204" pitchFamily="34" charset="0"/>
              <a:buChar char="•"/>
            </a:pPr>
            <a:r>
              <a:rPr lang="en-US" dirty="0"/>
              <a:t>More specifically, to the classroom, areas of need may include:</a:t>
            </a:r>
            <a:endParaRPr lang="en-US" sz="1200" dirty="0">
              <a:solidFill>
                <a:schemeClr val="dk1"/>
              </a:solidFill>
            </a:endParaRP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Learning and memory (long-term processing pace)  </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Following or participating in conversations </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Reading or writing for meaning</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Using and understanding expressive/receptive language  </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Understanding abstract concepts like time and money </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Being impulsive, distracted, overwhelmed </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Making friends </a:t>
            </a:r>
          </a:p>
          <a:p>
            <a:pPr marL="628650" lvl="1" indent="-171450" algn="l" rtl="0">
              <a:lnSpc>
                <a:spcPct val="115000"/>
              </a:lnSpc>
              <a:spcBef>
                <a:spcPts val="1200"/>
              </a:spcBef>
              <a:spcAft>
                <a:spcPts val="0"/>
              </a:spcAft>
              <a:buSzPts val="1100"/>
              <a:buFont typeface="Arial" panose="020B0604020202020204" pitchFamily="34" charset="0"/>
              <a:buChar char="•"/>
            </a:pPr>
            <a:r>
              <a:rPr lang="en-US" sz="1200" dirty="0">
                <a:solidFill>
                  <a:schemeClr val="dk1"/>
                </a:solidFill>
              </a:rPr>
              <a:t>Being sensitive to sounds, visual stimuli, textures and smells   </a:t>
            </a:r>
            <a:endParaRPr lang="en-US" dirty="0"/>
          </a:p>
          <a:p>
            <a:pPr marL="0" lvl="0" indent="0" algn="l" rtl="0">
              <a:spcBef>
                <a:spcPts val="0"/>
              </a:spcBef>
              <a:spcAft>
                <a:spcPts val="0"/>
              </a:spcAft>
              <a:buNone/>
            </a:pPr>
            <a:r>
              <a:rPr lang="en-US" sz="1200" dirty="0">
                <a:solidFill>
                  <a:schemeClr val="dk1"/>
                </a:solidFill>
              </a:rPr>
              <a:t> </a:t>
            </a:r>
            <a:endParaRPr lang="en-US" dirty="0"/>
          </a:p>
          <a:p>
            <a:pPr marL="171450" lvl="0" indent="-171450" algn="l" rtl="0">
              <a:spcBef>
                <a:spcPts val="0"/>
              </a:spcBef>
              <a:spcAft>
                <a:spcPts val="0"/>
              </a:spcAft>
              <a:buFont typeface="Arial" panose="020B0604020202020204" pitchFamily="34" charset="0"/>
              <a:buChar char="•"/>
            </a:pPr>
            <a:r>
              <a:rPr lang="en-US" sz="1200" b="1" dirty="0">
                <a:solidFill>
                  <a:schemeClr val="dk1"/>
                </a:solidFill>
              </a:rPr>
              <a:t>Educational strategies that rely on an assumption of “normal” functioning of these cognitive processes are likely to be less effective for students with FASD</a:t>
            </a:r>
            <a:r>
              <a:rPr lang="en-US" b="1" dirty="0"/>
              <a:t>.</a:t>
            </a:r>
            <a:endParaRPr lang="en-US" sz="1200" b="1" dirty="0">
              <a:solidFill>
                <a:schemeClr val="dk1"/>
              </a:solidFill>
            </a:endParaRPr>
          </a:p>
          <a:p>
            <a:pPr marL="0" lvl="0" indent="0" algn="l" rtl="0">
              <a:spcBef>
                <a:spcPts val="0"/>
              </a:spcBef>
              <a:spcAft>
                <a:spcPts val="0"/>
              </a:spcAft>
              <a:buNone/>
            </a:pPr>
            <a:endParaRPr lang="en-US" sz="1200" b="1" dirty="0">
              <a:solidFill>
                <a:schemeClr val="dk1"/>
              </a:solidFill>
            </a:endParaRPr>
          </a:p>
          <a:p>
            <a:pPr marL="0" lvl="0" indent="0" algn="l" rtl="0">
              <a:spcBef>
                <a:spcPts val="0"/>
              </a:spcBef>
              <a:spcAft>
                <a:spcPts val="0"/>
              </a:spcAft>
              <a:buNone/>
            </a:pPr>
            <a:r>
              <a:rPr lang="en-US" sz="1200" b="1" dirty="0">
                <a:solidFill>
                  <a:schemeClr val="dk1"/>
                </a:solidFill>
              </a:rPr>
              <a:t>References: </a:t>
            </a:r>
          </a:p>
          <a:p>
            <a:endParaRPr lang="en-US" sz="1200" b="1"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Cook, J. L., Green, C. R., Lilley, C. M., Anderson, S. M., Baldwin, M. E., </a:t>
            </a:r>
            <a:r>
              <a:rPr lang="en-US" sz="1200" b="0" i="0" u="none" strike="noStrike" cap="none" dirty="0" err="1">
                <a:solidFill>
                  <a:schemeClr val="dk1"/>
                </a:solidFill>
                <a:effectLst/>
                <a:latin typeface="Calibri"/>
                <a:ea typeface="Calibri"/>
                <a:cs typeface="Calibri"/>
                <a:sym typeface="Calibri"/>
              </a:rPr>
              <a:t>Chudley</a:t>
            </a:r>
            <a:r>
              <a:rPr lang="en-US" sz="1200" b="0" i="0" u="none" strike="noStrike" cap="none" dirty="0">
                <a:solidFill>
                  <a:schemeClr val="dk1"/>
                </a:solidFill>
                <a:effectLst/>
                <a:latin typeface="Calibri"/>
                <a:ea typeface="Calibri"/>
                <a:cs typeface="Calibri"/>
                <a:sym typeface="Calibri"/>
              </a:rPr>
              <a:t>, A. E., Conry, J. L., LeBlanc, N., Loock, C. A., Lutke, J., Mallon, B. F., McFarlane, A. A., Temple, V. K., &amp; Rosales, T. (2016). </a:t>
            </a:r>
            <a:r>
              <a:rPr lang="en-US" sz="1200" b="0" i="1" u="none" strike="noStrike" cap="none" dirty="0">
                <a:solidFill>
                  <a:schemeClr val="dk1"/>
                </a:solidFill>
                <a:effectLst/>
                <a:latin typeface="Calibri"/>
                <a:ea typeface="Calibri"/>
                <a:cs typeface="Calibri"/>
                <a:sym typeface="Calibri"/>
              </a:rPr>
              <a:t>Fetal alcohol spectrum disorder: A guideline for diagnosis across the lifespan</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Canadian Medical Association Journal, 188</a:t>
            </a:r>
            <a:r>
              <a:rPr lang="en-US" sz="1200" b="0" i="0" u="none" strike="noStrike" cap="none" dirty="0">
                <a:solidFill>
                  <a:schemeClr val="dk1"/>
                </a:solidFill>
                <a:effectLst/>
                <a:latin typeface="Calibri"/>
                <a:ea typeface="Calibri"/>
                <a:cs typeface="Calibri"/>
                <a:sym typeface="Calibri"/>
              </a:rPr>
              <a:t>(3), 191–197. </a:t>
            </a:r>
            <a:r>
              <a:rPr lang="en-US" sz="1200" b="0" i="0" u="sng" strike="noStrike" cap="none" dirty="0">
                <a:solidFill>
                  <a:schemeClr val="dk1"/>
                </a:solidFill>
                <a:effectLst/>
                <a:latin typeface="Calibri"/>
                <a:ea typeface="Calibri"/>
                <a:cs typeface="Calibri"/>
                <a:sym typeface="Calibri"/>
                <a:hlinkClick r:id="rId3"/>
              </a:rPr>
              <a:t>https://www.cmaj.ca/content/188/3/191</a:t>
            </a:r>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 </a:t>
            </a:r>
            <a:endParaRPr lang="en-US" sz="1200" b="1"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       Pei, J., Tremblay, M., McNeil, A., Poole, N., &amp; McFarlane, A. (2017). Neuropsychological aspects of prevention and  </a:t>
            </a:r>
          </a:p>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        intervention for FASD in Canada. </a:t>
            </a:r>
            <a:r>
              <a:rPr lang="en-US" sz="1200" b="0" i="1" u="none" strike="noStrike" cap="none" dirty="0">
                <a:solidFill>
                  <a:schemeClr val="dk1"/>
                </a:solidFill>
                <a:effectLst/>
                <a:latin typeface="Calibri"/>
                <a:ea typeface="Calibri"/>
                <a:cs typeface="Calibri"/>
                <a:sym typeface="Calibri"/>
              </a:rPr>
              <a:t>Journal of Pediatric Neuropsychology</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3</a:t>
            </a:r>
            <a:r>
              <a:rPr lang="en-US" sz="1200" b="0" i="0" u="none" strike="noStrike" cap="none" dirty="0">
                <a:solidFill>
                  <a:schemeClr val="dk1"/>
                </a:solidFill>
                <a:effectLst/>
                <a:latin typeface="Calibri"/>
                <a:ea typeface="Calibri"/>
                <a:cs typeface="Calibri"/>
                <a:sym typeface="Calibri"/>
              </a:rPr>
              <a:t>(1), 25-37. DOI: 10.1007/s40817-016-0020-1 </a:t>
            </a:r>
          </a:p>
          <a:p>
            <a:pPr marL="0" lvl="0" indent="0" algn="l" rtl="0">
              <a:spcBef>
                <a:spcPts val="0"/>
              </a:spcBef>
              <a:spcAft>
                <a:spcPts val="0"/>
              </a:spcAft>
              <a:buNone/>
            </a:pPr>
            <a:endParaRPr sz="1200" dirty="0">
              <a:solidFill>
                <a:schemeClr val="dk1"/>
              </a:solidFill>
            </a:endParaRPr>
          </a:p>
        </p:txBody>
      </p:sp>
      <p:sp>
        <p:nvSpPr>
          <p:cNvPr id="315" name="Google Shape;315;g3b051ba5b65_0_1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dirty="0">
                <a:solidFill>
                  <a:schemeClr val="dk1"/>
                </a:solidFill>
                <a:latin typeface="Calibri"/>
                <a:ea typeface="Calibri"/>
                <a:cs typeface="Calibri"/>
                <a:sym typeface="Calibri"/>
              </a:rPr>
              <a:t>A Quick Guidebook for Schools – Lakeland Center – Heather </a:t>
            </a:r>
            <a:r>
              <a:rPr lang="en-CA" sz="1200" dirty="0" err="1">
                <a:solidFill>
                  <a:schemeClr val="dk1"/>
                </a:solidFill>
                <a:latin typeface="Calibri"/>
                <a:ea typeface="Calibri"/>
                <a:cs typeface="Calibri"/>
                <a:sym typeface="Calibri"/>
              </a:rPr>
              <a:t>MacFarlene</a:t>
            </a:r>
            <a:endParaRPr sz="1200" dirty="0">
              <a:solidFill>
                <a:schemeClr val="dk1"/>
              </a:solidFill>
              <a:latin typeface="Calibri"/>
              <a:ea typeface="Calibri"/>
              <a:cs typeface="Calibri"/>
              <a:sym typeface="Calibri"/>
            </a:endParaRPr>
          </a:p>
        </p:txBody>
      </p:sp>
      <p:sp>
        <p:nvSpPr>
          <p:cNvPr id="338" name="Google Shape;33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“Each individual is unique and has areas of both strengths and </a:t>
            </a:r>
            <a:r>
              <a:rPr lang="en-US" dirty="0"/>
              <a:t>areas in need of support</a:t>
            </a:r>
            <a:r>
              <a:rPr lang="en-US" sz="1200" dirty="0">
                <a:solidFill>
                  <a:schemeClr val="dk1"/>
                </a:solidFill>
                <a:latin typeface="Calibri"/>
                <a:ea typeface="Calibri"/>
                <a:cs typeface="Calibri"/>
                <a:sym typeface="Calibri"/>
              </a:rPr>
              <a:t>”. </a:t>
            </a:r>
          </a:p>
          <a:p>
            <a:pPr marL="171450" lvl="0" indent="-171450" algn="l" rtl="0">
              <a:spcBef>
                <a:spcPts val="0"/>
              </a:spcBef>
              <a:spcAft>
                <a:spcPts val="0"/>
              </a:spcAft>
              <a:buFont typeface="Arial" panose="020B0604020202020204" pitchFamily="34" charset="0"/>
              <a:buChar char="•"/>
            </a:pPr>
            <a:r>
              <a:rPr lang="en-US" dirty="0"/>
              <a:t>How it affects each person is unique, as is often said by people with FASD, “if you’ve met one person with FASD, you’ve met one person with FASD.” Each person demonstrates unique strengths and needs.</a:t>
            </a:r>
          </a:p>
          <a:p>
            <a:pPr marL="0" lvl="0" indent="0" algn="l" rtl="0">
              <a:spcBef>
                <a:spcPts val="1200"/>
              </a:spcBef>
              <a:spcAft>
                <a:spcPts val="0"/>
              </a:spcAft>
              <a:buNone/>
            </a:pPr>
            <a:endParaRPr lang="en-US" sz="1200" dirty="0">
              <a:solidFill>
                <a:schemeClr val="dk1"/>
              </a:solidFill>
              <a:latin typeface="Calibri"/>
              <a:ea typeface="Calibri"/>
              <a:cs typeface="Calibri"/>
              <a:sym typeface="Calibri"/>
            </a:endParaRPr>
          </a:p>
          <a:p>
            <a:pPr marL="171450" lvl="0" indent="-171450" algn="l" rtl="0">
              <a:spcBef>
                <a:spcPts val="120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When supporting students, you need to consider their unique needs and strengths, as well as their environments and supports, to be effective in helping them succeed.</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lang="en-US" dirty="0"/>
          </a:p>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An educational approach that considers only their challenges won’t be effective because it doesn’t give students the opportunity to identify and develop their strengths.  </a:t>
            </a:r>
            <a:endParaRPr lang="en-US" dirty="0"/>
          </a:p>
          <a:p>
            <a:pPr marL="0" lvl="0" indent="0" algn="l" rtl="0">
              <a:spcBef>
                <a:spcPts val="0"/>
              </a:spcBef>
              <a:spcAft>
                <a:spcPts val="0"/>
              </a:spcAft>
              <a:buClr>
                <a:schemeClr val="dk1"/>
              </a:buClr>
              <a:buFont typeface="Arial"/>
              <a:buNone/>
            </a:pPr>
            <a:endParaRPr dirty="0"/>
          </a:p>
        </p:txBody>
      </p:sp>
      <p:sp>
        <p:nvSpPr>
          <p:cNvPr id="354" name="Google Shape;35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dirty="0">
                <a:solidFill>
                  <a:schemeClr val="dk1"/>
                </a:solidFill>
                <a:latin typeface="Calibri"/>
                <a:ea typeface="Calibri"/>
                <a:cs typeface="Calibri"/>
                <a:sym typeface="Calibri"/>
              </a:rPr>
              <a:t>Primary disabilities are difficulties that are directly associated with the impacts of PAE on the brain and body. These impacts are typically categorized in the following brain domains: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i="1" dirty="0">
                <a:solidFill>
                  <a:schemeClr val="dk1"/>
                </a:solidFill>
                <a:latin typeface="Calibri"/>
                <a:ea typeface="Calibri"/>
                <a:cs typeface="Calibri"/>
                <a:sym typeface="Calibri"/>
              </a:rPr>
              <a:t>Motor Skills</a:t>
            </a:r>
            <a:endParaRPr lang="en-US"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Specific actions that can be carried out by coordinating large muscle groups (</a:t>
            </a:r>
            <a:r>
              <a:rPr lang="en-US" sz="1200" i="1" dirty="0">
                <a:solidFill>
                  <a:schemeClr val="dk1"/>
                </a:solidFill>
                <a:latin typeface="Calibri"/>
                <a:ea typeface="Calibri"/>
                <a:cs typeface="Calibri"/>
                <a:sym typeface="Calibri"/>
              </a:rPr>
              <a:t>gross</a:t>
            </a:r>
            <a:r>
              <a:rPr lang="en-US" sz="1200" dirty="0">
                <a:solidFill>
                  <a:schemeClr val="dk1"/>
                </a:solidFill>
                <a:latin typeface="Calibri"/>
                <a:ea typeface="Calibri"/>
                <a:cs typeface="Calibri"/>
                <a:sym typeface="Calibri"/>
              </a:rPr>
              <a:t> motor; such as walking, balancing, and jumping), or smaller muscle groups (</a:t>
            </a:r>
            <a:r>
              <a:rPr lang="en-US" sz="1200" i="1" dirty="0">
                <a:solidFill>
                  <a:schemeClr val="dk1"/>
                </a:solidFill>
                <a:latin typeface="Calibri"/>
                <a:ea typeface="Calibri"/>
                <a:cs typeface="Calibri"/>
                <a:sym typeface="Calibri"/>
              </a:rPr>
              <a:t>fine </a:t>
            </a:r>
            <a:r>
              <a:rPr lang="en-US" sz="1200" dirty="0">
                <a:solidFill>
                  <a:schemeClr val="dk1"/>
                </a:solidFill>
                <a:latin typeface="Calibri"/>
                <a:ea typeface="Calibri"/>
                <a:cs typeface="Calibri"/>
                <a:sym typeface="Calibri"/>
              </a:rPr>
              <a:t>motor; more precise movements, such as writing, and using zippers and buttons)</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i="1" dirty="0">
                <a:solidFill>
                  <a:schemeClr val="dk1"/>
                </a:solidFill>
                <a:latin typeface="Calibri"/>
                <a:ea typeface="Calibri"/>
                <a:cs typeface="Calibri"/>
                <a:sym typeface="Calibri"/>
              </a:rPr>
              <a:t>Neuroanatomy/Neurophysiology (Brain Structure and Functioning)</a:t>
            </a:r>
            <a:endParaRPr lang="en-US"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This might include structural abnormalities. Some people with FASD may have seizures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i="1" dirty="0">
                <a:solidFill>
                  <a:schemeClr val="dk1"/>
                </a:solidFill>
                <a:latin typeface="Calibri"/>
                <a:ea typeface="Calibri"/>
                <a:cs typeface="Calibri"/>
                <a:sym typeface="Calibri"/>
              </a:rPr>
              <a:t>Cognition (Thinking and Reasoning)</a:t>
            </a:r>
            <a:endParaRPr lang="en-US"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refers to our ability to think and process information. Assessment in this domain typically focuses on </a:t>
            </a:r>
            <a:r>
              <a:rPr lang="en-US" sz="1200" i="1" dirty="0">
                <a:solidFill>
                  <a:schemeClr val="dk1"/>
                </a:solidFill>
                <a:latin typeface="Calibri"/>
                <a:ea typeface="Calibri"/>
                <a:cs typeface="Calibri"/>
                <a:sym typeface="Calibri"/>
              </a:rPr>
              <a:t>verbal comprehension</a:t>
            </a:r>
            <a:r>
              <a:rPr lang="en-US" sz="1200" dirty="0">
                <a:solidFill>
                  <a:schemeClr val="dk1"/>
                </a:solidFill>
                <a:latin typeface="Calibri"/>
                <a:ea typeface="Calibri"/>
                <a:cs typeface="Calibri"/>
                <a:sym typeface="Calibri"/>
              </a:rPr>
              <a:t> (an individual’s ability to use and understand language and vocabulary), </a:t>
            </a:r>
            <a:r>
              <a:rPr lang="en-US" sz="1200" i="1" dirty="0">
                <a:solidFill>
                  <a:schemeClr val="dk1"/>
                </a:solidFill>
                <a:latin typeface="Calibri"/>
                <a:ea typeface="Calibri"/>
                <a:cs typeface="Calibri"/>
                <a:sym typeface="Calibri"/>
              </a:rPr>
              <a:t>fluid or perceptual reasoning</a:t>
            </a:r>
            <a:r>
              <a:rPr lang="en-US" sz="1200" dirty="0">
                <a:solidFill>
                  <a:schemeClr val="dk1"/>
                </a:solidFill>
                <a:latin typeface="Calibri"/>
                <a:ea typeface="Calibri"/>
                <a:cs typeface="Calibri"/>
                <a:sym typeface="Calibri"/>
              </a:rPr>
              <a:t> (an individual’s ability to solve novel visual or nonverbal problems), </a:t>
            </a:r>
            <a:r>
              <a:rPr lang="en-US" sz="1200" i="1" dirty="0">
                <a:solidFill>
                  <a:schemeClr val="dk1"/>
                </a:solidFill>
                <a:latin typeface="Calibri"/>
                <a:ea typeface="Calibri"/>
                <a:cs typeface="Calibri"/>
                <a:sym typeface="Calibri"/>
              </a:rPr>
              <a:t>processing speed</a:t>
            </a:r>
            <a:r>
              <a:rPr lang="en-US" sz="1200" dirty="0">
                <a:solidFill>
                  <a:schemeClr val="dk1"/>
                </a:solidFill>
                <a:latin typeface="Calibri"/>
                <a:ea typeface="Calibri"/>
                <a:cs typeface="Calibri"/>
                <a:sym typeface="Calibri"/>
              </a:rPr>
              <a:t> (the speed with which an individual can take in and respond to information), and </a:t>
            </a:r>
            <a:r>
              <a:rPr lang="en-US" sz="1200" i="1" dirty="0">
                <a:solidFill>
                  <a:schemeClr val="dk1"/>
                </a:solidFill>
                <a:latin typeface="Calibri"/>
                <a:ea typeface="Calibri"/>
                <a:cs typeface="Calibri"/>
                <a:sym typeface="Calibri"/>
              </a:rPr>
              <a:t>working memory</a:t>
            </a:r>
            <a:r>
              <a:rPr lang="en-US" sz="1200" dirty="0">
                <a:solidFill>
                  <a:schemeClr val="dk1"/>
                </a:solidFill>
                <a:latin typeface="Calibri"/>
                <a:ea typeface="Calibri"/>
                <a:cs typeface="Calibri"/>
                <a:sym typeface="Calibri"/>
              </a:rPr>
              <a:t> (an individual’s ability to hold and manipulate information ‘online’ in their mind).</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i="1" dirty="0">
                <a:solidFill>
                  <a:schemeClr val="dk1"/>
                </a:solidFill>
                <a:latin typeface="Calibri"/>
                <a:ea typeface="Calibri"/>
                <a:cs typeface="Calibri"/>
                <a:sym typeface="Calibri"/>
              </a:rPr>
              <a:t>Language (Expressive and Receptive)</a:t>
            </a:r>
            <a:endParaRPr lang="en-US"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broadly refers to an individual’s ability to communicate effectively, both in terms of understanding and producing language. It also includes higher-level language skills such as narrative (e.g., story-telling) and complex/abstract comprehension abilities (e.g., understanding sarcasm)</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i="1" dirty="0">
                <a:solidFill>
                  <a:schemeClr val="dk1"/>
                </a:solidFill>
                <a:latin typeface="Calibri"/>
                <a:ea typeface="Calibri"/>
                <a:cs typeface="Calibri"/>
                <a:sym typeface="Calibri"/>
              </a:rPr>
              <a:t>Academic Achievement</a:t>
            </a:r>
            <a:endParaRPr lang="en-US"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Academic skills refer to an individual’s ability to learn and carry out work relating to reading, writing, and math</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i="1" dirty="0">
                <a:solidFill>
                  <a:schemeClr val="dk1"/>
                </a:solidFill>
                <a:latin typeface="Calibri"/>
                <a:ea typeface="Calibri"/>
                <a:cs typeface="Calibri"/>
                <a:sym typeface="Calibri"/>
              </a:rPr>
              <a:t>Memory</a:t>
            </a:r>
            <a:endParaRPr lang="en-US"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refers to an individual’s ability to acquire, store, retain, and retrieve </a:t>
            </a:r>
            <a:r>
              <a:rPr lang="en-US" sz="1200" i="1" dirty="0">
                <a:solidFill>
                  <a:schemeClr val="dk1"/>
                </a:solidFill>
                <a:latin typeface="Calibri"/>
                <a:ea typeface="Calibri"/>
                <a:cs typeface="Calibri"/>
                <a:sym typeface="Calibri"/>
              </a:rPr>
              <a:t>verbal</a:t>
            </a:r>
            <a:r>
              <a:rPr lang="en-US" sz="1200" dirty="0">
                <a:solidFill>
                  <a:schemeClr val="dk1"/>
                </a:solidFill>
                <a:latin typeface="Calibri"/>
                <a:ea typeface="Calibri"/>
                <a:cs typeface="Calibri"/>
                <a:sym typeface="Calibri"/>
              </a:rPr>
              <a:t> and </a:t>
            </a:r>
            <a:r>
              <a:rPr lang="en-US" sz="1200" i="1" dirty="0">
                <a:solidFill>
                  <a:schemeClr val="dk1"/>
                </a:solidFill>
                <a:latin typeface="Calibri"/>
                <a:ea typeface="Calibri"/>
                <a:cs typeface="Calibri"/>
                <a:sym typeface="Calibri"/>
              </a:rPr>
              <a:t>visual </a:t>
            </a:r>
            <a:r>
              <a:rPr lang="en-US" sz="1200" dirty="0">
                <a:solidFill>
                  <a:schemeClr val="dk1"/>
                </a:solidFill>
                <a:latin typeface="Calibri"/>
                <a:ea typeface="Calibri"/>
                <a:cs typeface="Calibri"/>
                <a:sym typeface="Calibri"/>
              </a:rPr>
              <a:t>information from their mind, either intentionally (e.g., remembering information for a test) or unintentionally (e.g., ‘remembering’ how to ride a bike)</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i="1" dirty="0">
                <a:solidFill>
                  <a:schemeClr val="dk1"/>
                </a:solidFill>
                <a:latin typeface="Calibri"/>
                <a:ea typeface="Calibri"/>
                <a:cs typeface="Calibri"/>
                <a:sym typeface="Calibri"/>
              </a:rPr>
              <a:t>Attention</a:t>
            </a:r>
            <a:endParaRPr lang="en-US" sz="1200"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refers to the process of selectively focusing on something specific in our environment, which involves resisting distractions and irrelevant information. Attention is a critical component of learning and memory. It can refer to inattention (difficulty maintaining focus); selective attention (difficulty ignoring visual or auditory stimuli in the environment) or sustained attention (difficulty paying attention for long periods of time) </a:t>
            </a:r>
            <a:endParaRPr lang="en-US" sz="1100"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sz="1200" i="1" dirty="0">
                <a:solidFill>
                  <a:schemeClr val="dk1"/>
                </a:solidFill>
                <a:latin typeface="Calibri"/>
                <a:ea typeface="Calibri"/>
                <a:cs typeface="Calibri"/>
                <a:sym typeface="Calibri"/>
              </a:rPr>
              <a:t>Executive Function, including impulse control</a:t>
            </a:r>
            <a:endParaRPr lang="en-US"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involves the higher-level thinking skills used to organize and control one’s own thoughts and behaviours in order to meet a long-term goal. The exact components of executive functioning are sometimes debated, but in an FASD assessment they include working memory, inhibition and impulse control (hyperactivity), planning and problem-solving, and cognitive flexibility. Other related and overlapping skills include self-monitoring, organizing and prioritizing, and shifting focus from one area or task to another.</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i="1" dirty="0">
                <a:solidFill>
                  <a:schemeClr val="dk1"/>
                </a:solidFill>
                <a:latin typeface="Calibri"/>
                <a:ea typeface="Calibri"/>
                <a:cs typeface="Calibri"/>
                <a:sym typeface="Calibri"/>
              </a:rPr>
              <a:t>Affect Regulation (Controlling Emotions)</a:t>
            </a:r>
            <a:endParaRPr lang="en-US"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refers to an individual’s ability to change or maintain their feelings or emotional state through effortful control in order to meet the demands of their environment. In an FASD assessment, affect regulation is specific to depressive and anxiety disorders as defined in the </a:t>
            </a:r>
            <a:r>
              <a:rPr lang="en-US" sz="1200" i="1" dirty="0">
                <a:solidFill>
                  <a:schemeClr val="dk1"/>
                </a:solidFill>
                <a:latin typeface="Calibri"/>
                <a:ea typeface="Calibri"/>
                <a:cs typeface="Calibri"/>
                <a:sym typeface="Calibri"/>
              </a:rPr>
              <a:t>Diagnostic Statistical Manual of Mental Disorders – 5</a:t>
            </a:r>
            <a:r>
              <a:rPr lang="en-US" sz="1200" i="1" baseline="30000" dirty="0">
                <a:solidFill>
                  <a:schemeClr val="dk1"/>
                </a:solidFill>
                <a:latin typeface="Calibri"/>
                <a:ea typeface="Calibri"/>
                <a:cs typeface="Calibri"/>
                <a:sym typeface="Calibri"/>
              </a:rPr>
              <a:t>th</a:t>
            </a:r>
            <a:r>
              <a:rPr lang="en-US" sz="1200" i="1" dirty="0">
                <a:solidFill>
                  <a:schemeClr val="dk1"/>
                </a:solidFill>
                <a:latin typeface="Calibri"/>
                <a:ea typeface="Calibri"/>
                <a:cs typeface="Calibri"/>
                <a:sym typeface="Calibri"/>
              </a:rPr>
              <a:t> Edition</a:t>
            </a:r>
            <a:r>
              <a:rPr lang="en-US" sz="1200" dirty="0">
                <a:solidFill>
                  <a:schemeClr val="dk1"/>
                </a:solidFill>
                <a:latin typeface="Calibri"/>
                <a:ea typeface="Calibri"/>
                <a:cs typeface="Calibri"/>
                <a:sym typeface="Calibri"/>
              </a:rPr>
              <a:t> (DSM-5).</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i="1" dirty="0">
                <a:solidFill>
                  <a:schemeClr val="dk1"/>
                </a:solidFill>
                <a:latin typeface="Calibri"/>
                <a:ea typeface="Calibri"/>
                <a:cs typeface="Calibri"/>
                <a:sym typeface="Calibri"/>
              </a:rPr>
              <a:t>Adaptive Behaviour, Social Skills, or Social Communication</a:t>
            </a:r>
          </a:p>
          <a:p>
            <a:pPr marL="628650" lvl="1"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are the daily living skills and abilities that are necessary to function socially and practically in the home and community in an age-appropriate manner, such as communication, interpersonal skills, self-care, domestic skills, </a:t>
            </a:r>
            <a:r>
              <a:rPr lang="en-US" sz="1200" i="1" dirty="0">
                <a:solidFill>
                  <a:schemeClr val="dk1"/>
                </a:solidFill>
                <a:latin typeface="Calibri"/>
                <a:ea typeface="Calibri"/>
                <a:cs typeface="Calibri"/>
                <a:sym typeface="Calibri"/>
              </a:rPr>
              <a:t>functional</a:t>
            </a:r>
            <a:r>
              <a:rPr lang="en-US" sz="1200" dirty="0">
                <a:solidFill>
                  <a:schemeClr val="dk1"/>
                </a:solidFill>
                <a:latin typeface="Calibri"/>
                <a:ea typeface="Calibri"/>
                <a:cs typeface="Calibri"/>
                <a:sym typeface="Calibri"/>
              </a:rPr>
              <a:t> academics (e.g., money math), etc.</a:t>
            </a:r>
            <a:endParaRPr lang="en-US" dirty="0"/>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lang="en-US" b="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Reference: </a:t>
            </a:r>
            <a:r>
              <a:rPr lang="en-US" sz="1200" b="0" i="0" u="none" strike="noStrike" cap="none" dirty="0">
                <a:solidFill>
                  <a:schemeClr val="dk1"/>
                </a:solidFill>
                <a:effectLst/>
                <a:latin typeface="Calibri"/>
                <a:ea typeface="Calibri"/>
                <a:cs typeface="Calibri"/>
                <a:sym typeface="Calibri"/>
              </a:rPr>
              <a:t>Cook, J. L., Green, C. R., Lilley, C. M., Anderson, S. M., Baldwin, M. E., </a:t>
            </a:r>
            <a:r>
              <a:rPr lang="en-US" sz="1200" b="0" i="0" u="none" strike="noStrike" cap="none" dirty="0" err="1">
                <a:solidFill>
                  <a:schemeClr val="dk1"/>
                </a:solidFill>
                <a:effectLst/>
                <a:latin typeface="Calibri"/>
                <a:ea typeface="Calibri"/>
                <a:cs typeface="Calibri"/>
                <a:sym typeface="Calibri"/>
              </a:rPr>
              <a:t>Chudley</a:t>
            </a:r>
            <a:r>
              <a:rPr lang="en-US" sz="1200" b="0" i="0" u="none" strike="noStrike" cap="none" dirty="0">
                <a:solidFill>
                  <a:schemeClr val="dk1"/>
                </a:solidFill>
                <a:effectLst/>
                <a:latin typeface="Calibri"/>
                <a:ea typeface="Calibri"/>
                <a:cs typeface="Calibri"/>
                <a:sym typeface="Calibri"/>
              </a:rPr>
              <a:t>, A. E., Conry, J. L., LeBlanc, N., Loock, C. A., Lutke, J., Mallon, B. F., McFarlane, A. A., Temple, V. K., &amp; Rosales, T. (2016). </a:t>
            </a:r>
            <a:r>
              <a:rPr lang="en-US" sz="1200" b="0" i="1" u="none" strike="noStrike" cap="none" dirty="0">
                <a:solidFill>
                  <a:schemeClr val="dk1"/>
                </a:solidFill>
                <a:effectLst/>
                <a:latin typeface="Calibri"/>
                <a:ea typeface="Calibri"/>
                <a:cs typeface="Calibri"/>
                <a:sym typeface="Calibri"/>
              </a:rPr>
              <a:t>Fetal alcohol spectrum disorder: A guideline for diagnosis across the lifespan</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Canadian Medical Association Journal, 188</a:t>
            </a:r>
            <a:r>
              <a:rPr lang="en-US" sz="1200" b="0" i="0" u="none" strike="noStrike" cap="none" dirty="0">
                <a:solidFill>
                  <a:schemeClr val="dk1"/>
                </a:solidFill>
                <a:effectLst/>
                <a:latin typeface="Calibri"/>
                <a:ea typeface="Calibri"/>
                <a:cs typeface="Calibri"/>
                <a:sym typeface="Calibri"/>
              </a:rPr>
              <a:t>(3), 191–197. </a:t>
            </a:r>
            <a:r>
              <a:rPr lang="en-US" sz="1200" b="0" i="0" u="sng" strike="noStrike" cap="none" dirty="0">
                <a:solidFill>
                  <a:schemeClr val="dk1"/>
                </a:solidFill>
                <a:effectLst/>
                <a:latin typeface="Calibri"/>
                <a:ea typeface="Calibri"/>
                <a:cs typeface="Calibri"/>
                <a:sym typeface="Calibri"/>
                <a:hlinkClick r:id="rId3"/>
              </a:rPr>
              <a:t>https://www.cmaj.ca/content/188/3/191</a:t>
            </a:r>
            <a:r>
              <a:rPr lang="en-US" sz="1200" b="0" i="0" u="none" strike="noStrike" cap="none" dirty="0">
                <a:solidFill>
                  <a:schemeClr val="dk1"/>
                </a:solidFill>
                <a:effectLst/>
                <a:latin typeface="Calibri"/>
                <a:ea typeface="Calibri"/>
                <a:cs typeface="Calibri"/>
                <a:sym typeface="Calibri"/>
              </a:rPr>
              <a:t> </a:t>
            </a:r>
          </a:p>
        </p:txBody>
      </p:sp>
      <p:sp>
        <p:nvSpPr>
          <p:cNvPr id="440" name="Google Shape;44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b051ba5b65_0_2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g3b051ba5b65_0_2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400"/>
              <a:buFont typeface="Arial" panose="020B0604020202020204" pitchFamily="34" charset="0"/>
              <a:buChar char="•"/>
            </a:pPr>
            <a:r>
              <a:rPr lang="en-US" dirty="0"/>
              <a:t>Creating FASD-informed schools also means shifting our language around how we talk and think about FASD. How we talk about people with FASD matters.</a:t>
            </a:r>
          </a:p>
          <a:p>
            <a:pPr marL="0" lvl="0" indent="0" algn="l" rtl="0">
              <a:spcBef>
                <a:spcPts val="0"/>
              </a:spcBef>
              <a:spcAft>
                <a:spcPts val="0"/>
              </a:spcAft>
              <a:buClr>
                <a:schemeClr val="dk1"/>
              </a:buClr>
              <a:buSzPts val="1400"/>
              <a:buFont typeface="Arial"/>
              <a:buNone/>
            </a:pPr>
            <a:r>
              <a:rPr lang="en-US" dirty="0"/>
              <a:t> </a:t>
            </a:r>
          </a:p>
          <a:p>
            <a:pPr marL="171450" lvl="0" indent="-171450" algn="l" rtl="0">
              <a:spcBef>
                <a:spcPts val="0"/>
              </a:spcBef>
              <a:spcAft>
                <a:spcPts val="0"/>
              </a:spcAft>
              <a:buClr>
                <a:schemeClr val="dk1"/>
              </a:buClr>
              <a:buSzPts val="1400"/>
              <a:buFont typeface="Arial" panose="020B0604020202020204" pitchFamily="34" charset="0"/>
              <a:buChar char="•"/>
            </a:pPr>
            <a:r>
              <a:rPr lang="en-US" dirty="0"/>
              <a:t>Individuals with FASD are often stigmatized because of their diagnosis, their behaviours, and other possible traits that may be seen as different from others. A great deal of stigma also surrounds mothers and women who use substances during pregnancy and family members of people with FASD. </a:t>
            </a:r>
          </a:p>
          <a:p>
            <a:pPr marL="0" lvl="0" indent="0" algn="l" rtl="0">
              <a:spcBef>
                <a:spcPts val="0"/>
              </a:spcBef>
              <a:spcAft>
                <a:spcPts val="0"/>
              </a:spcAft>
              <a:buClr>
                <a:schemeClr val="dk1"/>
              </a:buClr>
              <a:buSzPts val="1400"/>
              <a:buFont typeface="Arial"/>
              <a:buNone/>
            </a:pPr>
            <a:r>
              <a:rPr lang="en-US" b="1" dirty="0"/>
              <a:t> </a:t>
            </a:r>
            <a:endParaRPr lang="en-US" dirty="0"/>
          </a:p>
          <a:p>
            <a:pPr marL="171450" lvl="0" indent="-171450" algn="l" rtl="0">
              <a:spcBef>
                <a:spcPts val="0"/>
              </a:spcBef>
              <a:spcAft>
                <a:spcPts val="0"/>
              </a:spcAft>
              <a:buClr>
                <a:schemeClr val="dk1"/>
              </a:buClr>
              <a:buSzPts val="1400"/>
              <a:buFont typeface="Arial" panose="020B0604020202020204" pitchFamily="34" charset="0"/>
              <a:buChar char="•"/>
            </a:pPr>
            <a:r>
              <a:rPr lang="en-US" b="1" dirty="0"/>
              <a:t>Language is an important tool is addressing stigma and stereotypes.</a:t>
            </a:r>
            <a:r>
              <a:rPr lang="en-US" dirty="0"/>
              <a:t> We want to make sure the language we’re using is: </a:t>
            </a:r>
          </a:p>
          <a:p>
            <a:pPr marL="628650" lvl="1" indent="-171450" algn="l" rtl="0">
              <a:spcBef>
                <a:spcPts val="0"/>
              </a:spcBef>
              <a:spcAft>
                <a:spcPts val="0"/>
              </a:spcAft>
              <a:buClr>
                <a:schemeClr val="dk1"/>
              </a:buClr>
              <a:buSzPts val="1200"/>
              <a:buChar char="•"/>
            </a:pPr>
            <a:r>
              <a:rPr lang="en-US" dirty="0"/>
              <a:t>strengths-based</a:t>
            </a:r>
          </a:p>
          <a:p>
            <a:pPr marL="628650" lvl="1" indent="-171450" algn="l" rtl="0">
              <a:spcBef>
                <a:spcPts val="0"/>
              </a:spcBef>
              <a:spcAft>
                <a:spcPts val="0"/>
              </a:spcAft>
              <a:buClr>
                <a:schemeClr val="dk1"/>
              </a:buClr>
              <a:buSzPts val="1200"/>
              <a:buChar char="•"/>
            </a:pPr>
            <a:r>
              <a:rPr lang="en-US" dirty="0"/>
              <a:t>person-first (unless their preference is otherwise specified)</a:t>
            </a:r>
          </a:p>
          <a:p>
            <a:pPr marL="628650" lvl="1" indent="-171450" algn="l" rtl="0">
              <a:spcBef>
                <a:spcPts val="0"/>
              </a:spcBef>
              <a:spcAft>
                <a:spcPts val="0"/>
              </a:spcAft>
              <a:buClr>
                <a:schemeClr val="dk1"/>
              </a:buClr>
              <a:buSzPts val="1200"/>
              <a:buChar char="•"/>
            </a:pPr>
            <a:r>
              <a:rPr lang="en-US" dirty="0"/>
              <a:t>evidence-based; and </a:t>
            </a:r>
          </a:p>
          <a:p>
            <a:pPr marL="628650" lvl="1" indent="-171450" algn="l" rtl="0">
              <a:spcBef>
                <a:spcPts val="0"/>
              </a:spcBef>
              <a:spcAft>
                <a:spcPts val="0"/>
              </a:spcAft>
              <a:buClr>
                <a:schemeClr val="dk1"/>
              </a:buClr>
              <a:buSzPts val="1200"/>
              <a:buChar char="•"/>
            </a:pPr>
            <a:r>
              <a:rPr lang="en-US" dirty="0"/>
              <a:t>dignity-promoting</a:t>
            </a:r>
          </a:p>
          <a:p>
            <a:pPr marL="457200" lvl="1" indent="0" algn="l" rtl="0">
              <a:spcBef>
                <a:spcPts val="0"/>
              </a:spcBef>
              <a:spcAft>
                <a:spcPts val="0"/>
              </a:spcAft>
              <a:buClr>
                <a:schemeClr val="dk1"/>
              </a:buClr>
              <a:buSzPts val="1200"/>
              <a:buNone/>
            </a:pPr>
            <a:endParaRPr lang="en-US" dirty="0"/>
          </a:p>
          <a:p>
            <a:pPr marL="171450" lvl="0" indent="-171450" algn="l" rtl="0">
              <a:spcBef>
                <a:spcPts val="0"/>
              </a:spcBef>
              <a:spcAft>
                <a:spcPts val="0"/>
              </a:spcAft>
              <a:buClr>
                <a:schemeClr val="dk1"/>
              </a:buClr>
              <a:buSzPts val="1200"/>
              <a:buChar char="•"/>
            </a:pPr>
            <a:r>
              <a:rPr lang="en-US" dirty="0"/>
              <a:t>For example:</a:t>
            </a:r>
          </a:p>
          <a:p>
            <a:pPr marL="628650" lvl="1" indent="-171450" algn="l" rtl="0">
              <a:spcBef>
                <a:spcPts val="0"/>
              </a:spcBef>
              <a:spcAft>
                <a:spcPts val="0"/>
              </a:spcAft>
              <a:buClr>
                <a:schemeClr val="dk1"/>
              </a:buClr>
              <a:buSzPts val="1200"/>
              <a:buChar char="•"/>
            </a:pPr>
            <a:r>
              <a:rPr lang="en-US" dirty="0"/>
              <a:t>Use </a:t>
            </a:r>
            <a:r>
              <a:rPr lang="en-US" i="1" dirty="0"/>
              <a:t>person or individual with FASD </a:t>
            </a:r>
            <a:r>
              <a:rPr lang="en-US" dirty="0"/>
              <a:t>instead of </a:t>
            </a:r>
            <a:r>
              <a:rPr lang="en-US" i="1" dirty="0"/>
              <a:t>suffering with, damaged by, living with FASD</a:t>
            </a:r>
          </a:p>
          <a:p>
            <a:pPr marL="628650" lvl="1" indent="-171450" algn="l" rtl="0">
              <a:spcBef>
                <a:spcPts val="0"/>
              </a:spcBef>
              <a:spcAft>
                <a:spcPts val="0"/>
              </a:spcAft>
              <a:buClr>
                <a:schemeClr val="dk1"/>
              </a:buClr>
              <a:buSzPts val="1200"/>
              <a:buChar char="•"/>
            </a:pPr>
            <a:r>
              <a:rPr lang="en-US" dirty="0"/>
              <a:t>Use </a:t>
            </a:r>
            <a:r>
              <a:rPr lang="en-US" i="1" dirty="0"/>
              <a:t>cognitive or neurodevelopmental disability </a:t>
            </a:r>
            <a:r>
              <a:rPr lang="en-US" dirty="0"/>
              <a:t>instead of </a:t>
            </a:r>
            <a:r>
              <a:rPr lang="en-US" i="1" dirty="0"/>
              <a:t>mentally disabled</a:t>
            </a:r>
          </a:p>
          <a:p>
            <a:pPr marL="628650" lvl="1" indent="-171450" algn="l" rtl="0">
              <a:spcBef>
                <a:spcPts val="0"/>
              </a:spcBef>
              <a:spcAft>
                <a:spcPts val="0"/>
              </a:spcAft>
              <a:buClr>
                <a:schemeClr val="dk1"/>
              </a:buClr>
              <a:buSzPts val="1200"/>
              <a:buChar char="•"/>
            </a:pPr>
            <a:r>
              <a:rPr lang="en-US" dirty="0"/>
              <a:t>Use </a:t>
            </a:r>
            <a:r>
              <a:rPr lang="en-US" i="1" dirty="0"/>
              <a:t>student with FASD </a:t>
            </a:r>
            <a:r>
              <a:rPr lang="en-US" dirty="0"/>
              <a:t>instead of </a:t>
            </a:r>
            <a:r>
              <a:rPr lang="en-US" i="1" dirty="0"/>
              <a:t>FASD students</a:t>
            </a:r>
          </a:p>
          <a:p>
            <a:pPr marL="628650" lvl="1" indent="-171450" algn="l" rtl="0">
              <a:spcBef>
                <a:spcPts val="0"/>
              </a:spcBef>
              <a:spcAft>
                <a:spcPts val="0"/>
              </a:spcAft>
              <a:buClr>
                <a:schemeClr val="dk1"/>
              </a:buClr>
              <a:buSzPts val="1200"/>
              <a:buChar char="•"/>
            </a:pPr>
            <a:r>
              <a:rPr lang="en-US" dirty="0"/>
              <a:t>Replace stigmatizing terms such as “alcoholic mother” with person-first terms such as “birth mother, or parent who use(d) substances during pregnancy.</a:t>
            </a:r>
          </a:p>
          <a:p>
            <a:pPr marL="628650" lvl="1" indent="-171450" algn="l" rtl="0">
              <a:spcBef>
                <a:spcPts val="0"/>
              </a:spcBef>
              <a:spcAft>
                <a:spcPts val="0"/>
              </a:spcAft>
              <a:buClr>
                <a:schemeClr val="dk1"/>
              </a:buClr>
              <a:buSzPts val="1200"/>
              <a:buChar char="•"/>
            </a:pPr>
            <a:r>
              <a:rPr lang="en-US" dirty="0"/>
              <a:t>Use </a:t>
            </a:r>
            <a:r>
              <a:rPr lang="en-US" i="1" dirty="0"/>
              <a:t>reported drinking alcohol or confirmed alcohol use </a:t>
            </a:r>
            <a:r>
              <a:rPr lang="en-US" dirty="0"/>
              <a:t>instead of </a:t>
            </a:r>
            <a:r>
              <a:rPr lang="en-US" i="1" dirty="0"/>
              <a:t>admitted to alcohol use or denied alcohol use</a:t>
            </a:r>
          </a:p>
          <a:p>
            <a:pPr marL="628650" lvl="1" indent="-171450" algn="l" rtl="0">
              <a:spcBef>
                <a:spcPts val="0"/>
              </a:spcBef>
              <a:spcAft>
                <a:spcPts val="0"/>
              </a:spcAft>
              <a:buClr>
                <a:schemeClr val="dk1"/>
              </a:buClr>
              <a:buSzPts val="1200"/>
              <a:buChar char="•"/>
            </a:pPr>
            <a:endParaRPr lang="en-US" i="1" dirty="0"/>
          </a:p>
          <a:p>
            <a:pPr marL="171450" lvl="0" indent="-171450" algn="l" rtl="0">
              <a:spcBef>
                <a:spcPts val="0"/>
              </a:spcBef>
              <a:spcAft>
                <a:spcPts val="0"/>
              </a:spcAft>
              <a:buClr>
                <a:schemeClr val="dk1"/>
              </a:buClr>
              <a:buSzPts val="1200"/>
              <a:buChar char="•"/>
            </a:pPr>
            <a:r>
              <a:rPr lang="en-US" b="1" dirty="0"/>
              <a:t>Creating FASD-informed schools also means shifting our language around how we talk and think about FASD.</a:t>
            </a:r>
          </a:p>
          <a:p>
            <a:pPr marL="0" lvl="0" indent="0" algn="l" rtl="0">
              <a:spcBef>
                <a:spcPts val="0"/>
              </a:spcBef>
              <a:spcAft>
                <a:spcPts val="0"/>
              </a:spcAft>
              <a:buClr>
                <a:schemeClr val="dk1"/>
              </a:buClr>
              <a:buSzPts val="1400"/>
              <a:buFont typeface="Arial"/>
              <a:buNone/>
            </a:pPr>
            <a:r>
              <a:rPr lang="en-US" dirty="0"/>
              <a:t> </a:t>
            </a:r>
            <a:endParaRPr lang="en-US" i="1" dirty="0"/>
          </a:p>
          <a:p>
            <a:pPr marL="171450" lvl="0" indent="-171450" algn="l" rtl="0">
              <a:spcBef>
                <a:spcPts val="0"/>
              </a:spcBef>
              <a:spcAft>
                <a:spcPts val="0"/>
              </a:spcAft>
              <a:buClr>
                <a:schemeClr val="dk1"/>
              </a:buClr>
              <a:buSzPts val="1400"/>
              <a:buFont typeface="Arial" panose="020B0604020202020204" pitchFamily="34" charset="0"/>
              <a:buChar char="•"/>
            </a:pPr>
            <a:r>
              <a:rPr lang="en-US" dirty="0"/>
              <a:t>Additional information can be found within the Common Messages Guide: </a:t>
            </a:r>
            <a:r>
              <a:rPr lang="en-US" u="sng" dirty="0">
                <a:solidFill>
                  <a:schemeClr val="hlink"/>
                </a:solidFill>
                <a:hlinkClick r:id="rId3"/>
              </a:rPr>
              <a:t>https://canfasd.ca/wp-content/uploads/publications/Common-Messages.pdf</a:t>
            </a:r>
            <a:r>
              <a:rPr lang="en-US" dirty="0"/>
              <a:t> </a:t>
            </a:r>
          </a:p>
          <a:p>
            <a:pPr marL="0" lvl="0" indent="0" algn="l" rtl="0">
              <a:spcBef>
                <a:spcPts val="0"/>
              </a:spcBef>
              <a:spcAft>
                <a:spcPts val="0"/>
              </a:spcAft>
              <a:buClr>
                <a:schemeClr val="dk1"/>
              </a:buClr>
              <a:buSzPts val="1400"/>
              <a:buFont typeface="Arial"/>
              <a:buNone/>
            </a:pPr>
            <a:endParaRPr dirty="0"/>
          </a:p>
        </p:txBody>
      </p:sp>
      <p:sp>
        <p:nvSpPr>
          <p:cNvPr id="385" name="Google Shape;385;g3b051ba5b65_0_2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CA" sz="1200" dirty="0">
                <a:solidFill>
                  <a:schemeClr val="dk1"/>
                </a:solidFill>
                <a:latin typeface="Calibri"/>
                <a:ea typeface="Calibri"/>
                <a:cs typeface="Calibri"/>
                <a:sym typeface="Calibri"/>
              </a:rPr>
              <a:t>Alcohol is a </a:t>
            </a:r>
            <a:r>
              <a:rPr lang="en-CA" sz="1200" b="1" dirty="0">
                <a:solidFill>
                  <a:schemeClr val="dk1"/>
                </a:solidFill>
                <a:latin typeface="Calibri"/>
                <a:ea typeface="Calibri"/>
                <a:cs typeface="Calibri"/>
                <a:sym typeface="Calibri"/>
              </a:rPr>
              <a:t>teratogen</a:t>
            </a:r>
            <a:r>
              <a:rPr lang="en-CA" sz="1200" dirty="0">
                <a:solidFill>
                  <a:schemeClr val="dk1"/>
                </a:solidFill>
                <a:latin typeface="Calibri"/>
                <a:ea typeface="Calibri"/>
                <a:cs typeface="Calibri"/>
                <a:sym typeface="Calibri"/>
              </a:rPr>
              <a:t>, which is a substance that disturbs the development of an embryo or fetus</a:t>
            </a: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CA" sz="1200" dirty="0">
                <a:solidFill>
                  <a:schemeClr val="dk1"/>
                </a:solidFill>
                <a:latin typeface="Calibri"/>
                <a:ea typeface="Calibri"/>
                <a:cs typeface="Calibri"/>
                <a:sym typeface="Calibri"/>
              </a:rPr>
              <a:t>The brain begins as a tube (the brain stem). Brain cells (neurons) grow from the brain stem in an upward and outward direction to build the brain. Exposure to alcohol during pregnancy may disrupt the growth and distribution of the neurons in a variety of ways and may even kill some neurons. Alcohol impacts each developing brain different based on the timing and amount of alcohol consumed.</a:t>
            </a:r>
            <a:endParaRPr dirty="0"/>
          </a:p>
          <a:p>
            <a:pPr marL="0" lvl="0" indent="0" algn="l" rtl="0">
              <a:spcBef>
                <a:spcPts val="0"/>
              </a:spcBef>
              <a:spcAft>
                <a:spcPts val="0"/>
              </a:spcAft>
              <a:buNone/>
            </a:pPr>
            <a:r>
              <a:rPr lang="en-CA" sz="1200" dirty="0">
                <a:solidFill>
                  <a:schemeClr val="dk1"/>
                </a:solidFill>
                <a:latin typeface="Calibri"/>
                <a:ea typeface="Calibri"/>
                <a:cs typeface="Calibri"/>
                <a:sym typeface="Calibri"/>
              </a:rPr>
              <a:t> </a:t>
            </a:r>
            <a:endParaRPr dirty="0"/>
          </a:p>
          <a:p>
            <a:pPr marL="171450" lvl="0" indent="-171450" algn="l" rtl="0">
              <a:spcBef>
                <a:spcPts val="0"/>
              </a:spcBef>
              <a:spcAft>
                <a:spcPts val="0"/>
              </a:spcAft>
              <a:buFont typeface="Arial" panose="020B0604020202020204" pitchFamily="34" charset="0"/>
              <a:buChar char="•"/>
            </a:pPr>
            <a:r>
              <a:rPr lang="en-CA" sz="1200" dirty="0">
                <a:solidFill>
                  <a:schemeClr val="dk1"/>
                </a:solidFill>
                <a:latin typeface="Calibri"/>
                <a:ea typeface="Calibri"/>
                <a:cs typeface="Calibri"/>
                <a:sym typeface="Calibri"/>
              </a:rPr>
              <a:t>A developing fetus receives all nutrients and oxygen from what its mother eats and drinks. These nutrients travel through the placenta via the umbilical cord. A fetus’ system breaks down alcohol very slowly compared to adults. </a:t>
            </a:r>
            <a:r>
              <a:rPr lang="en-CA" sz="1200" b="1" dirty="0">
                <a:solidFill>
                  <a:schemeClr val="dk1"/>
                </a:solidFill>
                <a:latin typeface="Calibri"/>
                <a:ea typeface="Calibri"/>
                <a:cs typeface="Calibri"/>
                <a:sym typeface="Calibri"/>
              </a:rPr>
              <a:t>Exposure to alcohol can impact fetal brain and body development. </a:t>
            </a: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i="1" dirty="0">
                <a:solidFill>
                  <a:schemeClr val="dk1"/>
                </a:solidFill>
                <a:latin typeface="Calibri"/>
                <a:ea typeface="Calibri"/>
                <a:cs typeface="Calibri"/>
                <a:sym typeface="Calibri"/>
              </a:rPr>
              <a:t>Understanding the function of different areas of the brain: </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Amygdala – decision making; fight or flight or freeze response; area of the brain for perceived fear</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Basal Ganglia – cognitive functioning; motor control; executive functioning</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Caudate Nucleus – planning the execution of movement, but also learning, memory, reward, motivation, emotion</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Cerebellum – motor control; motor learning</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Corpus Callosum – connecting and processing between two sides of the brain; speed of processing</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Frontal Lobe – high level executive functions; impulse control; planning; voluntary movement</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Hippocampus – learning and memory and emotional regulation </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Nucleus Accumbens – reward, pleasure, laughter, addiction, aggression, fear, and the placebo effect</a:t>
            </a:r>
            <a:endParaRPr dirty="0"/>
          </a:p>
          <a:p>
            <a:pPr marL="171450" lvl="0" indent="-171450" algn="l" rtl="0">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Parietal Lobe – integrating sensory information; spatial awareness; mathematical ability; </a:t>
            </a:r>
            <a:r>
              <a:rPr lang="en-CA" sz="1200" i="1" dirty="0" err="1">
                <a:solidFill>
                  <a:schemeClr val="dk1"/>
                </a:solidFill>
                <a:latin typeface="Calibri"/>
                <a:ea typeface="Calibri"/>
                <a:cs typeface="Calibri"/>
                <a:sym typeface="Calibri"/>
              </a:rPr>
              <a:t>dypraxia</a:t>
            </a:r>
            <a:endParaRPr i="1" dirty="0"/>
          </a:p>
          <a:p>
            <a:pPr marL="0" lvl="0" indent="0" algn="l" rtl="0">
              <a:spcBef>
                <a:spcPts val="0"/>
              </a:spcBef>
              <a:spcAft>
                <a:spcPts val="0"/>
              </a:spcAft>
              <a:buNone/>
            </a:pPr>
            <a:endParaRPr dirty="0"/>
          </a:p>
        </p:txBody>
      </p:sp>
      <p:sp>
        <p:nvSpPr>
          <p:cNvPr id="417" name="Google Shape;417;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i="1">
                <a:solidFill>
                  <a:schemeClr val="dk1"/>
                </a:solidFill>
                <a:latin typeface="Calibri"/>
                <a:ea typeface="Calibri"/>
                <a:cs typeface="Calibri"/>
                <a:sym typeface="Calibri"/>
              </a:rPr>
              <a:t>Please find and include the appropriate land acknowledgement for the land you will be giving your presentation from (which may change between presentations depending on your location).</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CA" sz="1200" i="1">
                <a:solidFill>
                  <a:schemeClr val="dk1"/>
                </a:solidFill>
                <a:latin typeface="Calibri"/>
                <a:ea typeface="Calibri"/>
                <a:cs typeface="Calibri"/>
                <a:sym typeface="Calibri"/>
              </a:rPr>
              <a:t>If you are unsure, </a:t>
            </a:r>
            <a:r>
              <a:rPr lang="en-CA" sz="1200" i="1"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https://native-land.ca/</a:t>
            </a:r>
            <a:r>
              <a:rPr lang="en-CA" sz="1200" i="1">
                <a:solidFill>
                  <a:schemeClr val="dk1"/>
                </a:solidFill>
                <a:latin typeface="Calibri"/>
                <a:ea typeface="Calibri"/>
                <a:cs typeface="Calibri"/>
                <a:sym typeface="Calibri"/>
              </a:rPr>
              <a:t> is a resource that can tell you what territory you are on.</a:t>
            </a:r>
            <a:endParaRPr/>
          </a:p>
        </p:txBody>
      </p:sp>
      <p:sp>
        <p:nvSpPr>
          <p:cNvPr id="127" name="Google Shape;12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r>
              <a:rPr lang="en-CA" dirty="0"/>
              <a:t>FASD often goes undiagnosed or misdiagnosed. Signs and symptoms are hard to recognize in babies and young children, so individuals with FASD often aren’t diagnosed until they are in school or teenagers. Many receive diagnosis in adulthood. </a:t>
            </a:r>
          </a:p>
          <a:p>
            <a:pPr marL="0" lvl="0" indent="0"/>
            <a:endParaRPr lang="en-CA" dirty="0"/>
          </a:p>
          <a:p>
            <a:pPr marL="0" lvl="0" indent="0"/>
            <a:r>
              <a:rPr lang="en-CA" dirty="0"/>
              <a:t>ALARMS is a tool that may help you identify a student with FASD in your classroom. ALARMS stands for Adaptation, Language, Attention, Reasoning, Memory, Sensory Processing Disorders: </a:t>
            </a:r>
          </a:p>
          <a:p>
            <a:pPr marL="228600" lvl="0">
              <a:buClr>
                <a:schemeClr val="dk1"/>
              </a:buClr>
              <a:buSzPts val="1200"/>
              <a:buFont typeface="Calibri"/>
              <a:buAutoNum type="arabicPeriod"/>
            </a:pPr>
            <a:r>
              <a:rPr lang="en-CA" b="1" dirty="0"/>
              <a:t>Adaptation </a:t>
            </a:r>
            <a:r>
              <a:rPr lang="en-CA" dirty="0"/>
              <a:t>– students struggle getting started or stopping activities. At school this may look like trouble managing all the transitions happening throughout the day (i.e. moving from Math to art). Unsupervised time can also be really challenging for students with FASD because there is less structure and fewer rules to depend on. </a:t>
            </a:r>
          </a:p>
          <a:p>
            <a:pPr marL="228600" lvl="0">
              <a:buClr>
                <a:schemeClr val="dk1"/>
              </a:buClr>
              <a:buSzPts val="1200"/>
              <a:buFont typeface="Calibri"/>
              <a:buAutoNum type="arabicPeriod"/>
            </a:pPr>
            <a:r>
              <a:rPr lang="en-CA" b="1" dirty="0"/>
              <a:t>Language – </a:t>
            </a:r>
            <a:r>
              <a:rPr lang="en-CA" dirty="0"/>
              <a:t>students with FASD are often gifted with expressive language but are challenged in the receptive language domain. This may make the child seem older than they are, but at the same point the child may have trouble understanding instructions or completing a task.</a:t>
            </a:r>
          </a:p>
          <a:p>
            <a:pPr marL="228600" lvl="0">
              <a:buClr>
                <a:schemeClr val="dk1"/>
              </a:buClr>
              <a:buSzPts val="1200"/>
              <a:buFont typeface="Calibri"/>
              <a:buAutoNum type="arabicPeriod"/>
            </a:pPr>
            <a:r>
              <a:rPr lang="en-CA" b="1" dirty="0"/>
              <a:t>Attention –</a:t>
            </a:r>
            <a:r>
              <a:rPr lang="en-CA" dirty="0"/>
              <a:t> People with FASD often have a comorbid ADHD/ADD diagnosis. Paying attention to one task can be challenging. </a:t>
            </a:r>
          </a:p>
          <a:p>
            <a:pPr marL="228600" lvl="0">
              <a:buClr>
                <a:schemeClr val="dk1"/>
              </a:buClr>
              <a:buSzPts val="1200"/>
              <a:buFont typeface="Calibri"/>
              <a:buAutoNum type="arabicPeriod"/>
            </a:pPr>
            <a:r>
              <a:rPr lang="en-CA" b="1" dirty="0"/>
              <a:t>Reasoning –</a:t>
            </a:r>
            <a:r>
              <a:rPr lang="en-CA" dirty="0"/>
              <a:t> Abstract concepts are challenging for people with FASD to understand. They often have trouble with math, science, and reading comprehension, and struggle to understand concepts like time and money. </a:t>
            </a:r>
          </a:p>
          <a:p>
            <a:pPr marL="228600" lvl="0">
              <a:buClr>
                <a:schemeClr val="dk1"/>
              </a:buClr>
              <a:buSzPts val="1200"/>
              <a:buFont typeface="Calibri"/>
              <a:buAutoNum type="arabicPeriod"/>
            </a:pPr>
            <a:r>
              <a:rPr lang="en-CA" b="1" dirty="0"/>
              <a:t>Memory – </a:t>
            </a:r>
            <a:r>
              <a:rPr lang="en-CA" dirty="0"/>
              <a:t>People with FASD often have memory challenges and will experience gaps or holes in memory. They will often make the same mistakes again, or come back to school on Monday and can’t remember what they learned on Friday</a:t>
            </a:r>
          </a:p>
          <a:p>
            <a:pPr marL="228600" lvl="0">
              <a:buClr>
                <a:schemeClr val="dk1"/>
              </a:buClr>
              <a:buSzPts val="1200"/>
              <a:buFont typeface="Calibri"/>
              <a:buAutoNum type="arabicPeriod"/>
            </a:pPr>
            <a:r>
              <a:rPr lang="en-CA" b="1" dirty="0"/>
              <a:t>Sensory Processing Disorders </a:t>
            </a:r>
            <a:r>
              <a:rPr lang="en-CA" dirty="0"/>
              <a:t>– people with FASD often struggle managing sensory input, organization, and output. They may be over or under stimulated in their environments. For some, they may experience sensory overloads, others may stay “tuned-out”</a:t>
            </a:r>
          </a:p>
          <a:p>
            <a:pPr marL="228600" lvl="0" indent="-152400">
              <a:buClr>
                <a:schemeClr val="dk1"/>
              </a:buClr>
              <a:buSzPts val="1200"/>
            </a:pPr>
            <a:endParaRPr lang="en-CA" b="1" dirty="0"/>
          </a:p>
          <a:p>
            <a:pPr marL="0" lvl="0" indent="0">
              <a:buClr>
                <a:schemeClr val="dk1"/>
              </a:buClr>
              <a:buSzPts val="1200"/>
            </a:pPr>
            <a:r>
              <a:rPr lang="en-CA" b="1" dirty="0"/>
              <a:t>Remember: With this information, your role can be to identify students with possible PAE and follow school process to move towards diagnosis.</a:t>
            </a:r>
          </a:p>
          <a:p>
            <a:pPr marL="0" lvl="0" indent="0">
              <a:buClr>
                <a:schemeClr val="dk1"/>
              </a:buClr>
              <a:buSzPts val="1200"/>
            </a:pPr>
            <a:endParaRPr lang="en-CA" b="1" dirty="0"/>
          </a:p>
          <a:p>
            <a:pPr marL="0" lvl="0" indent="0">
              <a:buClr>
                <a:schemeClr val="dk1"/>
              </a:buClr>
              <a:buSzPts val="1200"/>
            </a:pPr>
            <a:r>
              <a:rPr lang="en-CA" dirty="0"/>
              <a:t>Pei, J., &amp; Rinaldi, C. (2014). </a:t>
            </a:r>
            <a:r>
              <a:rPr lang="en-CA" i="1" dirty="0"/>
              <a:t>Understanding students with FASD: A guide to school-based intervention.</a:t>
            </a:r>
            <a:r>
              <a:rPr lang="en-CA" dirty="0"/>
              <a:t> Edmonton Regional Learning Consortium</a:t>
            </a:r>
          </a:p>
        </p:txBody>
      </p:sp>
      <p:sp>
        <p:nvSpPr>
          <p:cNvPr id="4" name="Slide Number Placeholder 3"/>
          <p:cNvSpPr>
            <a:spLocks noGrp="1"/>
          </p:cNvSpPr>
          <p:nvPr>
            <p:ph type="sldNum" sz="quarter" idx="5"/>
          </p:nvPr>
        </p:nvSpPr>
        <p:spPr/>
        <p:txBody>
          <a:bodyPr/>
          <a:lstStyle/>
          <a:p>
            <a:fld id="{0777B830-A468-334D-B5A9-BF723E3BFF67}" type="slidenum">
              <a:rPr lang="en-CA" smtClean="0"/>
              <a:t>20</a:t>
            </a:fld>
            <a:endParaRPr lang="en-CA"/>
          </a:p>
        </p:txBody>
      </p:sp>
    </p:spTree>
    <p:extLst>
      <p:ext uri="{BB962C8B-B14F-4D97-AF65-F5344CB8AC3E}">
        <p14:creationId xmlns:p14="http://schemas.microsoft.com/office/powerpoint/2010/main" val="2654328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b051ba5b65_0_3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g3b051ba5b65_0_3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There are several protective factors that can result in positive outcomes and enable potential success for individuals with FASD. </a:t>
            </a:r>
            <a:r>
              <a:rPr lang="en-US" sz="1200" dirty="0">
                <a:solidFill>
                  <a:schemeClr val="dk1"/>
                </a:solidFill>
                <a:latin typeface="Calibri"/>
                <a:ea typeface="Calibri"/>
                <a:cs typeface="Calibri"/>
                <a:sym typeface="Calibri"/>
              </a:rPr>
              <a:t>These include: </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Nurturing and stable home and a consistent home environ</a:t>
            </a:r>
            <a:r>
              <a:rPr lang="en-US" dirty="0"/>
              <a:t>ment:</a:t>
            </a:r>
            <a:r>
              <a:rPr lang="en-US" sz="1200" dirty="0">
                <a:solidFill>
                  <a:schemeClr val="dk1"/>
                </a:solidFill>
                <a:latin typeface="Calibri"/>
                <a:ea typeface="Calibri"/>
                <a:cs typeface="Calibri"/>
                <a:sym typeface="Calibri"/>
              </a:rPr>
              <a:t> </a:t>
            </a:r>
          </a:p>
          <a:p>
            <a:pPr marL="1085850" lvl="2" indent="-171450" algn="l" rtl="0">
              <a:spcBef>
                <a:spcPts val="0"/>
              </a:spcBef>
              <a:spcAft>
                <a:spcPts val="0"/>
              </a:spcAft>
              <a:buFont typeface="Arial" panose="020B0604020202020204" pitchFamily="34" charset="0"/>
              <a:buChar char="•"/>
            </a:pPr>
            <a:r>
              <a:rPr lang="en-US" dirty="0"/>
              <a:t>I</a:t>
            </a:r>
            <a:r>
              <a:rPr lang="en-US" sz="1200" dirty="0">
                <a:solidFill>
                  <a:schemeClr val="dk1"/>
                </a:solidFill>
                <a:latin typeface="Calibri"/>
                <a:ea typeface="Calibri"/>
                <a:cs typeface="Calibri"/>
                <a:sym typeface="Calibri"/>
              </a:rPr>
              <a:t>n fact, living in a stable and nurturing home has been suggested to be one of the most important protective factors against negative outcomes for individuals with FASD Consistent home environment </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Basic needs met </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No experience with violence or trauma</a:t>
            </a:r>
          </a:p>
          <a:p>
            <a:pPr marL="628650" lvl="1" indent="-171450" algn="l" rtl="0">
              <a:spcBef>
                <a:spcPts val="0"/>
              </a:spcBef>
              <a:spcAft>
                <a:spcPts val="0"/>
              </a:spcAft>
              <a:buFont typeface="Arial" panose="020B0604020202020204" pitchFamily="34" charset="0"/>
              <a:buChar char="•"/>
            </a:pPr>
            <a:r>
              <a:rPr lang="en-US" dirty="0"/>
              <a:t>A home environment free from violence is a key protective factor. </a:t>
            </a:r>
          </a:p>
          <a:p>
            <a:pPr marL="1085850" lvl="2" indent="-171450" algn="l" rtl="0">
              <a:spcBef>
                <a:spcPts val="0"/>
              </a:spcBef>
              <a:spcAft>
                <a:spcPts val="0"/>
              </a:spcAft>
              <a:buFont typeface="Arial" panose="020B0604020202020204" pitchFamily="34" charset="0"/>
              <a:buChar char="•"/>
            </a:pPr>
            <a:r>
              <a:rPr lang="en-US" dirty="0"/>
              <a:t>Implementing trauma-informed approaches in schools and communities helps create a more supportive environment.</a:t>
            </a:r>
            <a:r>
              <a:rPr lang="en-US" sz="1200" dirty="0">
                <a:solidFill>
                  <a:schemeClr val="dk1"/>
                </a:solidFill>
                <a:latin typeface="Calibri"/>
                <a:ea typeface="Calibri"/>
                <a:cs typeface="Calibri"/>
                <a:sym typeface="Calibri"/>
              </a:rPr>
              <a:t> Received developmental disability services </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Diagnosed or flagged before the age of 6 years </a:t>
            </a:r>
          </a:p>
          <a:p>
            <a:pPr marL="628650" lvl="1" indent="-171450" algn="l" rtl="0">
              <a:spcBef>
                <a:spcPts val="0"/>
              </a:spcBef>
              <a:spcAft>
                <a:spcPts val="0"/>
              </a:spcAft>
              <a:buFont typeface="Arial" panose="020B0604020202020204" pitchFamily="34" charset="0"/>
              <a:buChar char="•"/>
            </a:pPr>
            <a:r>
              <a:rPr lang="en-US" dirty="0"/>
              <a:t>Receiving a diagnosis early is a critical component for success.</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Early and effective support where needed</a:t>
            </a:r>
            <a:endParaRPr lang="en-US" dirty="0"/>
          </a:p>
          <a:p>
            <a:pPr marL="0" lvl="0" indent="0" algn="l" rtl="0">
              <a:lnSpc>
                <a:spcPct val="90000"/>
              </a:lnSpc>
              <a:spcBef>
                <a:spcPts val="1000"/>
              </a:spcBef>
              <a:spcAft>
                <a:spcPts val="0"/>
              </a:spcAft>
              <a:buNone/>
            </a:pPr>
            <a:endParaRPr lang="en-US" dirty="0"/>
          </a:p>
          <a:p>
            <a:pPr marL="0" lvl="0" indent="0" algn="l" rtl="0">
              <a:lnSpc>
                <a:spcPct val="90000"/>
              </a:lnSpc>
              <a:spcBef>
                <a:spcPts val="1000"/>
              </a:spcBef>
              <a:spcAft>
                <a:spcPts val="0"/>
              </a:spcAft>
              <a:buNone/>
            </a:pPr>
            <a:endParaRPr lang="en-US" dirty="0"/>
          </a:p>
          <a:p>
            <a:pPr marL="0" marR="0" lvl="0" indent="0" algn="l" rtl="0">
              <a:lnSpc>
                <a:spcPct val="90000"/>
              </a:lnSpc>
              <a:spcBef>
                <a:spcPts val="1000"/>
              </a:spcBef>
              <a:spcAft>
                <a:spcPts val="0"/>
              </a:spcAft>
              <a:buClr>
                <a:schemeClr val="dk1"/>
              </a:buClr>
              <a:buSzPts val="1200"/>
              <a:buFont typeface="Calibri"/>
              <a:buNone/>
            </a:pPr>
            <a:r>
              <a:rPr lang="en-US" dirty="0"/>
              <a:t>Original Ref: AFKA Understanding FASD half day PPT (from original)</a:t>
            </a:r>
          </a:p>
          <a:p>
            <a:pPr marL="0" marR="0" lvl="0" indent="0" algn="l" defTabSz="914400" rtl="0" eaLnBrk="1" fontAlgn="auto" latinLnBrk="0" hangingPunct="1">
              <a:lnSpc>
                <a:spcPct val="90000"/>
              </a:lnSpc>
              <a:spcBef>
                <a:spcPts val="1000"/>
              </a:spcBef>
              <a:spcAft>
                <a:spcPts val="0"/>
              </a:spcAft>
              <a:buClr>
                <a:schemeClr val="dk1"/>
              </a:buClr>
              <a:buSzPts val="1200"/>
              <a:buFont typeface="Calibri"/>
              <a:buNone/>
              <a:tabLst/>
              <a:defRPr/>
            </a:pPr>
            <a:r>
              <a:rPr lang="en-US" dirty="0"/>
              <a:t>New References: </a:t>
            </a:r>
            <a:r>
              <a:rPr lang="en-US" sz="1200" dirty="0">
                <a:solidFill>
                  <a:schemeClr val="dk1"/>
                </a:solidFill>
                <a:latin typeface="Calibri"/>
                <a:ea typeface="Calibri"/>
                <a:cs typeface="Calibri"/>
                <a:sym typeface="Calibri"/>
              </a:rPr>
              <a:t>(Flannigan et al., 2020; </a:t>
            </a:r>
            <a:r>
              <a:rPr lang="en-US" dirty="0" err="1"/>
              <a:t>Streissguth</a:t>
            </a:r>
            <a:r>
              <a:rPr lang="en-US" dirty="0"/>
              <a:t> et al., 2004).</a:t>
            </a:r>
            <a:r>
              <a:rPr lang="en-US" sz="1200" dirty="0">
                <a:solidFill>
                  <a:schemeClr val="dk1"/>
                </a:solidFill>
                <a:latin typeface="Calibri"/>
                <a:ea typeface="Calibri"/>
                <a:cs typeface="Calibri"/>
                <a:sym typeface="Calibri"/>
              </a:rPr>
              <a:t> </a:t>
            </a:r>
            <a:endParaRPr lang="en-US" dirty="0"/>
          </a:p>
        </p:txBody>
      </p:sp>
      <p:sp>
        <p:nvSpPr>
          <p:cNvPr id="486" name="Google Shape;486;g3b051ba5b65_0_3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7" name="Google Shape;507;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sz="1200" dirty="0">
                <a:solidFill>
                  <a:schemeClr val="dk1"/>
                </a:solidFill>
                <a:latin typeface="Calibri"/>
                <a:ea typeface="Calibri"/>
                <a:cs typeface="Calibri"/>
                <a:sym typeface="Calibri"/>
              </a:rPr>
              <a:t>Education is a shared responsibility and requires collaboration, engagement and empowerment of all partners in the education system to ensure that all students achieve their potential. Students are entitled to welcoming, caring, respectful and safe learning environments that respect diversity and nurture a sense of belonging and a positive sense of self. </a:t>
            </a:r>
            <a:r>
              <a:rPr lang="en-US" sz="1200" b="1" dirty="0">
                <a:solidFill>
                  <a:schemeClr val="dk1"/>
                </a:solidFill>
                <a:latin typeface="Calibri"/>
                <a:ea typeface="Calibri"/>
                <a:cs typeface="Calibri"/>
                <a:sym typeface="Calibri"/>
              </a:rPr>
              <a:t>An inclusive education system provides each student with the relevant learning opportunities and supports necessary to achieve success. </a:t>
            </a:r>
          </a:p>
          <a:p>
            <a:pPr marL="0" marR="0" lvl="0" indent="0" algn="l" rtl="0">
              <a:lnSpc>
                <a:spcPct val="100000"/>
              </a:lnSpc>
              <a:spcBef>
                <a:spcPts val="0"/>
              </a:spcBef>
              <a:spcAft>
                <a:spcPts val="0"/>
              </a:spcAft>
              <a:buClr>
                <a:schemeClr val="dk1"/>
              </a:buClr>
              <a:buSzPts val="1200"/>
              <a:buFont typeface="Calibri"/>
              <a:buNone/>
            </a:pPr>
            <a:endParaRPr lang="en-US" b="1"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1" dirty="0"/>
              <a:t>The Education Act does not specifically mention FASD, but it establishes the framework for the K-12 system in Alberta, which includes provisions for students with disabilities and the roles and responsibilities of schools, parents, and the Ministry. </a:t>
            </a:r>
          </a:p>
          <a:p>
            <a:pPr marL="0" marR="0" lvl="0" indent="0" algn="l" rtl="0">
              <a:lnSpc>
                <a:spcPct val="100000"/>
              </a:lnSpc>
              <a:spcBef>
                <a:spcPts val="0"/>
              </a:spcBef>
              <a:spcAft>
                <a:spcPts val="0"/>
              </a:spcAft>
              <a:buClr>
                <a:schemeClr val="dk1"/>
              </a:buClr>
              <a:buSzPts val="1200"/>
              <a:buFont typeface="Calibri"/>
              <a:buNone/>
            </a:pPr>
            <a:endParaRPr lang="en-US" sz="12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1" dirty="0">
                <a:solidFill>
                  <a:schemeClr val="dk1"/>
                </a:solidFill>
                <a:latin typeface="Calibri"/>
                <a:ea typeface="Calibri"/>
                <a:cs typeface="Calibri"/>
                <a:sym typeface="Calibri"/>
              </a:rPr>
              <a:t>Reference: </a:t>
            </a: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dirty="0">
                <a:solidFill>
                  <a:schemeClr val="dk1"/>
                </a:solidFill>
                <a:effectLst/>
                <a:latin typeface="Calibri"/>
                <a:ea typeface="Calibri"/>
                <a:cs typeface="Calibri"/>
                <a:sym typeface="Calibri"/>
              </a:rPr>
              <a:t>Government of Alberta. (2023). </a:t>
            </a:r>
            <a:r>
              <a:rPr lang="en-US" sz="1200" b="0" i="1" u="none" strike="noStrike" cap="none" dirty="0">
                <a:solidFill>
                  <a:schemeClr val="dk1"/>
                </a:solidFill>
                <a:effectLst/>
                <a:latin typeface="Calibri"/>
                <a:ea typeface="Calibri"/>
                <a:cs typeface="Calibri"/>
                <a:sym typeface="Calibri"/>
              </a:rPr>
              <a:t>Supporting students with special education needs: A guide for school authorities and stakeholders</a:t>
            </a:r>
            <a:r>
              <a:rPr lang="en-US" sz="1200" b="0" i="0" u="none" strike="noStrike" cap="none" dirty="0">
                <a:solidFill>
                  <a:schemeClr val="dk1"/>
                </a:solidFill>
                <a:effectLst/>
                <a:latin typeface="Calibri"/>
                <a:ea typeface="Calibri"/>
                <a:cs typeface="Calibri"/>
                <a:sym typeface="Calibri"/>
              </a:rPr>
              <a:t> (Publication No. E00P3) </a:t>
            </a:r>
            <a:r>
              <a:rPr lang="en-US" sz="1200" b="1" i="0" u="sng" strike="noStrike" cap="none" dirty="0">
                <a:solidFill>
                  <a:schemeClr val="dk1"/>
                </a:solidFill>
                <a:effectLst/>
                <a:latin typeface="Calibri"/>
                <a:ea typeface="Calibri"/>
                <a:cs typeface="Calibri"/>
                <a:sym typeface="Calibri"/>
                <a:hlinkClick r:id="rId3"/>
              </a:rPr>
              <a:t>https://open.alberta.ca/publications/e00p3</a:t>
            </a:r>
            <a:r>
              <a:rPr lang="en-US" sz="1200" b="1"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p:txBody>
      </p:sp>
      <p:sp>
        <p:nvSpPr>
          <p:cNvPr id="527" name="Google Shape;527;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b="1" dirty="0">
                <a:solidFill>
                  <a:schemeClr val="dk1"/>
                </a:solidFill>
                <a:latin typeface="Calibri"/>
                <a:ea typeface="Calibri"/>
                <a:cs typeface="Calibri"/>
                <a:sym typeface="Calibri"/>
              </a:rPr>
              <a:t>There are six key principles guiding Alberta’s vision for an inclusive education system. </a:t>
            </a:r>
            <a:r>
              <a:rPr lang="en-CA" sz="1200" dirty="0">
                <a:solidFill>
                  <a:schemeClr val="dk1"/>
                </a:solidFill>
                <a:latin typeface="Calibri"/>
                <a:ea typeface="Calibri"/>
                <a:cs typeface="Calibri"/>
                <a:sym typeface="Calibri"/>
              </a:rPr>
              <a:t>These principles need to be built into policy, practices, and actions at every level. </a:t>
            </a:r>
            <a:endParaRPr dirty="0"/>
          </a:p>
          <a:p>
            <a:pPr marL="228600" lvl="0" indent="-228600" algn="l" rtl="0">
              <a:spcBef>
                <a:spcPts val="0"/>
              </a:spcBef>
              <a:spcAft>
                <a:spcPts val="0"/>
              </a:spcAft>
              <a:buClr>
                <a:schemeClr val="dk1"/>
              </a:buClr>
              <a:buSzPts val="1200"/>
              <a:buFont typeface="Calibri"/>
              <a:buAutoNum type="arabicPeriod"/>
            </a:pPr>
            <a:r>
              <a:rPr lang="en-CA" sz="1200" b="1" dirty="0">
                <a:solidFill>
                  <a:schemeClr val="dk1"/>
                </a:solidFill>
                <a:latin typeface="Calibri"/>
                <a:ea typeface="Calibri"/>
                <a:cs typeface="Calibri"/>
                <a:sym typeface="Calibri"/>
              </a:rPr>
              <a:t>Anticipate, value and support diversity and learner differences: </a:t>
            </a:r>
            <a:r>
              <a:rPr lang="en-CA" sz="1200" dirty="0">
                <a:solidFill>
                  <a:schemeClr val="dk1"/>
                </a:solidFill>
                <a:latin typeface="Calibri"/>
                <a:ea typeface="Calibri"/>
                <a:cs typeface="Calibri"/>
                <a:sym typeface="Calibri"/>
              </a:rPr>
              <a:t>Welcoming, caring, respectful and safe learning environments create a sense of belonging for all learners and their families.</a:t>
            </a:r>
            <a:endParaRPr dirty="0"/>
          </a:p>
          <a:p>
            <a:pPr marL="228600" lvl="0" indent="-228600" algn="l" rtl="0">
              <a:spcBef>
                <a:spcPts val="0"/>
              </a:spcBef>
              <a:spcAft>
                <a:spcPts val="0"/>
              </a:spcAft>
              <a:buClr>
                <a:schemeClr val="dk1"/>
              </a:buClr>
              <a:buSzPts val="1200"/>
              <a:buFont typeface="Calibri"/>
              <a:buAutoNum type="arabicPeriod"/>
            </a:pPr>
            <a:r>
              <a:rPr lang="en-CA" sz="1200" b="1" dirty="0">
                <a:solidFill>
                  <a:schemeClr val="dk1"/>
                </a:solidFill>
                <a:latin typeface="Calibri"/>
                <a:ea typeface="Calibri"/>
                <a:cs typeface="Calibri"/>
                <a:sym typeface="Calibri"/>
              </a:rPr>
              <a:t>High expectations for all learners: </a:t>
            </a:r>
            <a:r>
              <a:rPr lang="en-CA" sz="1200" dirty="0">
                <a:solidFill>
                  <a:schemeClr val="dk1"/>
                </a:solidFill>
                <a:latin typeface="Calibri"/>
                <a:ea typeface="Calibri"/>
                <a:cs typeface="Calibri"/>
                <a:sym typeface="Calibri"/>
              </a:rPr>
              <a:t>Creating a culture of high expectations begins with an accessible curriculum and meaningful and relevant learning experiences. Educators and families act on the idea that, with the right instructional supports, every learner can be successful. However, it is important to remember that these expectations should be based on the learner’s challenges, strengths, needs, and goals.</a:t>
            </a:r>
            <a:endParaRPr dirty="0"/>
          </a:p>
          <a:p>
            <a:pPr marL="228600" lvl="0" indent="-228600" algn="l" rtl="0">
              <a:spcBef>
                <a:spcPts val="0"/>
              </a:spcBef>
              <a:spcAft>
                <a:spcPts val="0"/>
              </a:spcAft>
              <a:buClr>
                <a:schemeClr val="dk1"/>
              </a:buClr>
              <a:buSzPts val="1200"/>
              <a:buFont typeface="Calibri"/>
              <a:buAutoNum type="arabicPeriod"/>
            </a:pPr>
            <a:r>
              <a:rPr lang="en-CA" sz="1200" b="1" dirty="0">
                <a:solidFill>
                  <a:schemeClr val="dk1"/>
                </a:solidFill>
                <a:latin typeface="Calibri"/>
                <a:ea typeface="Calibri"/>
                <a:cs typeface="Calibri"/>
                <a:sym typeface="Calibri"/>
              </a:rPr>
              <a:t>Understand learners’ strengths and needs: </a:t>
            </a:r>
            <a:r>
              <a:rPr lang="en-CA" sz="1200" dirty="0">
                <a:solidFill>
                  <a:schemeClr val="dk1"/>
                </a:solidFill>
                <a:latin typeface="Calibri"/>
                <a:ea typeface="Calibri"/>
                <a:cs typeface="Calibri"/>
                <a:sym typeface="Calibri"/>
              </a:rPr>
              <a:t>Meaningful data is gathered and shared at all levels of the system—by teachers, families, schools, school authorities and the Ministry—to understand and respond to the strengths and needs of individual learners.</a:t>
            </a:r>
            <a:endParaRPr dirty="0"/>
          </a:p>
          <a:p>
            <a:pPr marL="228600" lvl="0" indent="-228600" algn="l" rtl="0">
              <a:spcBef>
                <a:spcPts val="0"/>
              </a:spcBef>
              <a:spcAft>
                <a:spcPts val="0"/>
              </a:spcAft>
              <a:buClr>
                <a:schemeClr val="dk1"/>
              </a:buClr>
              <a:buSzPts val="1200"/>
              <a:buFont typeface="Calibri"/>
              <a:buAutoNum type="arabicPeriod"/>
            </a:pPr>
            <a:r>
              <a:rPr lang="en-CA" sz="1200" b="1" dirty="0">
                <a:solidFill>
                  <a:schemeClr val="dk1"/>
                </a:solidFill>
                <a:latin typeface="Calibri"/>
                <a:ea typeface="Calibri"/>
                <a:cs typeface="Calibri"/>
                <a:sym typeface="Calibri"/>
              </a:rPr>
              <a:t>Remove barriers within learning environments: </a:t>
            </a:r>
            <a:r>
              <a:rPr lang="en-CA" sz="1200" dirty="0">
                <a:solidFill>
                  <a:schemeClr val="dk1"/>
                </a:solidFill>
                <a:latin typeface="Calibri"/>
                <a:ea typeface="Calibri"/>
                <a:cs typeface="Calibri"/>
                <a:sym typeface="Calibri"/>
              </a:rPr>
              <a:t>All education partners work together to remove barriers within the learning environment so that all learners are successful and can participate in the school community.</a:t>
            </a:r>
            <a:endParaRPr dirty="0"/>
          </a:p>
          <a:p>
            <a:pPr marL="228600" lvl="0" indent="-228600" algn="l" rtl="0">
              <a:spcBef>
                <a:spcPts val="0"/>
              </a:spcBef>
              <a:spcAft>
                <a:spcPts val="0"/>
              </a:spcAft>
              <a:buClr>
                <a:schemeClr val="dk1"/>
              </a:buClr>
              <a:buSzPts val="1200"/>
              <a:buFont typeface="Calibri"/>
              <a:buAutoNum type="arabicPeriod"/>
            </a:pPr>
            <a:r>
              <a:rPr lang="en-CA" sz="1200" b="1" dirty="0">
                <a:solidFill>
                  <a:schemeClr val="dk1"/>
                </a:solidFill>
                <a:latin typeface="Calibri"/>
                <a:ea typeface="Calibri"/>
                <a:cs typeface="Calibri"/>
                <a:sym typeface="Calibri"/>
              </a:rPr>
              <a:t>Build capacity: </a:t>
            </a:r>
            <a:r>
              <a:rPr lang="en-CA" sz="1200" dirty="0">
                <a:solidFill>
                  <a:schemeClr val="dk1"/>
                </a:solidFill>
                <a:latin typeface="Calibri"/>
                <a:ea typeface="Calibri"/>
                <a:cs typeface="Calibri"/>
                <a:sym typeface="Calibri"/>
              </a:rPr>
              <a:t>Government, school and system leaders, teachers, education professionals, families and community partners have ongoing opportunities, relationships and resources that develop, strengthen and renew their understanding, skills and abilities to create flexible and responsive learning environments. Capacity building takes place at the personal, school and system levels.</a:t>
            </a:r>
            <a:endParaRPr dirty="0"/>
          </a:p>
          <a:p>
            <a:pPr marL="228600" lvl="0" indent="-228600" algn="l" rtl="0">
              <a:spcBef>
                <a:spcPts val="0"/>
              </a:spcBef>
              <a:spcAft>
                <a:spcPts val="0"/>
              </a:spcAft>
              <a:buClr>
                <a:schemeClr val="dk1"/>
              </a:buClr>
              <a:buSzPts val="1200"/>
              <a:buFont typeface="Calibri"/>
              <a:buAutoNum type="arabicPeriod"/>
            </a:pPr>
            <a:r>
              <a:rPr lang="en-CA" sz="1200" b="1" dirty="0">
                <a:solidFill>
                  <a:schemeClr val="dk1"/>
                </a:solidFill>
                <a:latin typeface="Calibri"/>
                <a:ea typeface="Calibri"/>
                <a:cs typeface="Calibri"/>
                <a:sym typeface="Calibri"/>
              </a:rPr>
              <a:t>Collaborate for success: </a:t>
            </a:r>
            <a:r>
              <a:rPr lang="en-CA" sz="1200" dirty="0">
                <a:solidFill>
                  <a:schemeClr val="dk1"/>
                </a:solidFill>
                <a:latin typeface="Calibri"/>
                <a:ea typeface="Calibri"/>
                <a:cs typeface="Calibri"/>
                <a:sym typeface="Calibri"/>
              </a:rPr>
              <a:t>All education stakeholders, including school and system staff, families, community partners, post-secondary institutions, teacher preparation programs and government are committed to collaboration to support the success of all learners.</a:t>
            </a:r>
          </a:p>
          <a:p>
            <a:pPr marL="0" lvl="0" indent="0" algn="l" rtl="0">
              <a:spcBef>
                <a:spcPts val="0"/>
              </a:spcBef>
              <a:spcAft>
                <a:spcPts val="0"/>
              </a:spcAft>
              <a:buClr>
                <a:schemeClr val="dk1"/>
              </a:buClr>
              <a:buSzPts val="1200"/>
              <a:buFont typeface="Calibri"/>
              <a:buNone/>
            </a:pPr>
            <a:endParaRPr lang="en-CA" sz="120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CA" sz="1200" dirty="0">
                <a:solidFill>
                  <a:schemeClr val="dk1"/>
                </a:solidFill>
                <a:latin typeface="Calibri"/>
                <a:ea typeface="Calibri"/>
                <a:cs typeface="Calibri"/>
                <a:sym typeface="Calibri"/>
              </a:rPr>
              <a:t>Reference: </a:t>
            </a:r>
            <a:r>
              <a:rPr lang="en-US" sz="1200" b="0" i="0" u="none" strike="noStrike" cap="none" dirty="0">
                <a:solidFill>
                  <a:schemeClr val="dk1"/>
                </a:solidFill>
                <a:effectLst/>
                <a:latin typeface="Calibri"/>
                <a:ea typeface="Calibri"/>
                <a:cs typeface="Calibri"/>
                <a:sym typeface="Calibri"/>
              </a:rPr>
              <a:t>Government of Alberta. (n.d.). </a:t>
            </a:r>
            <a:r>
              <a:rPr lang="en-US" sz="1200" b="0" i="1" u="none" strike="noStrike" cap="none" dirty="0">
                <a:solidFill>
                  <a:schemeClr val="dk1"/>
                </a:solidFill>
                <a:effectLst/>
                <a:latin typeface="Calibri"/>
                <a:ea typeface="Calibri"/>
                <a:cs typeface="Calibri"/>
                <a:sym typeface="Calibri"/>
              </a:rPr>
              <a:t>Inclusive education</a:t>
            </a:r>
            <a:r>
              <a:rPr lang="en-US" sz="1200" b="0" i="0" u="none" strike="noStrike" cap="none" dirty="0">
                <a:solidFill>
                  <a:schemeClr val="dk1"/>
                </a:solidFill>
                <a:effectLst/>
                <a:latin typeface="Calibri"/>
                <a:ea typeface="Calibri"/>
                <a:cs typeface="Calibri"/>
                <a:sym typeface="Calibri"/>
              </a:rPr>
              <a:t>. </a:t>
            </a:r>
            <a:r>
              <a:rPr lang="en-US" sz="1200" b="0" i="0" u="sng" strike="noStrike" cap="none" dirty="0">
                <a:solidFill>
                  <a:schemeClr val="dk1"/>
                </a:solidFill>
                <a:effectLst/>
                <a:latin typeface="Calibri"/>
                <a:ea typeface="Calibri"/>
                <a:cs typeface="Calibri"/>
                <a:sym typeface="Calibri"/>
                <a:hlinkClick r:id="rId3"/>
              </a:rPr>
              <a:t>https://www.alberta.ca/inclusive-education</a:t>
            </a:r>
            <a:r>
              <a:rPr lang="en-US"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539" name="Google Shape;539;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0" name="Google Shape;55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A framework was developed in Australia to support inclusion at the policy, practice, and action levels. Key elements of the framework include: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Knowledge of FASD</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Collaboration and communication</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No blame, no shame </a:t>
            </a:r>
          </a:p>
          <a:p>
            <a:pPr marL="0" lvl="0" indent="0" algn="l" rtl="0">
              <a:spcBef>
                <a:spcPts val="0"/>
              </a:spcBef>
              <a:spcAft>
                <a:spcPts val="0"/>
              </a:spcAft>
              <a:buClr>
                <a:schemeClr val="dk1"/>
              </a:buClr>
              <a:buSzPts val="1200"/>
              <a:buFont typeface="Arial"/>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Arial"/>
              <a:buNone/>
            </a:pPr>
            <a:r>
              <a:rPr lang="en-US" sz="1200" dirty="0">
                <a:solidFill>
                  <a:schemeClr val="dk1"/>
                </a:solidFill>
                <a:latin typeface="Calibri"/>
                <a:ea typeface="Calibri"/>
                <a:cs typeface="Calibri"/>
                <a:sym typeface="Calibri"/>
              </a:rPr>
              <a:t>Reference/Resource: </a:t>
            </a:r>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Learning with FASD. (n.d.). </a:t>
            </a:r>
            <a:r>
              <a:rPr lang="en-US" sz="1200" b="0" i="1" u="none" strike="noStrike" cap="none" dirty="0">
                <a:solidFill>
                  <a:schemeClr val="dk1"/>
                </a:solidFill>
                <a:effectLst/>
                <a:latin typeface="Calibri"/>
                <a:ea typeface="Calibri"/>
                <a:cs typeface="Calibri"/>
                <a:sym typeface="Calibri"/>
              </a:rPr>
              <a:t>Learning with FASD: Strategies and supports for neurodiverse learners</a:t>
            </a:r>
            <a:r>
              <a:rPr lang="en-US" sz="1200" b="0" i="0" u="none" strike="noStrike" cap="none" dirty="0">
                <a:solidFill>
                  <a:schemeClr val="dk1"/>
                </a:solidFill>
                <a:effectLst/>
                <a:latin typeface="Calibri"/>
                <a:ea typeface="Calibri"/>
                <a:cs typeface="Calibri"/>
                <a:sym typeface="Calibri"/>
              </a:rPr>
              <a:t>. </a:t>
            </a:r>
            <a:r>
              <a:rPr lang="en-US" sz="1200" b="0" i="0" u="sng" strike="noStrike" cap="none" dirty="0">
                <a:solidFill>
                  <a:schemeClr val="dk1"/>
                </a:solidFill>
                <a:effectLst/>
                <a:latin typeface="Calibri"/>
                <a:ea typeface="Calibri"/>
                <a:cs typeface="Calibri"/>
                <a:sym typeface="Calibri"/>
                <a:hlinkClick r:id="rId3"/>
              </a:rPr>
              <a:t>https://learningwithfasd.org.au/</a:t>
            </a:r>
            <a:r>
              <a:rPr lang="en-US" sz="1200" b="0" i="0" u="none" strike="noStrike" cap="none" dirty="0">
                <a:solidFill>
                  <a:schemeClr val="dk1"/>
                </a:solidFill>
                <a:effectLst/>
                <a:latin typeface="Calibri"/>
                <a:ea typeface="Calibri"/>
                <a:cs typeface="Calibri"/>
                <a:sym typeface="Calibri"/>
              </a:rPr>
              <a:t> </a:t>
            </a:r>
          </a:p>
        </p:txBody>
      </p:sp>
      <p:sp>
        <p:nvSpPr>
          <p:cNvPr id="551" name="Google Shape;55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FASD affects each person uniquely, so flexible, individualized approaches are needed for working with students with FASD;</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Students with FASD and positive school experiences are less likely to develop adverse outcomes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Teachers often report that they lack the knowledge and training in FASD but are eager to provide improved support to their students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Traditional approaches in classroom management may not be effective in supporting the needs of students with FASD</a:t>
            </a:r>
            <a:endParaRPr/>
          </a:p>
        </p:txBody>
      </p:sp>
      <p:sp>
        <p:nvSpPr>
          <p:cNvPr id="587" name="Google Shape;58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3919f0f7af6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g3919f0f7af6_0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CA" dirty="0"/>
              <a:t>Educators may be the first to see patterns that suggest underlying brain-based differences</a:t>
            </a:r>
            <a:endParaRPr dirty="0"/>
          </a:p>
          <a:p>
            <a:pPr marL="171450" lvl="0" indent="-184150" algn="l" rtl="0">
              <a:spcBef>
                <a:spcPts val="0"/>
              </a:spcBef>
              <a:spcAft>
                <a:spcPts val="0"/>
              </a:spcAft>
              <a:buSzPts val="1400"/>
              <a:buChar char="•"/>
            </a:pPr>
            <a:r>
              <a:rPr lang="en-CA" dirty="0"/>
              <a:t>When behaviour is viewed through a neurodevelopmental lens rather than as intentional defiance, we can shift from reactive discipline to proactive support. </a:t>
            </a:r>
            <a:endParaRPr dirty="0"/>
          </a:p>
          <a:p>
            <a:pPr marL="171450" lvl="0" indent="-184150" algn="l" rtl="0">
              <a:spcBef>
                <a:spcPts val="0"/>
              </a:spcBef>
              <a:spcAft>
                <a:spcPts val="0"/>
              </a:spcAft>
              <a:buSzPts val="1400"/>
              <a:buChar char="•"/>
            </a:pPr>
            <a:r>
              <a:rPr lang="en-CA" dirty="0"/>
              <a:t>Simple strategies, predictable routines, clear instructions, visual cues, and task breakdowns help students stay regulated and engaged</a:t>
            </a:r>
            <a:endParaRPr dirty="0"/>
          </a:p>
          <a:p>
            <a:pPr marL="171450" lvl="0" indent="-184150" algn="l" rtl="0">
              <a:spcBef>
                <a:spcPts val="0"/>
              </a:spcBef>
              <a:spcAft>
                <a:spcPts val="0"/>
              </a:spcAft>
              <a:buSzPts val="1400"/>
              <a:buChar char="•"/>
            </a:pPr>
            <a:r>
              <a:rPr lang="en-CA" dirty="0"/>
              <a:t>Ongoing collaboration with families and support teams ensures students experience consistent expectations across settings.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Reference: </a:t>
            </a:r>
          </a:p>
          <a:p>
            <a:pPr marL="0" lvl="0" indent="0" algn="l" rtl="0">
              <a:spcBef>
                <a:spcPts val="0"/>
              </a:spcBef>
              <a:spcAft>
                <a:spcPts val="0"/>
              </a:spcAft>
              <a:buNone/>
            </a:pPr>
            <a:r>
              <a:rPr lang="en-CA" dirty="0">
                <a:solidFill>
                  <a:srgbClr val="222222"/>
                </a:solidFill>
                <a:highlight>
                  <a:srgbClr val="FFFFFF"/>
                </a:highlight>
              </a:rPr>
              <a:t>Kautz‐Turnbull, C., Rockhold, M., </a:t>
            </a:r>
            <a:r>
              <a:rPr lang="en-CA" dirty="0" err="1">
                <a:solidFill>
                  <a:srgbClr val="222222"/>
                </a:solidFill>
                <a:highlight>
                  <a:srgbClr val="FFFFFF"/>
                </a:highlight>
              </a:rPr>
              <a:t>Speybroeck</a:t>
            </a:r>
            <a:r>
              <a:rPr lang="en-CA" dirty="0">
                <a:solidFill>
                  <a:srgbClr val="222222"/>
                </a:solidFill>
                <a:highlight>
                  <a:srgbClr val="FFFFFF"/>
                </a:highlight>
              </a:rPr>
              <a:t>, E., Myers, J., &amp; Petrenko, C. L. M. (2025). Preventing exclusionary discipline and adverse life experiences in FASD: Teachers' ability to recognize students with FASD in the classroom and develop and implement preventative strategies to support learning and behavior. </a:t>
            </a:r>
            <a:r>
              <a:rPr lang="en-CA" i="1" dirty="0">
                <a:solidFill>
                  <a:srgbClr val="222222"/>
                </a:solidFill>
                <a:highlight>
                  <a:srgbClr val="FFFFFF"/>
                </a:highlight>
              </a:rPr>
              <a:t>Alcohol: Clinical and Experimental Research</a:t>
            </a:r>
            <a:r>
              <a:rPr lang="en-CA" dirty="0">
                <a:solidFill>
                  <a:srgbClr val="222222"/>
                </a:solidFill>
                <a:highlight>
                  <a:srgbClr val="FFFFFF"/>
                </a:highlight>
              </a:rPr>
              <a:t>, </a:t>
            </a:r>
            <a:r>
              <a:rPr lang="en-CA" i="1" dirty="0">
                <a:solidFill>
                  <a:srgbClr val="222222"/>
                </a:solidFill>
                <a:highlight>
                  <a:srgbClr val="FFFFFF"/>
                </a:highlight>
              </a:rPr>
              <a:t>49</a:t>
            </a:r>
            <a:r>
              <a:rPr lang="en-CA" dirty="0">
                <a:solidFill>
                  <a:srgbClr val="222222"/>
                </a:solidFill>
                <a:highlight>
                  <a:srgbClr val="FFFFFF"/>
                </a:highlight>
              </a:rPr>
              <a:t>(8), 1828-1838. </a:t>
            </a:r>
            <a:r>
              <a:rPr lang="en-CA" dirty="0">
                <a:solidFill>
                  <a:srgbClr val="123D80"/>
                </a:solidFill>
                <a:highlight>
                  <a:srgbClr val="FFFFFF"/>
                </a:highlight>
                <a:uFill>
                  <a:noFill/>
                </a:uFill>
                <a:hlinkClick r:id="rId3">
                  <a:extLst>
                    <a:ext uri="{A12FA001-AC4F-418D-AE19-62706E023703}">
                      <ahyp:hlinkClr xmlns:ahyp="http://schemas.microsoft.com/office/drawing/2018/hyperlinkcolor" val="tx"/>
                    </a:ext>
                  </a:extLst>
                </a:hlinkClick>
              </a:rPr>
              <a:t>https://doi.org/10.1111/acer.70100</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618" name="Google Shape;618;g3919f0f7af6_0_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3b051ba5b65_0_4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g3b051ba5b65_0_4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a:t>This screenshot is from a short video featuring Myles Himmelreich, a speaker with lived experience of FASD. In this video, Myles explains that many behaviours seen in students with FASD stem from brain-based differences rather than defiance, and he encourages educators to use empathy, clarity, and individualized supports. For more information you can check out the video: https://www.fasdoutreach.ca/resources/all/m/myles-himmelreich-what-educators-need-know</a:t>
            </a:r>
            <a:endParaRPr/>
          </a:p>
        </p:txBody>
      </p:sp>
      <p:sp>
        <p:nvSpPr>
          <p:cNvPr id="601" name="Google Shape;601;g3b051ba5b65_0_4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Inclusivity begins with a knowledge of FASD among all educational professionals. </a:t>
            </a:r>
            <a:r>
              <a:rPr lang="en-US" sz="1200" dirty="0">
                <a:solidFill>
                  <a:schemeClr val="dk1"/>
                </a:solidFill>
                <a:latin typeface="Calibri"/>
                <a:ea typeface="Calibri"/>
                <a:cs typeface="Calibri"/>
                <a:sym typeface="Calibri"/>
              </a:rPr>
              <a:t>In a study of school Superintendents researchers found most lacked more than a cursory knowledge of FASD yet </a:t>
            </a:r>
            <a:r>
              <a:rPr lang="en-US" sz="1200" i="1" dirty="0">
                <a:solidFill>
                  <a:schemeClr val="dk1"/>
                </a:solidFill>
                <a:latin typeface="Calibri"/>
                <a:ea typeface="Calibri"/>
                <a:cs typeface="Calibri"/>
                <a:sym typeface="Calibri"/>
              </a:rPr>
              <a:t>over 50%</a:t>
            </a:r>
            <a:r>
              <a:rPr lang="en-US" sz="1200" dirty="0">
                <a:solidFill>
                  <a:schemeClr val="dk1"/>
                </a:solidFill>
                <a:latin typeface="Calibri"/>
                <a:ea typeface="Calibri"/>
                <a:cs typeface="Calibri"/>
                <a:sym typeface="Calibri"/>
              </a:rPr>
              <a:t> had to deliver on a disciplinary meeting (suspension, expulsion) of a student with FASD. </a:t>
            </a:r>
          </a:p>
          <a:p>
            <a:pPr marL="0" lvl="0" indent="0" algn="l" rtl="0">
              <a:spcBef>
                <a:spcPts val="0"/>
              </a:spcBef>
              <a:spcAft>
                <a:spcPts val="0"/>
              </a:spcAft>
              <a:buFont typeface="Arial" panose="020B0604020202020204" pitchFamily="34" charset="0"/>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In an FASD intervention project in North-Western Ontario, researchers found a number of positive impacts when school boards, communities, and caregivers were trained on how to support children with FASD:</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Caregivers realized they weren’t alone; </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Teachers reported that being aware of FASD, having tracking mechanisms, and connecting with knowledgeable support people was very helpful; and </a:t>
            </a:r>
          </a:p>
          <a:p>
            <a:pPr marL="628650" lvl="1"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Teachers reported better mental health and well-being.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Resource: </a:t>
            </a:r>
            <a:r>
              <a:rPr lang="en-US" dirty="0"/>
              <a:t>The Government of Alberta offers free online FASD training through the Canada FASD Research Network for educators and other professionals: </a:t>
            </a:r>
            <a:r>
              <a:rPr lang="en-US" u="sng" dirty="0">
                <a:solidFill>
                  <a:schemeClr val="hlink"/>
                </a:solidFill>
                <a:hlinkClick r:id="rId3"/>
              </a:rPr>
              <a:t>https://www.alberta.ca/fasd-training-and-education</a:t>
            </a:r>
            <a:endParaRPr lang="en-US" u="sng" dirty="0">
              <a:solidFill>
                <a:schemeClr val="hlink"/>
              </a:solidFill>
            </a:endParaRPr>
          </a:p>
          <a:p>
            <a:pPr marL="0" lvl="0" indent="0" algn="l" rtl="0">
              <a:spcBef>
                <a:spcPts val="0"/>
              </a:spcBef>
              <a:spcAft>
                <a:spcPts val="0"/>
              </a:spcAft>
              <a:buNone/>
            </a:pPr>
            <a:endParaRPr lang="en-US" u="sng" dirty="0">
              <a:solidFill>
                <a:schemeClr val="hlink"/>
              </a:solidFil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What Educators Need to Know About FASD</a:t>
            </a:r>
            <a:r>
              <a:rPr lang="en-US" dirty="0"/>
              <a:t> is a practical resource published by the Government of Manitoba to help teachers and school staff understand fetal alcohol spectrum disorder (FASD), how it affects learning and behaviour, and to provide classroom-based strategies for supporting students with FASD. The resource can be found here: </a:t>
            </a:r>
            <a:r>
              <a:rPr lang="en-US" sz="1200" b="1" i="0" u="sng" strike="noStrike" cap="none" dirty="0">
                <a:solidFill>
                  <a:schemeClr val="dk1"/>
                </a:solidFill>
                <a:effectLst/>
                <a:latin typeface="Calibri"/>
                <a:ea typeface="Calibri"/>
                <a:cs typeface="Calibri"/>
                <a:sym typeface="Calibri"/>
                <a:hlinkClick r:id="rId4"/>
              </a:rPr>
              <a:t>https://www.gov.mb.ca/fs/fasd/pubs/fasdeducators_en.pdf</a:t>
            </a:r>
            <a:r>
              <a:rPr lang="en-US" sz="1200" b="1"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dirty="0"/>
          </a:p>
        </p:txBody>
      </p:sp>
      <p:sp>
        <p:nvSpPr>
          <p:cNvPr id="615" name="Google Shape;615;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9" name="Google Shape;63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b="1">
                <a:solidFill>
                  <a:schemeClr val="dk1"/>
                </a:solidFill>
                <a:latin typeface="Calibri"/>
                <a:ea typeface="Calibri"/>
                <a:cs typeface="Calibri"/>
                <a:sym typeface="Calibri"/>
              </a:rPr>
              <a:t>Teachers have identified three important components of understanding FASD</a:t>
            </a:r>
            <a:r>
              <a:rPr lang="en-CA" sz="1200">
                <a:solidFill>
                  <a:schemeClr val="dk1"/>
                </a:solidFill>
                <a:latin typeface="Calibri"/>
                <a:ea typeface="Calibri"/>
                <a:cs typeface="Calibri"/>
                <a:sym typeface="Calibri"/>
              </a:rPr>
              <a:t>, and strategies for building this understanding:</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Understanding the whole student</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Take time to build and cultivate a relationship with the student</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Focus on and emphasize the accomplishments over the challenging behaviours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Integrate choice with expectations</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Responding within dynamic environments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Foster an inclusive atmosphere with student peers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Build the home-school relationships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Access individualized funding</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Optimizing student-centered programming</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Match supports with needs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Build on strengths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Address service gaps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40" name="Google Shape;640;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4" name="Google Shape;664;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Classroom inclusion may become more challenging over time. As children diagnosed with FASD transition to higher grades, their areas of need and challenges may become more obvious. All students experience challenges but students with FASD may experience challenges that isolate and differentiate them from their peers.  </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lang="en-US" dirty="0"/>
          </a:p>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Building inclusivity for FASD in schools requires us to </a:t>
            </a:r>
            <a:r>
              <a:rPr lang="en-US" sz="1200" b="1" i="1" dirty="0">
                <a:solidFill>
                  <a:schemeClr val="dk1"/>
                </a:solidFill>
                <a:latin typeface="Calibri"/>
                <a:ea typeface="Calibri"/>
                <a:cs typeface="Calibri"/>
                <a:sym typeface="Calibri"/>
              </a:rPr>
              <a:t>adapt to the needs of the learner</a:t>
            </a:r>
            <a:r>
              <a:rPr lang="en-US" sz="1200" b="1"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Every learner has unique needs. Some learners have profound and ongoing needs and others have short-term or situation-based needs. This calls for flexible and responsive learning environments that can adapt to the changing needs of learners. </a:t>
            </a:r>
            <a:endParaRPr lang="en-US"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665" name="Google Shape;665;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8" name="Google Shape;67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Consider this teacher’s experience trying to promote inclusion for her students in a space that wasn’t ideally structured for them: </a:t>
            </a: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https://www.youtube.com/watch?v=D1fbTKYkU4k</a:t>
            </a:r>
            <a:r>
              <a:rPr lang="en-CA" sz="1200">
                <a:solidFill>
                  <a:schemeClr val="dk1"/>
                </a:solidFill>
                <a:latin typeface="Calibri"/>
                <a:ea typeface="Calibri"/>
                <a:cs typeface="Calibri"/>
                <a:sym typeface="Calibri"/>
              </a:rPr>
              <a:t> (5:56)</a:t>
            </a:r>
            <a:endParaRPr/>
          </a:p>
          <a:p>
            <a:pPr marL="0" lvl="0" indent="0" algn="l" rtl="0">
              <a:spcBef>
                <a:spcPts val="0"/>
              </a:spcBef>
              <a:spcAft>
                <a:spcPts val="0"/>
              </a:spcAft>
              <a:buNone/>
            </a:pPr>
            <a:endParaRPr/>
          </a:p>
        </p:txBody>
      </p:sp>
      <p:sp>
        <p:nvSpPr>
          <p:cNvPr id="679" name="Google Shape;679;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A key element of inclusion is a sense of belonging. </a:t>
            </a:r>
            <a:r>
              <a:rPr lang="en-US" sz="1200" b="1" dirty="0">
                <a:solidFill>
                  <a:schemeClr val="dk1"/>
                </a:solidFill>
                <a:latin typeface="Calibri"/>
                <a:ea typeface="Calibri"/>
                <a:cs typeface="Calibri"/>
                <a:sym typeface="Calibri"/>
              </a:rPr>
              <a:t>Students with FASD need a supportive school community that welcomes them, makes them feel safe, and makes them feel like a contributing member of the school. </a:t>
            </a:r>
            <a:endParaRPr lang="en-US" dirty="0"/>
          </a:p>
          <a:p>
            <a:pPr marL="0" lvl="0" indent="0" algn="l" rtl="0">
              <a:spcBef>
                <a:spcPts val="0"/>
              </a:spcBef>
              <a:spcAft>
                <a:spcPts val="0"/>
              </a:spcAft>
              <a:buClr>
                <a:schemeClr val="dk1"/>
              </a:buClr>
              <a:buSzPts val="1200"/>
              <a:buFont typeface="Calibri"/>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panose="020B0604020202020204" pitchFamily="34" charset="0"/>
              <a:buChar char="•"/>
            </a:pPr>
            <a:r>
              <a:rPr lang="en-US" sz="1200" dirty="0">
                <a:solidFill>
                  <a:schemeClr val="dk1"/>
                </a:solidFill>
                <a:latin typeface="Calibri"/>
                <a:ea typeface="Calibri"/>
                <a:cs typeface="Calibri"/>
                <a:sym typeface="Calibri"/>
              </a:rPr>
              <a:t>In a study on student belonging in Quebec, researchers made six recommendations to improve feelings of belonging for students: </a:t>
            </a:r>
          </a:p>
          <a:p>
            <a:pPr marL="0" lvl="0" indent="0" algn="l" rtl="0">
              <a:spcBef>
                <a:spcPts val="0"/>
              </a:spcBef>
              <a:spcAft>
                <a:spcPts val="0"/>
              </a:spcAft>
              <a:buClr>
                <a:schemeClr val="dk1"/>
              </a:buClr>
              <a:buSzPts val="1200"/>
              <a:buFont typeface="Arial" panose="020B0604020202020204" pitchFamily="34" charset="0"/>
              <a:buNone/>
            </a:pPr>
            <a:r>
              <a:rPr lang="en-US" sz="1200" dirty="0">
                <a:solidFill>
                  <a:schemeClr val="dk1"/>
                </a:solidFill>
                <a:latin typeface="Calibri"/>
                <a:ea typeface="Calibri"/>
                <a:cs typeface="Calibri"/>
                <a:sym typeface="Calibri"/>
              </a:rPr>
              <a:t>1. Training educators on effective listening strategies</a:t>
            </a:r>
            <a:endParaRPr lang="en-US" dirty="0"/>
          </a:p>
          <a:p>
            <a:pPr marL="228600" lvl="0" indent="-228600" algn="l" rtl="0">
              <a:spcBef>
                <a:spcPts val="0"/>
              </a:spcBef>
              <a:spcAft>
                <a:spcPts val="0"/>
              </a:spcAft>
              <a:buClr>
                <a:schemeClr val="dk1"/>
              </a:buClr>
              <a:buSzPts val="1200"/>
              <a:buFont typeface="Calibri"/>
              <a:buAutoNum type="arabicPeriod"/>
            </a:pPr>
            <a:r>
              <a:rPr lang="en-US" sz="1200" dirty="0">
                <a:solidFill>
                  <a:schemeClr val="dk1"/>
                </a:solidFill>
                <a:latin typeface="Calibri"/>
                <a:ea typeface="Calibri"/>
                <a:cs typeface="Calibri"/>
                <a:sym typeface="Calibri"/>
              </a:rPr>
              <a:t>Providing personal and academic supports for students</a:t>
            </a:r>
            <a:endParaRPr lang="en-US" dirty="0"/>
          </a:p>
          <a:p>
            <a:pPr marL="228600" lvl="0" indent="-228600" algn="l" rtl="0">
              <a:spcBef>
                <a:spcPts val="0"/>
              </a:spcBef>
              <a:spcAft>
                <a:spcPts val="0"/>
              </a:spcAft>
              <a:buClr>
                <a:schemeClr val="dk1"/>
              </a:buClr>
              <a:buSzPts val="1200"/>
              <a:buFont typeface="Calibri"/>
              <a:buAutoNum type="arabicPeriod"/>
            </a:pPr>
            <a:r>
              <a:rPr lang="en-US" sz="1200" dirty="0">
                <a:solidFill>
                  <a:schemeClr val="dk1"/>
                </a:solidFill>
                <a:latin typeface="Calibri"/>
                <a:ea typeface="Calibri"/>
                <a:cs typeface="Calibri"/>
                <a:sym typeface="Calibri"/>
              </a:rPr>
              <a:t>Encouraging positive social relationships</a:t>
            </a:r>
            <a:endParaRPr lang="en-US" dirty="0"/>
          </a:p>
          <a:p>
            <a:pPr marL="228600" lvl="0" indent="-228600" algn="l" rtl="0">
              <a:spcBef>
                <a:spcPts val="0"/>
              </a:spcBef>
              <a:spcAft>
                <a:spcPts val="0"/>
              </a:spcAft>
              <a:buClr>
                <a:schemeClr val="dk1"/>
              </a:buClr>
              <a:buSzPts val="1200"/>
              <a:buFont typeface="Calibri"/>
              <a:buAutoNum type="arabicPeriod"/>
            </a:pPr>
            <a:r>
              <a:rPr lang="en-US" sz="1200" dirty="0">
                <a:solidFill>
                  <a:schemeClr val="dk1"/>
                </a:solidFill>
                <a:latin typeface="Calibri"/>
                <a:ea typeface="Calibri"/>
                <a:cs typeface="Calibri"/>
                <a:sym typeface="Calibri"/>
              </a:rPr>
              <a:t>Ensuring early implementation of social competence programs</a:t>
            </a:r>
            <a:endParaRPr lang="en-US" dirty="0"/>
          </a:p>
          <a:p>
            <a:pPr marL="228600" lvl="0" indent="-228600" algn="l" rtl="0">
              <a:spcBef>
                <a:spcPts val="0"/>
              </a:spcBef>
              <a:spcAft>
                <a:spcPts val="0"/>
              </a:spcAft>
              <a:buClr>
                <a:schemeClr val="dk1"/>
              </a:buClr>
              <a:buSzPts val="1200"/>
              <a:buFont typeface="Calibri"/>
              <a:buAutoNum type="arabicPeriod"/>
            </a:pPr>
            <a:r>
              <a:rPr lang="en-US" sz="1200" dirty="0">
                <a:solidFill>
                  <a:schemeClr val="dk1"/>
                </a:solidFill>
                <a:latin typeface="Calibri"/>
                <a:ea typeface="Calibri"/>
                <a:cs typeface="Calibri"/>
                <a:sym typeface="Calibri"/>
              </a:rPr>
              <a:t>Providing education activities where students can develop common interests with peers</a:t>
            </a:r>
            <a:endParaRPr lang="en-US" dirty="0"/>
          </a:p>
          <a:p>
            <a:pPr marL="228600" lvl="0" indent="-228600" algn="l" rtl="0">
              <a:spcBef>
                <a:spcPts val="0"/>
              </a:spcBef>
              <a:spcAft>
                <a:spcPts val="0"/>
              </a:spcAft>
              <a:buClr>
                <a:schemeClr val="dk1"/>
              </a:buClr>
              <a:buSzPts val="1200"/>
              <a:buFont typeface="Calibri"/>
              <a:buAutoNum type="arabicPeriod"/>
            </a:pPr>
            <a:r>
              <a:rPr lang="en-US" sz="1200" dirty="0">
                <a:solidFill>
                  <a:schemeClr val="dk1"/>
                </a:solidFill>
                <a:latin typeface="Calibri"/>
                <a:ea typeface="Calibri"/>
                <a:cs typeface="Calibri"/>
                <a:sym typeface="Calibri"/>
              </a:rPr>
              <a:t>Encouraging extracurricular participation related to their various interests</a:t>
            </a:r>
            <a:endParaRPr lang="en-US" dirty="0"/>
          </a:p>
          <a:p>
            <a:pPr marL="0" lvl="0" indent="0" algn="l" rtl="0">
              <a:spcBef>
                <a:spcPts val="0"/>
              </a:spcBef>
              <a:spcAft>
                <a:spcPts val="0"/>
              </a:spcAft>
              <a:buNone/>
            </a:pPr>
            <a:endParaRPr dirty="0"/>
          </a:p>
        </p:txBody>
      </p:sp>
      <p:sp>
        <p:nvSpPr>
          <p:cNvPr id="689" name="Google Shape;689;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3919f0f7af6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3" name="Google Shape;693;g3919f0f7af6_0_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The Skills Society partnered with the University of Alberta to understand how belonging is experienced by adults with intellectual disabilities and what helps them feel connected, valued, and included in their communities. </a:t>
            </a:r>
            <a:endParaRPr dirty="0"/>
          </a:p>
          <a:p>
            <a:pPr marL="457200" lvl="0" indent="-304800" algn="l" rtl="0">
              <a:spcBef>
                <a:spcPts val="0"/>
              </a:spcBef>
              <a:spcAft>
                <a:spcPts val="0"/>
              </a:spcAft>
              <a:buSzPts val="1200"/>
              <a:buFont typeface="Calibri"/>
              <a:buChar char="●"/>
            </a:pPr>
            <a:r>
              <a:rPr lang="en-CA" dirty="0"/>
              <a:t>The three summaries offer a different lens: </a:t>
            </a:r>
            <a:endParaRPr dirty="0"/>
          </a:p>
          <a:p>
            <a:pPr marL="914400" lvl="1" indent="-304800" algn="l" rtl="0">
              <a:spcBef>
                <a:spcPts val="0"/>
              </a:spcBef>
              <a:spcAft>
                <a:spcPts val="0"/>
              </a:spcAft>
              <a:buSzPts val="1200"/>
              <a:buChar char="○"/>
            </a:pPr>
            <a:r>
              <a:rPr lang="en-CA" b="1" dirty="0"/>
              <a:t>Belonging &amp; Inclusion Summary </a:t>
            </a:r>
            <a:r>
              <a:rPr lang="en-CA" dirty="0"/>
              <a:t>outlines what belonging means and the key conditions that support it.</a:t>
            </a:r>
            <a:endParaRPr dirty="0"/>
          </a:p>
          <a:p>
            <a:pPr marL="914400" lvl="1" indent="-304800" algn="l" rtl="0">
              <a:spcBef>
                <a:spcPts val="0"/>
              </a:spcBef>
              <a:spcAft>
                <a:spcPts val="0"/>
              </a:spcAft>
              <a:buSzPts val="1200"/>
              <a:buFont typeface="Arial"/>
              <a:buChar char="○"/>
            </a:pPr>
            <a:r>
              <a:rPr lang="en-CA" b="1" dirty="0"/>
              <a:t>Lived Experience Summary</a:t>
            </a:r>
            <a:r>
              <a:rPr lang="en-CA" dirty="0"/>
              <a:t> captures insights directly from individuals with intellectual disabilities about what makes them feel welcomed and included.</a:t>
            </a:r>
            <a:endParaRPr dirty="0"/>
          </a:p>
          <a:p>
            <a:pPr marL="914400" lvl="1" indent="-304800" algn="l" rtl="0">
              <a:spcBef>
                <a:spcPts val="0"/>
              </a:spcBef>
              <a:spcAft>
                <a:spcPts val="0"/>
              </a:spcAft>
              <a:buSzPts val="1200"/>
              <a:buFont typeface="Arial"/>
              <a:buChar char="○"/>
            </a:pPr>
            <a:r>
              <a:rPr lang="en-CA" b="1" dirty="0"/>
              <a:t>Provider Practices Summary</a:t>
            </a:r>
            <a:r>
              <a:rPr lang="en-CA" dirty="0"/>
              <a:t> focuses on practical steps service providers can take to create environments that foster belonging.</a:t>
            </a:r>
            <a:endParaRPr dirty="0"/>
          </a:p>
        </p:txBody>
      </p:sp>
      <p:sp>
        <p:nvSpPr>
          <p:cNvPr id="694" name="Google Shape;694;g3919f0f7af6_0_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Consider this strategy implemented in a middle school in Nevada to ensure each student feels like they belong in their school: </a:t>
            </a: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https://www.youtube.com/watch?v=xjZx0VdmgkE</a:t>
            </a:r>
            <a:r>
              <a:rPr lang="en-CA" sz="1200">
                <a:solidFill>
                  <a:schemeClr val="dk1"/>
                </a:solidFill>
                <a:latin typeface="Calibri"/>
                <a:ea typeface="Calibri"/>
                <a:cs typeface="Calibri"/>
                <a:sym typeface="Calibri"/>
              </a:rPr>
              <a:t> (3:08) </a:t>
            </a:r>
            <a:endParaRPr/>
          </a:p>
        </p:txBody>
      </p:sp>
      <p:sp>
        <p:nvSpPr>
          <p:cNvPr id="700" name="Google Shape;700;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9" name="Google Shape;709;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Building capacity and collaboration are key elements to achieving success. </a:t>
            </a:r>
            <a:r>
              <a:rPr lang="en-CA" sz="1200" b="1" dirty="0">
                <a:solidFill>
                  <a:schemeClr val="dk1"/>
                </a:solidFill>
                <a:latin typeface="Calibri"/>
                <a:ea typeface="Calibri"/>
                <a:cs typeface="Calibri"/>
                <a:sym typeface="Calibri"/>
              </a:rPr>
              <a:t>The student and educator </a:t>
            </a:r>
            <a:r>
              <a:rPr lang="en-CA" sz="1200" b="1" i="1" dirty="0">
                <a:solidFill>
                  <a:schemeClr val="dk1"/>
                </a:solidFill>
                <a:latin typeface="Calibri"/>
                <a:ea typeface="Calibri"/>
                <a:cs typeface="Calibri"/>
                <a:sym typeface="Calibri"/>
              </a:rPr>
              <a:t>both</a:t>
            </a:r>
            <a:r>
              <a:rPr lang="en-CA" sz="1200" b="1" dirty="0">
                <a:solidFill>
                  <a:schemeClr val="dk1"/>
                </a:solidFill>
                <a:latin typeface="Calibri"/>
                <a:ea typeface="Calibri"/>
                <a:cs typeface="Calibri"/>
                <a:sym typeface="Calibri"/>
              </a:rPr>
              <a:t> need a strong and supportive network</a:t>
            </a:r>
            <a:r>
              <a:rPr lang="en-CA" sz="1200" dirty="0">
                <a:solidFill>
                  <a:schemeClr val="dk1"/>
                </a:solidFill>
                <a:latin typeface="Calibri"/>
                <a:ea typeface="Calibri"/>
                <a:cs typeface="Calibri"/>
                <a:sym typeface="Calibri"/>
              </a:rPr>
              <a:t>. Key stakeholders and their roles in supportive school communities include: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School Administrators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Identify gaps and seeks resources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Promote reflective practice</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Commit to inclusivity</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Provide leadership with vision</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Communicate actively with caregivers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Teachers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Communicate with team</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Commit to reflective practice</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Incorporate classroom strategies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Compassionately engage with child</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Communicate actively with caregivers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Educational Assistants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Provide one-on-one support when needed</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Guided or directed by the teacher</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Help develop/evaluate strategies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Compassionately engage with child</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Maintain a safe environment</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Outside Agencies</a:t>
            </a:r>
            <a:r>
              <a:rPr lang="en-CA" sz="8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 Assessment and Diagnostic Clinics</a:t>
            </a:r>
            <a:endParaRPr dirty="0"/>
          </a:p>
          <a:p>
            <a:pPr marL="1085850" lvl="2"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Help provide a greater understanding of the student’s needs </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 Support Providers</a:t>
            </a:r>
            <a:endParaRPr dirty="0"/>
          </a:p>
          <a:p>
            <a:pPr marL="1085850" lvl="2"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Provide resources for training as well as services for students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Caregivers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The core and most consistent member of the student’s support network</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Provide a vast diversity of information regarding the student’s strengths, needs, and desires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Serve as the foundation of a strong and supportive network </a:t>
            </a:r>
            <a:endParaRPr dirty="0"/>
          </a:p>
          <a:p>
            <a:pPr marL="457200" lvl="1"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dirty="0">
                <a:solidFill>
                  <a:schemeClr val="dk1"/>
                </a:solidFill>
                <a:latin typeface="Calibri"/>
                <a:ea typeface="Calibri"/>
                <a:cs typeface="Calibri"/>
                <a:sym typeface="Calibri"/>
              </a:rPr>
              <a:t>Other stakeholders may include: school-based counsellors, sports coaches, wellness coaches, inclusive education coordinators, and counselling support professionals. Schools may have centralized supports and services, so it is important to bring in staff that are knowledgeable about those types of programs in order to best support individuals. </a:t>
            </a: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dirty="0">
                <a:solidFill>
                  <a:schemeClr val="dk1"/>
                </a:solidFill>
                <a:latin typeface="Calibri"/>
                <a:ea typeface="Calibri"/>
                <a:cs typeface="Calibri"/>
                <a:sym typeface="Calibri"/>
              </a:rPr>
              <a:t>Together, the whole team of support needs to have a shared understanding of FASD, shared understanding of each unique individual, and shared goals to support the student. Strategies for the support team include:</a:t>
            </a:r>
            <a:endParaRPr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Using consistent strategies to support the student’s success. </a:t>
            </a:r>
            <a:endParaRPr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Communicating and collaborating to decide on one strategy at a time to address a specific goal. </a:t>
            </a:r>
            <a:endParaRPr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Developing a communications plan which outlines how the team can share information in a timely manner. </a:t>
            </a:r>
            <a:endParaRPr sz="1200" dirty="0">
              <a:solidFill>
                <a:schemeClr val="dk1"/>
              </a:solidFill>
              <a:latin typeface="Calibri"/>
              <a:ea typeface="Calibri"/>
              <a:cs typeface="Calibri"/>
              <a:sym typeface="Calibri"/>
            </a:endParaRPr>
          </a:p>
        </p:txBody>
      </p:sp>
      <p:sp>
        <p:nvSpPr>
          <p:cNvPr id="710" name="Google Shape;710;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0" name="Google Shape;740;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t>Tracy Masterangelo, Adapted from the Supporting Self-Regulation with Individuals with FASD Presentation</a:t>
            </a:r>
            <a:endParaRPr sz="1200"/>
          </a:p>
        </p:txBody>
      </p:sp>
      <p:sp>
        <p:nvSpPr>
          <p:cNvPr id="741" name="Google Shape;741;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4" name="Google Shape;75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Caregivers of individuals with FASD often juggle multiple roles. They are their child’s primary provider, but often also take the role of advocate to raise awareness of FASD and secure supports for their children. Unlike most other support workers, a caregiver is a 24/7 occupation. </a:t>
            </a:r>
            <a:endParaRPr lang="en-US" dirty="0"/>
          </a:p>
          <a:p>
            <a:pPr marL="0" lvl="0" indent="0" algn="l" rtl="0">
              <a:spcBef>
                <a:spcPts val="0"/>
              </a:spcBef>
              <a:spcAft>
                <a:spcPts val="0"/>
              </a:spcAft>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Caregivers of individuals with FASD report high levels of stress, even in comparison with caregivers of individuals with other developmental disabilities.   </a:t>
            </a:r>
            <a:endParaRPr lang="en-US" dirty="0"/>
          </a:p>
          <a:p>
            <a:pPr marL="0" lvl="0" indent="0" algn="l" rtl="0">
              <a:spcBef>
                <a:spcPts val="0"/>
              </a:spcBef>
              <a:spcAft>
                <a:spcPts val="0"/>
              </a:spcAft>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Caregivers may move through several stages in the process of receiving a diagnosis: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Seeking and possibly receiving a diagnosis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Processing emotions and coming to terms with the child’s difficulties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Seeking support and belonging within a knowledgeable community</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Developing a new understanding of the child’s behaviour</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Becoming an educator, advocate, and expert on the child and FASD</a:t>
            </a:r>
          </a:p>
          <a:p>
            <a:pPr marL="457200" lvl="1" indent="0" algn="l" rtl="0">
              <a:spcBef>
                <a:spcPts val="0"/>
              </a:spcBef>
              <a:spcAft>
                <a:spcPts val="0"/>
              </a:spcAft>
              <a:buClr>
                <a:schemeClr val="dk1"/>
              </a:buClr>
              <a:buSzPts val="1200"/>
              <a:buFont typeface="Arial"/>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US" sz="1200" b="0" i="0" u="none" strike="noStrike" cap="none" dirty="0" err="1">
                <a:solidFill>
                  <a:schemeClr val="dk1"/>
                </a:solidFill>
                <a:effectLst/>
                <a:latin typeface="Calibri"/>
                <a:ea typeface="Calibri"/>
                <a:cs typeface="Calibri"/>
                <a:sym typeface="Calibri"/>
              </a:rPr>
              <a:t>CanFASD</a:t>
            </a:r>
            <a:r>
              <a:rPr lang="en-US" sz="1200" b="0" i="0" u="none" strike="noStrike" cap="none" dirty="0">
                <a:solidFill>
                  <a:schemeClr val="dk1"/>
                </a:solidFill>
                <a:effectLst/>
                <a:latin typeface="Calibri"/>
                <a:ea typeface="Calibri"/>
                <a:cs typeface="Calibri"/>
                <a:sym typeface="Calibri"/>
              </a:rPr>
              <a:t> has a resource guide for caregivers of FASD: </a:t>
            </a:r>
            <a:r>
              <a:rPr lang="en-US" sz="1200" b="0" i="0" u="sng" strike="noStrike" cap="none" dirty="0">
                <a:solidFill>
                  <a:schemeClr val="dk1"/>
                </a:solidFill>
                <a:effectLst/>
                <a:latin typeface="Calibri"/>
                <a:ea typeface="Calibri"/>
                <a:cs typeface="Calibri"/>
                <a:sym typeface="Calibri"/>
                <a:hlinkClick r:id="rId3"/>
              </a:rPr>
              <a:t>https://canfasd.ca/wp-content/uploads/2018/03/Caregiver-Resource-Guide-FASD-March-2018.pdf</a:t>
            </a:r>
            <a:r>
              <a:rPr lang="en-US" sz="1200" b="0" i="0" u="none" strike="noStrike" cap="none" dirty="0">
                <a:solidFill>
                  <a:schemeClr val="dk1"/>
                </a:solidFill>
                <a:effectLst/>
                <a:latin typeface="Calibri"/>
                <a:ea typeface="Calibri"/>
                <a:cs typeface="Calibri"/>
                <a:sym typeface="Calibri"/>
              </a:rPr>
              <a:t> </a:t>
            </a:r>
          </a:p>
          <a:p>
            <a:pPr marL="171450" lvl="0" indent="-171450" algn="l" rtl="0">
              <a:spcBef>
                <a:spcPts val="0"/>
              </a:spcBef>
              <a:spcAft>
                <a:spcPts val="0"/>
              </a:spcAft>
              <a:buClr>
                <a:schemeClr val="dk1"/>
              </a:buClr>
              <a:buSzPts val="1200"/>
              <a:buFont typeface="Arial"/>
              <a:buChar char="•"/>
            </a:pPr>
            <a:endParaRPr lang="en-US" sz="1200" b="0" i="0" u="none" strike="noStrike" cap="none" dirty="0">
              <a:solidFill>
                <a:schemeClr val="dk1"/>
              </a:solidFill>
              <a:effectLst/>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US" sz="1200" b="0" i="0" u="none" strike="noStrike" cap="none" dirty="0">
                <a:solidFill>
                  <a:schemeClr val="dk1"/>
                </a:solidFill>
                <a:effectLst/>
                <a:latin typeface="Calibri"/>
                <a:ea typeface="Calibri"/>
                <a:cs typeface="Calibri"/>
                <a:sym typeface="Calibri"/>
              </a:rPr>
              <a:t>Similarly, Healthy Child Manitoba Developed a </a:t>
            </a:r>
            <a:r>
              <a:rPr lang="en-US" sz="1200" b="0" i="0" u="none" strike="noStrike" cap="none" dirty="0" err="1">
                <a:solidFill>
                  <a:schemeClr val="dk1"/>
                </a:solidFill>
                <a:effectLst/>
                <a:latin typeface="Calibri"/>
                <a:ea typeface="Calibri"/>
                <a:cs typeface="Calibri"/>
                <a:sym typeface="Calibri"/>
              </a:rPr>
              <a:t>Resouce</a:t>
            </a:r>
            <a:r>
              <a:rPr lang="en-US" sz="1200" b="0" i="0" u="none" strike="noStrike" cap="none" dirty="0">
                <a:solidFill>
                  <a:schemeClr val="dk1"/>
                </a:solidFill>
                <a:effectLst/>
                <a:latin typeface="Calibri"/>
                <a:ea typeface="Calibri"/>
                <a:cs typeface="Calibri"/>
                <a:sym typeface="Calibri"/>
              </a:rPr>
              <a:t> called ‘What Parents and Caregivers Need to Know about Fetal Alcohol Spectrum Disorder) which can be found here: </a:t>
            </a:r>
            <a:r>
              <a:rPr lang="en-US" sz="1200" b="0" i="0" u="sng" strike="noStrike" cap="none" dirty="0">
                <a:solidFill>
                  <a:schemeClr val="dk1"/>
                </a:solidFill>
                <a:effectLst/>
                <a:latin typeface="Calibri"/>
                <a:ea typeface="Calibri"/>
                <a:cs typeface="Calibri"/>
                <a:sym typeface="Calibri"/>
                <a:hlinkClick r:id="rId4"/>
              </a:rPr>
              <a:t>https://www.gov.mb.ca/fs/fasd/pubs/fasd_caregivers.pdf</a:t>
            </a:r>
            <a:r>
              <a:rPr lang="en-US"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References: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Bobbitt, S. A., Baugh, L. A., Andrew, G. H., Cook, J. L., Green, C. R., Pei, J. R., &amp; Rasmussen, C. R. (2016). Caregiver needs and stress in caring for individuals with fetal alcohol spectrum disorder. </a:t>
            </a:r>
            <a:r>
              <a:rPr lang="en-US" i="1" dirty="0"/>
              <a:t>Research in Developmental Disabilities, 55</a:t>
            </a:r>
            <a:r>
              <a:rPr lang="en-US" dirty="0"/>
              <a:t>, 100–113</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Olson, H. C., Oti, R., Gelo, J., &amp; Beck, S. (2009). “Family matters:” Fetal alcohol spectrum disorders and the family. </a:t>
            </a:r>
            <a:r>
              <a:rPr lang="en-US" i="1" dirty="0"/>
              <a:t>Developmental Disabilities Research Reviews, 15</a:t>
            </a:r>
            <a:r>
              <a:rPr lang="en-US" dirty="0"/>
              <a:t>(3), 235–249.</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Watson, S. L., Coons, K. D., &amp; Hayes, S. A. (2013). Autism spectrum disorder and fetal alcohol spectrum disorder. Part I: A comparison of parenting stress. </a:t>
            </a:r>
            <a:r>
              <a:rPr lang="en-US" i="1" dirty="0"/>
              <a:t>Journal of Intellectual &amp; Developmental Disability, 38</a:t>
            </a:r>
            <a:r>
              <a:rPr lang="en-US" dirty="0"/>
              <a:t>(2), 95–104</a:t>
            </a:r>
          </a:p>
        </p:txBody>
      </p:sp>
      <p:sp>
        <p:nvSpPr>
          <p:cNvPr id="755" name="Google Shape;755;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7" name="Google Shape;787;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A Quick Guidebook for Schools – Lakeland Center – Heather MacFarlene</a:t>
            </a:r>
            <a:endParaRPr sz="1200">
              <a:solidFill>
                <a:schemeClr val="dk1"/>
              </a:solidFill>
              <a:latin typeface="Calibri"/>
              <a:ea typeface="Calibri"/>
              <a:cs typeface="Calibri"/>
              <a:sym typeface="Calibri"/>
            </a:endParaRPr>
          </a:p>
        </p:txBody>
      </p:sp>
      <p:sp>
        <p:nvSpPr>
          <p:cNvPr id="788" name="Google Shape;788;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b="0" i="0" u="none" strike="noStrike" dirty="0">
                <a:solidFill>
                  <a:schemeClr val="dk1"/>
                </a:solidFill>
                <a:latin typeface="Calibri"/>
                <a:ea typeface="Calibri"/>
                <a:cs typeface="Calibri"/>
                <a:sym typeface="Calibri"/>
              </a:rPr>
              <a:t>A key innovation of Alberta’s response to FASD was the development and continued funding of 12 regionally based civil society FASD Service Networks, which have become the cornerstone for the delivery of FASD awareness, prevention, assessment and diagnosis, and supports for individuals with FASD, their families, and caregivers across the province.</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b="0" i="0" u="none" strike="noStrike" dirty="0">
                <a:solidFill>
                  <a:schemeClr val="dk1"/>
                </a:solidFill>
                <a:latin typeface="Calibri"/>
                <a:ea typeface="Calibri"/>
                <a:cs typeface="Calibri"/>
                <a:sym typeface="Calibri"/>
              </a:rPr>
              <a:t>In alignment with the strategic direction provided by the Government of Alberta, the FASD Service Networks build capacity in communities by enhancing existing services and by fostering the development of new ones.</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b="0" i="0" u="none" strike="noStrike" dirty="0">
                <a:solidFill>
                  <a:schemeClr val="dk1"/>
                </a:solidFill>
                <a:latin typeface="Calibri"/>
                <a:ea typeface="Calibri"/>
                <a:cs typeface="Calibri"/>
                <a:sym typeface="Calibri"/>
              </a:rPr>
              <a:t>The community-led FASD Service Networks have each designed a model of service delivery to meet the unique needs in their region. </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b="0" i="0" u="none" strike="noStrike" dirty="0">
                <a:solidFill>
                  <a:schemeClr val="dk1"/>
                </a:solidFill>
                <a:latin typeface="Calibri"/>
                <a:ea typeface="Calibri"/>
                <a:cs typeface="Calibri"/>
                <a:sym typeface="Calibri"/>
              </a:rPr>
              <a:t>The </a:t>
            </a:r>
            <a:r>
              <a:rPr lang="en-CA" sz="1200" b="0" i="0" u="none" strike="noStrike" dirty="0" err="1">
                <a:solidFill>
                  <a:schemeClr val="dk1"/>
                </a:solidFill>
                <a:latin typeface="Calibri"/>
                <a:ea typeface="Calibri"/>
                <a:cs typeface="Calibri"/>
                <a:sym typeface="Calibri"/>
              </a:rPr>
              <a:t>WRaP</a:t>
            </a:r>
            <a:r>
              <a:rPr lang="en-CA" sz="1200" b="0" i="0" u="none" strike="noStrike" dirty="0">
                <a:solidFill>
                  <a:schemeClr val="dk1"/>
                </a:solidFill>
                <a:latin typeface="Calibri"/>
                <a:ea typeface="Calibri"/>
                <a:cs typeface="Calibri"/>
                <a:sym typeface="Calibri"/>
              </a:rPr>
              <a:t> 2.0 project is implemented by the FASD Networks.</a:t>
            </a:r>
            <a:endParaRPr dirty="0"/>
          </a:p>
        </p:txBody>
      </p:sp>
      <p:sp>
        <p:nvSpPr>
          <p:cNvPr id="156" name="Google Shape;15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3" name="Google Shape;803;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Caregiver needs might include: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Being Heard by Educators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Openness from educators when communicating</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FASD-Informed Educators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Educators who understand and are willing to meet the complex needs of students with FASD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Involvement in their Child’s Education</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Active involvement in their child’s education to ensure proper fit</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Resources and Accommodations</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Practical resources that address their child’s complex needs </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Supportive Knowledge Base</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Gaining knowledge about FASD and to develop effective supports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Support and Understanding at Home</a:t>
            </a:r>
            <a:endParaRPr dirty="0"/>
          </a:p>
          <a:p>
            <a:pPr marL="628650" lvl="1"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Develop successful parenting techniques for their child</a:t>
            </a:r>
            <a:endParaRPr dirty="0"/>
          </a:p>
          <a:p>
            <a:pPr marL="0" lvl="0" indent="0" algn="l" rtl="0">
              <a:spcBef>
                <a:spcPts val="0"/>
              </a:spcBef>
              <a:spcAft>
                <a:spcPts val="0"/>
              </a:spcAft>
              <a:buNone/>
            </a:pPr>
            <a:r>
              <a:rPr lang="en-CA" sz="1200" b="1"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b="1" dirty="0">
                <a:solidFill>
                  <a:schemeClr val="dk1"/>
                </a:solidFill>
                <a:latin typeface="Calibri"/>
                <a:ea typeface="Calibri"/>
                <a:cs typeface="Calibri"/>
                <a:sym typeface="Calibri"/>
              </a:rPr>
              <a:t>Possible educator responses</a:t>
            </a:r>
            <a:endParaRPr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Encourage parents to have a structured, consistent, predictable home environment</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Share strategies and tips that have worked for other parents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Discuss the role of rules and expectations in the classroom</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Explain how they create routines that increase compliance and self-management, both at home and school</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Consider the concerns identified by caregivers and if this is something that the school can address. Offer caregivers online and video resources that address concerns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Facilitate ongoing, open communication between home and school. This can be accomplished through weekly phone calls or using a communication book between home and school</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Encourage parents to get accurate information about FASD from libraries, hotlines, community agencies or other sources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Encourage parents to talk to other families in the community who have children with special needs</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Provide parents with information regarding network organizations with support groups in the community</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Acknowledge and understand the difficult role of parents of children with special needs and support parents in this role</a:t>
            </a:r>
            <a:endParaRPr dirty="0"/>
          </a:p>
          <a:p>
            <a:pPr marL="171450" lvl="0" indent="-171450" algn="l" rtl="0">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Assist parents in helping children develop appropriate social networks.</a:t>
            </a:r>
          </a:p>
          <a:p>
            <a:pPr marL="171450" lvl="0" indent="-171450" algn="l" rtl="0">
              <a:spcBef>
                <a:spcPts val="0"/>
              </a:spcBef>
              <a:spcAft>
                <a:spcPts val="0"/>
              </a:spcAft>
              <a:buClr>
                <a:schemeClr val="dk1"/>
              </a:buClr>
              <a:buSzPts val="1200"/>
              <a:buFont typeface="Arial"/>
              <a:buChar char="•"/>
            </a:pPr>
            <a:endParaRPr lang="en-CA"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endParaRPr lang="en-CA"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dirty="0"/>
              <a:t>Caregivers who receive FASD-specific training are often better able to understand their child’s learning needs and communicate effectively with school staff (Millians, 2023).</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err="1"/>
              <a:t>CanFASD</a:t>
            </a:r>
            <a:r>
              <a:rPr lang="en-US" dirty="0"/>
              <a:t> also offers evidence-based, culturally sensitive online training for caregivers and professionals, providing practical tools and varying levels of learning to support positive outcomes across the lifespan. </a:t>
            </a:r>
          </a:p>
          <a:p>
            <a:pPr marL="0" lvl="0" indent="0" algn="l" rtl="0">
              <a:spcBef>
                <a:spcPts val="0"/>
              </a:spcBef>
              <a:spcAft>
                <a:spcPts val="0"/>
              </a:spcAft>
              <a:buNone/>
            </a:pPr>
            <a:r>
              <a:rPr lang="en-US" dirty="0"/>
              <a:t>Information about the training can be found here: </a:t>
            </a:r>
            <a:r>
              <a:rPr lang="en-US" u="sng" dirty="0">
                <a:solidFill>
                  <a:schemeClr val="hlink"/>
                </a:solidFill>
                <a:hlinkClick r:id="rId3"/>
              </a:rPr>
              <a:t>https://canfasd.ca/online-learners/</a:t>
            </a:r>
            <a:endParaRPr lang="en-US" dirty="0"/>
          </a:p>
          <a:p>
            <a:pPr marL="171450" lvl="0" indent="-171450" algn="l" rtl="0">
              <a:spcBef>
                <a:spcPts val="0"/>
              </a:spcBef>
              <a:spcAft>
                <a:spcPts val="0"/>
              </a:spcAft>
              <a:buClr>
                <a:schemeClr val="dk1"/>
              </a:buClr>
              <a:buSzPts val="1200"/>
              <a:buFont typeface="Arial"/>
              <a:buChar char="•"/>
            </a:pPr>
            <a:endParaRPr dirty="0"/>
          </a:p>
          <a:p>
            <a:pPr marL="0" lvl="0" indent="0" algn="l" rtl="0">
              <a:spcBef>
                <a:spcPts val="0"/>
              </a:spcBef>
              <a:spcAft>
                <a:spcPts val="0"/>
              </a:spcAft>
              <a:buNone/>
            </a:pPr>
            <a:endParaRPr dirty="0"/>
          </a:p>
        </p:txBody>
      </p:sp>
      <p:sp>
        <p:nvSpPr>
          <p:cNvPr id="804" name="Google Shape;804;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8" name="Google Shape;818;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CA" sz="1200" dirty="0">
                <a:solidFill>
                  <a:schemeClr val="dk1"/>
                </a:solidFill>
                <a:latin typeface="Calibri"/>
                <a:ea typeface="Calibri"/>
                <a:cs typeface="Calibri"/>
                <a:sym typeface="Calibri"/>
              </a:rPr>
              <a:t>Intervention research is relatively new in the FASD field, but cognitive (self-regulation, memory, attention), academic (math, language, literacy), behavioural, social skills, and caregiver programs and supports have been promising</a:t>
            </a: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CA" sz="1200" dirty="0">
                <a:solidFill>
                  <a:schemeClr val="dk1"/>
                </a:solidFill>
                <a:latin typeface="Calibri"/>
                <a:ea typeface="Calibri"/>
                <a:cs typeface="Calibri"/>
                <a:sym typeface="Calibri"/>
              </a:rPr>
              <a:t>By implementing interventions and/or supports we create opportunities for targeted skill growth and development, while also shifting environmental supports and expectations in order to optimize opportunity. The goal is to promote well-being and generate opportunities for meaningful success. </a:t>
            </a: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dirty="0">
                <a:solidFill>
                  <a:schemeClr val="dk1"/>
                </a:solidFill>
                <a:latin typeface="Calibri"/>
                <a:ea typeface="Calibri"/>
                <a:cs typeface="Calibri"/>
                <a:sym typeface="Calibri"/>
              </a:rPr>
              <a:t>Remember: meaningful outcomes come from meaningful understandings. We have to understand both the needs and strengths of an individual in order to create helpful interventions. </a:t>
            </a:r>
            <a:endParaRPr dirty="0"/>
          </a:p>
        </p:txBody>
      </p:sp>
      <p:sp>
        <p:nvSpPr>
          <p:cNvPr id="819" name="Google Shape;819;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6" name="Google Shape;83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5" name="Google Shape;855;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dirty="0">
                <a:solidFill>
                  <a:schemeClr val="dk1"/>
                </a:solidFill>
                <a:latin typeface="Calibri"/>
                <a:ea typeface="Calibri"/>
                <a:cs typeface="Calibri"/>
                <a:sym typeface="Calibri"/>
              </a:rPr>
              <a:t>Intervention research is relatively new in the FASD field, but cognitive (self-regulation, memory, attention), academic (math, language, literacy), behavioural, social skills, and caregiver programs and supports have been promising</a:t>
            </a: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b="1" dirty="0">
                <a:solidFill>
                  <a:schemeClr val="dk1"/>
                </a:solidFill>
                <a:latin typeface="Calibri"/>
                <a:ea typeface="Calibri"/>
                <a:cs typeface="Calibri"/>
                <a:sym typeface="Calibri"/>
              </a:rPr>
              <a:t>By implementing interventions and/or supports we create opportunities for targeted skill growth and development, while also shifting environmental supports and expectations in order to optimize opportunity. </a:t>
            </a:r>
            <a:r>
              <a:rPr lang="en-CA" sz="1200" dirty="0">
                <a:solidFill>
                  <a:schemeClr val="dk1"/>
                </a:solidFill>
                <a:latin typeface="Calibri"/>
                <a:ea typeface="Calibri"/>
                <a:cs typeface="Calibri"/>
                <a:sym typeface="Calibri"/>
              </a:rPr>
              <a:t>The goal is to promote well-being and generate opportunities for meaningful success. </a:t>
            </a: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dirty="0">
                <a:solidFill>
                  <a:schemeClr val="dk1"/>
                </a:solidFill>
                <a:latin typeface="Calibri"/>
                <a:ea typeface="Calibri"/>
                <a:cs typeface="Calibri"/>
                <a:sym typeface="Calibri"/>
              </a:rPr>
              <a:t>Remember: meaningful outcomes come from meaningful understandings. We have to understand both the needs and strengths of an individual in order to create helpful interventions. </a:t>
            </a:r>
            <a:endParaRPr dirty="0"/>
          </a:p>
        </p:txBody>
      </p:sp>
      <p:sp>
        <p:nvSpPr>
          <p:cNvPr id="856" name="Google Shape;856;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3b0d7c0ee5b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g3b0d7c0ee5b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11150" lvl="0" indent="-171450" algn="l" rtl="0">
              <a:spcBef>
                <a:spcPts val="0"/>
              </a:spcBef>
              <a:spcAft>
                <a:spcPts val="0"/>
              </a:spcAft>
              <a:buSzPts val="1400"/>
              <a:buFont typeface="Arial" panose="020B0604020202020204" pitchFamily="34" charset="0"/>
              <a:buChar char="•"/>
            </a:pPr>
            <a:r>
              <a:rPr lang="en-CA" dirty="0"/>
              <a:t>The Towards Healthy Outcomes (THO) was introduced earlier in the Foundations presentation.</a:t>
            </a:r>
          </a:p>
          <a:p>
            <a:pPr marL="311150" lvl="0" indent="-171450" algn="l" rtl="0">
              <a:spcBef>
                <a:spcPts val="0"/>
              </a:spcBef>
              <a:spcAft>
                <a:spcPts val="0"/>
              </a:spcAft>
              <a:buSzPts val="1400"/>
              <a:buFont typeface="Arial" panose="020B0604020202020204" pitchFamily="34" charset="0"/>
              <a:buChar char="•"/>
            </a:pPr>
            <a:r>
              <a:rPr lang="en-CA" dirty="0"/>
              <a:t>THO provides a strengths-based, evidence-informed approach to intervention across the lifespan for individuals with FASD. It was developed by CANFASD in collaboration with researchers, caregivers, and individuals with lived experience to support proactive, individualized planning and service delivery. </a:t>
            </a:r>
          </a:p>
          <a:p>
            <a:pPr marL="311150" lvl="0" indent="-171450" algn="l" rtl="0">
              <a:spcBef>
                <a:spcPts val="0"/>
              </a:spcBef>
              <a:spcAft>
                <a:spcPts val="0"/>
              </a:spcAft>
              <a:buSzPts val="1400"/>
              <a:buFont typeface="Arial" panose="020B0604020202020204" pitchFamily="34" charset="0"/>
              <a:buChar char="•"/>
            </a:pPr>
            <a:r>
              <a:rPr lang="en-CA" dirty="0"/>
              <a:t>THO is structured around multiple domains of healthy functioning that are considered important for overall well-being and success. </a:t>
            </a:r>
          </a:p>
          <a:p>
            <a:pPr marL="311150" lvl="0" indent="-171450" algn="l" rtl="0">
              <a:spcBef>
                <a:spcPts val="0"/>
              </a:spcBef>
              <a:spcAft>
                <a:spcPts val="0"/>
              </a:spcAft>
              <a:buSzPts val="1400"/>
              <a:buFont typeface="Arial" panose="020B0604020202020204" pitchFamily="34" charset="0"/>
              <a:buChar char="•"/>
            </a:pPr>
            <a:r>
              <a:rPr lang="en-CA" dirty="0"/>
              <a:t>One of these key domains is Education and Skill building, which is directly relevant to our work in schools. </a:t>
            </a:r>
          </a:p>
          <a:p>
            <a:pPr marL="311150" lvl="0" indent="-171450" algn="l" rtl="0">
              <a:spcBef>
                <a:spcPts val="0"/>
              </a:spcBef>
              <a:spcAft>
                <a:spcPts val="0"/>
              </a:spcAft>
              <a:buSzPts val="1400"/>
              <a:buFont typeface="Arial" panose="020B0604020202020204" pitchFamily="34" charset="0"/>
              <a:buChar char="•"/>
            </a:pPr>
            <a:r>
              <a:rPr lang="en-CA" dirty="0"/>
              <a:t>Although THO was designed primarily as an intervention framework with the intention of guiding individualized supports and services, it provides a useful conceptual roadmap for understanding how educational planning fits into the broader context of lifelong well-being for individuals with FASD. </a:t>
            </a:r>
          </a:p>
          <a:p>
            <a:pPr marL="311150" lvl="0" indent="-171450" algn="l" rtl="0">
              <a:spcBef>
                <a:spcPts val="0"/>
              </a:spcBef>
              <a:spcAft>
                <a:spcPts val="0"/>
              </a:spcAft>
              <a:buSzPts val="1400"/>
              <a:buFont typeface="Arial" panose="020B0604020202020204" pitchFamily="34" charset="0"/>
              <a:buChar char="•"/>
            </a:pPr>
            <a:endParaRPr lang="en-CA" dirty="0"/>
          </a:p>
          <a:p>
            <a:pPr marL="311150" lvl="0" indent="-171450" algn="l" rtl="0">
              <a:spcBef>
                <a:spcPts val="0"/>
              </a:spcBef>
              <a:spcAft>
                <a:spcPts val="0"/>
              </a:spcAft>
              <a:buSzPts val="1400"/>
              <a:buFont typeface="Arial" panose="020B0604020202020204" pitchFamily="34" charset="0"/>
              <a:buChar char="•"/>
            </a:pPr>
            <a:r>
              <a:rPr lang="en-CA" dirty="0"/>
              <a:t>Within the Education and </a:t>
            </a:r>
            <a:r>
              <a:rPr lang="en-CA" dirty="0" err="1"/>
              <a:t>Skillbuilding</a:t>
            </a:r>
            <a:r>
              <a:rPr lang="en-CA" dirty="0"/>
              <a:t> Domain the following is recognized: </a:t>
            </a:r>
          </a:p>
          <a:p>
            <a:pPr marL="768350" lvl="1" indent="-171450" algn="l" rtl="0">
              <a:spcBef>
                <a:spcPts val="0"/>
              </a:spcBef>
              <a:spcAft>
                <a:spcPts val="0"/>
              </a:spcAft>
              <a:buSzPts val="1400"/>
              <a:buFont typeface="Arial" panose="020B0604020202020204" pitchFamily="34" charset="0"/>
              <a:buChar char="•"/>
            </a:pPr>
            <a:r>
              <a:rPr lang="en-CA" dirty="0"/>
              <a:t>identifying and building on individual strengths; </a:t>
            </a:r>
          </a:p>
          <a:p>
            <a:pPr marL="768350" lvl="1" indent="-171450" algn="l" rtl="0">
              <a:spcBef>
                <a:spcPts val="0"/>
              </a:spcBef>
              <a:spcAft>
                <a:spcPts val="0"/>
              </a:spcAft>
              <a:buSzPts val="1400"/>
              <a:buFont typeface="Arial" panose="020B0604020202020204" pitchFamily="34" charset="0"/>
              <a:buChar char="•"/>
            </a:pPr>
            <a:r>
              <a:rPr lang="en-CA" dirty="0"/>
              <a:t>supporting the development of academic and adaptive skills</a:t>
            </a:r>
          </a:p>
          <a:p>
            <a:pPr marL="768350" lvl="1" indent="-171450" algn="l" rtl="0">
              <a:spcBef>
                <a:spcPts val="0"/>
              </a:spcBef>
              <a:spcAft>
                <a:spcPts val="0"/>
              </a:spcAft>
              <a:buSzPts val="1400"/>
              <a:buFont typeface="Arial" panose="020B0604020202020204" pitchFamily="34" charset="0"/>
              <a:buChar char="•"/>
            </a:pPr>
            <a:r>
              <a:rPr lang="en-CA" dirty="0"/>
              <a:t>tailoring instruction and supports to match the student’s profile and developmental needs; and promoting opportunities for skill generalization across settings.</a:t>
            </a:r>
          </a:p>
          <a:p>
            <a:pPr marL="768350" lvl="1" indent="-171450" algn="l" rtl="0">
              <a:spcBef>
                <a:spcPts val="0"/>
              </a:spcBef>
              <a:spcAft>
                <a:spcPts val="0"/>
              </a:spcAft>
              <a:buSzPts val="1400"/>
              <a:buFont typeface="Arial" panose="020B0604020202020204" pitchFamily="34" charset="0"/>
              <a:buChar char="•"/>
            </a:pPr>
            <a:endParaRPr dirty="0"/>
          </a:p>
          <a:p>
            <a:pPr marL="457200" lvl="0" indent="-317500" algn="l" rtl="0">
              <a:spcBef>
                <a:spcPts val="0"/>
              </a:spcBef>
              <a:spcAft>
                <a:spcPts val="0"/>
              </a:spcAft>
              <a:buSzPts val="1400"/>
              <a:buChar char="●"/>
            </a:pPr>
            <a:r>
              <a:rPr lang="en-CA" dirty="0"/>
              <a:t>As WRAP coaches, you play a key role in helping students with FASD develop competencies that contribute to healthy outcomes. Not just academically but in their ability to participate meaningfully in school, community, and later life.</a:t>
            </a:r>
            <a:endParaRPr dirty="0"/>
          </a:p>
          <a:p>
            <a:pPr marL="457200" lvl="0" indent="-317500" algn="l" rtl="0">
              <a:spcBef>
                <a:spcPts val="0"/>
              </a:spcBef>
              <a:spcAft>
                <a:spcPts val="0"/>
              </a:spcAft>
              <a:buSzPts val="1400"/>
              <a:buChar char="●"/>
            </a:pPr>
            <a:r>
              <a:rPr lang="en-CA" dirty="0"/>
              <a:t>The THO framework reminds us to think holistically, to coordinate with caregivers and other systems of support, and to use assessment and intervention planning (such as IPPs/IEPs) in ways that connect educational supports with broader healthy functioning goals.</a:t>
            </a:r>
            <a:endParaRPr dirty="0"/>
          </a:p>
          <a:p>
            <a:pPr marL="457200" lvl="0" indent="-317500" algn="l" rtl="0">
              <a:spcBef>
                <a:spcPts val="0"/>
              </a:spcBef>
              <a:spcAft>
                <a:spcPts val="0"/>
              </a:spcAft>
              <a:buSzPts val="1400"/>
              <a:buChar char="●"/>
            </a:pPr>
            <a:r>
              <a:rPr lang="en-CA" dirty="0"/>
              <a:t>THO - including the Education &amp; </a:t>
            </a:r>
            <a:r>
              <a:rPr lang="en-CA" dirty="0" err="1"/>
              <a:t>Skillbuilding</a:t>
            </a:r>
            <a:r>
              <a:rPr lang="en-CA" dirty="0"/>
              <a:t> Domain can be found here: </a:t>
            </a:r>
            <a:r>
              <a:rPr lang="en-CA" u="sng" dirty="0">
                <a:solidFill>
                  <a:schemeClr val="hlink"/>
                </a:solidFill>
                <a:hlinkClick r:id="rId3"/>
              </a:rPr>
              <a:t>https://canfasd.ca/wp-content/uploads/publications/Towards-Healthy-Outcomes-2.0.pdf</a:t>
            </a:r>
            <a:r>
              <a:rPr lang="en-CA" dirty="0"/>
              <a:t> </a:t>
            </a:r>
            <a:endParaRPr dirty="0"/>
          </a:p>
        </p:txBody>
      </p:sp>
      <p:sp>
        <p:nvSpPr>
          <p:cNvPr id="871" name="Google Shape;871;g3b0d7c0ee5b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2" name="Google Shape;882;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Four overarching principles of practice can be used as a helpful way to frame intervention approaches</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1. Consistency – within a school requires: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Establishing a common understanding of FASD shared by all staff</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Using common messages and approaches to providing services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Minimizing staff turnover and building relationships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Maintaining system structure and stability</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2. Collaboration – between schools and school staff requires: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Integrated response systems at all organizational levels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Organizational support for complex case management</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Intentional planning between types of services and levels of service delivery</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3. Responsiveness – between school staff and an individual and their family requires: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Balance between dependence and independence </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Expectations that are unique to individual strength, needs, and culture</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Supportive and adaptive environments to facilitate skill development </a:t>
            </a:r>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4. Proactivity – by school staff requires: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Early intervention to develop positive behaviours</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Consideration of individual control and success-focused trajectory</a:t>
            </a:r>
            <a:endParaRPr/>
          </a:p>
          <a:p>
            <a:pPr marL="628650" lvl="1"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Planning for transition periods</a:t>
            </a:r>
            <a:endParaRPr/>
          </a:p>
        </p:txBody>
      </p:sp>
      <p:sp>
        <p:nvSpPr>
          <p:cNvPr id="883" name="Google Shape;883;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3" name="Google Shape;903;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These principles of practice underlie a framework of practice that drive classroom strategies for students with FASD. </a:t>
            </a:r>
            <a:endParaRPr/>
          </a:p>
          <a:p>
            <a:pPr marL="0" lvl="0" indent="0" algn="l" rtl="0">
              <a:spcBef>
                <a:spcPts val="0"/>
              </a:spcBef>
              <a:spcAft>
                <a:spcPts val="0"/>
              </a:spcAft>
              <a:buNone/>
            </a:pPr>
            <a:endParaRPr sz="1200" b="1">
              <a:solidFill>
                <a:schemeClr val="dk1"/>
              </a:solidFill>
              <a:latin typeface="Calibri"/>
              <a:ea typeface="Calibri"/>
              <a:cs typeface="Calibri"/>
              <a:sym typeface="Calibri"/>
            </a:endParaRPr>
          </a:p>
          <a:p>
            <a:pPr marL="0" lvl="0" indent="0" algn="l" rtl="0">
              <a:spcBef>
                <a:spcPts val="0"/>
              </a:spcBef>
              <a:spcAft>
                <a:spcPts val="0"/>
              </a:spcAft>
              <a:buNone/>
            </a:pPr>
            <a:r>
              <a:rPr lang="en-CA" sz="1200" b="1">
                <a:solidFill>
                  <a:schemeClr val="dk1"/>
                </a:solidFill>
                <a:latin typeface="Calibri"/>
                <a:ea typeface="Calibri"/>
                <a:cs typeface="Calibri"/>
                <a:sym typeface="Calibri"/>
              </a:rPr>
              <a:t>Intentional Actions</a:t>
            </a:r>
            <a:r>
              <a:rPr lang="en-CA" sz="1200">
                <a:solidFill>
                  <a:schemeClr val="dk1"/>
                </a:solidFill>
                <a:latin typeface="Calibri"/>
                <a:ea typeface="Calibri"/>
                <a:cs typeface="Calibri"/>
                <a:sym typeface="Calibri"/>
              </a:rPr>
              <a:t> – Using actions based on the student’s needs, their environments, and necessary supports to achieve desired learning and developmental goals.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As a team, we really need to ensure the intervention is geared towards the individual student and make a whole team effort to implement that intervention to achieve a specific goal.  ​</a:t>
            </a:r>
            <a:endParaRPr/>
          </a:p>
          <a:p>
            <a:pPr marL="0" lvl="0" indent="0" algn="l" rtl="0">
              <a:spcBef>
                <a:spcPts val="0"/>
              </a:spcBef>
              <a:spcAft>
                <a:spcPts val="0"/>
              </a:spcAft>
              <a:buNone/>
            </a:pPr>
            <a:endParaRPr sz="1200" b="1">
              <a:solidFill>
                <a:schemeClr val="dk1"/>
              </a:solidFill>
              <a:latin typeface="Calibri"/>
              <a:ea typeface="Calibri"/>
              <a:cs typeface="Calibri"/>
              <a:sym typeface="Calibri"/>
            </a:endParaRPr>
          </a:p>
          <a:p>
            <a:pPr marL="0" lvl="0" indent="0" algn="l" rtl="0">
              <a:spcBef>
                <a:spcPts val="0"/>
              </a:spcBef>
              <a:spcAft>
                <a:spcPts val="0"/>
              </a:spcAft>
              <a:buNone/>
            </a:pPr>
            <a:r>
              <a:rPr lang="en-CA" sz="1200" b="1">
                <a:solidFill>
                  <a:schemeClr val="dk1"/>
                </a:solidFill>
                <a:latin typeface="Calibri"/>
                <a:ea typeface="Calibri"/>
                <a:cs typeface="Calibri"/>
                <a:sym typeface="Calibri"/>
              </a:rPr>
              <a:t>Reflective Thinking</a:t>
            </a:r>
            <a:r>
              <a:rPr lang="en-CA" sz="1200">
                <a:solidFill>
                  <a:schemeClr val="dk1"/>
                </a:solidFill>
                <a:latin typeface="Calibri"/>
                <a:ea typeface="Calibri"/>
                <a:cs typeface="Calibri"/>
                <a:sym typeface="Calibri"/>
              </a:rPr>
              <a:t> – Using evaluation, assessment, and explanations in reflection.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This means that after we implement an intervention, we come back and reflect on whether the intervention worked. If it didn't work, we scrap that intervention and move on. Failure is OK. Fail means our First Attempt In Learning. ​</a:t>
            </a:r>
            <a:endParaRPr/>
          </a:p>
          <a:p>
            <a:pPr marL="0" lvl="0" indent="0" algn="l" rtl="0">
              <a:spcBef>
                <a:spcPts val="0"/>
              </a:spcBef>
              <a:spcAft>
                <a:spcPts val="0"/>
              </a:spcAft>
              <a:buNone/>
            </a:pPr>
            <a:endParaRPr sz="1200" b="1">
              <a:solidFill>
                <a:schemeClr val="dk1"/>
              </a:solidFill>
              <a:latin typeface="Calibri"/>
              <a:ea typeface="Calibri"/>
              <a:cs typeface="Calibri"/>
              <a:sym typeface="Calibri"/>
            </a:endParaRPr>
          </a:p>
          <a:p>
            <a:pPr marL="0" lvl="0" indent="0" algn="l" rtl="0">
              <a:spcBef>
                <a:spcPts val="0"/>
              </a:spcBef>
              <a:spcAft>
                <a:spcPts val="0"/>
              </a:spcAft>
              <a:buNone/>
            </a:pPr>
            <a:r>
              <a:rPr lang="en-CA" sz="1200" b="1">
                <a:solidFill>
                  <a:schemeClr val="dk1"/>
                </a:solidFill>
                <a:latin typeface="Calibri"/>
                <a:ea typeface="Calibri"/>
                <a:cs typeface="Calibri"/>
                <a:sym typeface="Calibri"/>
              </a:rPr>
              <a:t>Assimilation of Ideas</a:t>
            </a:r>
            <a:r>
              <a:rPr lang="en-CA" sz="1200">
                <a:solidFill>
                  <a:schemeClr val="dk1"/>
                </a:solidFill>
                <a:latin typeface="Calibri"/>
                <a:ea typeface="Calibri"/>
                <a:cs typeface="Calibri"/>
                <a:sym typeface="Calibri"/>
              </a:rPr>
              <a:t> – Using reflection to influence future decisions. </a:t>
            </a:r>
            <a:endParaRPr/>
          </a:p>
          <a:p>
            <a:pPr marL="171450" lvl="0" indent="-171450" algn="l" rtl="0">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Reflecting on what's working can help us in choosing future goals and future interventions.  </a:t>
            </a:r>
            <a:endParaRPr/>
          </a:p>
          <a:p>
            <a:pPr marL="0" lvl="0" indent="0" algn="l" rtl="0">
              <a:spcBef>
                <a:spcPts val="0"/>
              </a:spcBef>
              <a:spcAft>
                <a:spcPts val="0"/>
              </a:spcAft>
              <a:buNone/>
            </a:pPr>
            <a:endParaRPr/>
          </a:p>
        </p:txBody>
      </p:sp>
      <p:sp>
        <p:nvSpPr>
          <p:cNvPr id="904" name="Google Shape;904;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g3b0d7c0ee5b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1" name="Google Shape;981;g3b0d7c0ee5b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88900" algn="l" rtl="0">
              <a:spcBef>
                <a:spcPts val="0"/>
              </a:spcBef>
              <a:spcAft>
                <a:spcPts val="0"/>
              </a:spcAft>
              <a:buSzPts val="1400"/>
              <a:buChar char="•"/>
            </a:pPr>
            <a:r>
              <a:rPr lang="en-CA" dirty="0"/>
              <a:t> </a:t>
            </a:r>
            <a:r>
              <a:rPr lang="en-CA" sz="1100" dirty="0">
                <a:latin typeface="Arial"/>
                <a:ea typeface="Arial"/>
                <a:cs typeface="Arial"/>
                <a:sym typeface="Arial"/>
              </a:rPr>
              <a:t>It’s important that we understand that we as other people can only see the observed behaviour; what is missing (usually) are the underlying intentions around the behaviour, along with its usefulness. </a:t>
            </a:r>
            <a:endParaRPr sz="1100" dirty="0">
              <a:latin typeface="Arial"/>
              <a:ea typeface="Arial"/>
              <a:cs typeface="Arial"/>
              <a:sym typeface="Arial"/>
            </a:endParaRPr>
          </a:p>
          <a:p>
            <a:pPr marL="0" lvl="0" indent="-88900" algn="l" rtl="0">
              <a:spcBef>
                <a:spcPts val="0"/>
              </a:spcBef>
              <a:spcAft>
                <a:spcPts val="0"/>
              </a:spcAft>
              <a:buSzPts val="1400"/>
              <a:buChar char="•"/>
            </a:pPr>
            <a:r>
              <a:rPr lang="en-CA" dirty="0"/>
              <a:t> </a:t>
            </a:r>
            <a:r>
              <a:rPr lang="en-CA" sz="1100" dirty="0">
                <a:latin typeface="Arial"/>
                <a:ea typeface="Arial"/>
                <a:cs typeface="Arial"/>
                <a:sym typeface="Arial"/>
              </a:rPr>
              <a:t>We might not fully understand why someone is late to a counselling/WRAP appointment with us, or why a stranger yelled at us when we parked our car. </a:t>
            </a:r>
            <a:endParaRPr sz="1100" dirty="0">
              <a:latin typeface="Arial"/>
              <a:ea typeface="Arial"/>
              <a:cs typeface="Arial"/>
              <a:sym typeface="Arial"/>
            </a:endParaRPr>
          </a:p>
          <a:p>
            <a:pPr marL="0" lvl="0" indent="-88900" algn="l" rtl="0">
              <a:spcBef>
                <a:spcPts val="0"/>
              </a:spcBef>
              <a:spcAft>
                <a:spcPts val="0"/>
              </a:spcAft>
              <a:buSzPts val="1400"/>
              <a:buChar char="•"/>
            </a:pPr>
            <a:r>
              <a:rPr lang="en-CA" dirty="0"/>
              <a:t> But we especially won’t be able to understand when we look at their behaviour and don’t consider what might be underlying it. </a:t>
            </a:r>
            <a:endParaRPr dirty="0"/>
          </a:p>
        </p:txBody>
      </p:sp>
      <p:sp>
        <p:nvSpPr>
          <p:cNvPr id="982" name="Google Shape;982;g3b0d7c0ee5b_0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3b0d7c0ee5b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3" name="Google Shape;1003;g3b0d7c0ee5b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11150" lvl="0" indent="-171450" algn="l" rtl="0">
              <a:lnSpc>
                <a:spcPct val="115000"/>
              </a:lnSpc>
              <a:spcBef>
                <a:spcPts val="1200"/>
              </a:spcBef>
              <a:spcAft>
                <a:spcPts val="0"/>
              </a:spcAft>
              <a:buSzPts val="1400"/>
              <a:buFont typeface="Arial" panose="020B0604020202020204" pitchFamily="34" charset="0"/>
              <a:buChar char="•"/>
            </a:pPr>
            <a:r>
              <a:rPr lang="en-CA" sz="1100" dirty="0">
                <a:latin typeface="Arial"/>
                <a:ea typeface="Arial"/>
                <a:cs typeface="Arial"/>
                <a:sym typeface="Arial"/>
              </a:rPr>
              <a:t>And we certainly won’t be able to develop that understanding of the underlying causes of behaviour when we then jump right into thinking: What do I do? How do I solve this problem?</a:t>
            </a:r>
          </a:p>
          <a:p>
            <a:pPr marL="311150" lvl="0" indent="-171450" algn="l" rtl="0">
              <a:lnSpc>
                <a:spcPct val="115000"/>
              </a:lnSpc>
              <a:spcBef>
                <a:spcPts val="1200"/>
              </a:spcBef>
              <a:spcAft>
                <a:spcPts val="0"/>
              </a:spcAft>
              <a:buSzPts val="1400"/>
              <a:buFont typeface="Arial" panose="020B0604020202020204" pitchFamily="34" charset="0"/>
              <a:buChar char="•"/>
            </a:pPr>
            <a:r>
              <a:rPr lang="en-CA" sz="1100" dirty="0">
                <a:latin typeface="Arial"/>
                <a:ea typeface="Arial"/>
                <a:cs typeface="Arial"/>
                <a:sym typeface="Arial"/>
              </a:rPr>
              <a:t>When we do that, we are likely to miss two crucial underlying pieces of information:</a:t>
            </a:r>
          </a:p>
          <a:p>
            <a:pPr marL="768350" lvl="1" indent="-171450" algn="l" rtl="0">
              <a:lnSpc>
                <a:spcPct val="115000"/>
              </a:lnSpc>
              <a:spcBef>
                <a:spcPts val="1200"/>
              </a:spcBef>
              <a:spcAft>
                <a:spcPts val="0"/>
              </a:spcAft>
              <a:buSzPts val="1400"/>
              <a:buFont typeface="Arial" panose="020B0604020202020204" pitchFamily="34" charset="0"/>
              <a:buChar char="•"/>
            </a:pPr>
            <a:r>
              <a:rPr lang="en-CA" sz="1100" dirty="0">
                <a:latin typeface="Arial"/>
                <a:ea typeface="Arial"/>
                <a:cs typeface="Arial"/>
                <a:sym typeface="Arial"/>
              </a:rPr>
              <a:t>The </a:t>
            </a:r>
            <a:r>
              <a:rPr lang="en-CA" sz="1100" b="1" dirty="0">
                <a:latin typeface="Arial"/>
                <a:ea typeface="Arial"/>
                <a:cs typeface="Arial"/>
                <a:sym typeface="Arial"/>
              </a:rPr>
              <a:t>underlying intention </a:t>
            </a:r>
            <a:r>
              <a:rPr lang="en-CA" sz="1100" dirty="0">
                <a:latin typeface="Arial"/>
                <a:ea typeface="Arial"/>
                <a:cs typeface="Arial"/>
                <a:sym typeface="Arial"/>
              </a:rPr>
              <a:t>or the “why” behind the behaviour and</a:t>
            </a:r>
          </a:p>
          <a:p>
            <a:pPr marL="768350" lvl="1" indent="-171450" algn="l" rtl="0">
              <a:lnSpc>
                <a:spcPct val="115000"/>
              </a:lnSpc>
              <a:spcBef>
                <a:spcPts val="1200"/>
              </a:spcBef>
              <a:spcAft>
                <a:spcPts val="0"/>
              </a:spcAft>
              <a:buSzPts val="1400"/>
              <a:buFont typeface="Arial" panose="020B0604020202020204" pitchFamily="34" charset="0"/>
              <a:buChar char="•"/>
            </a:pPr>
            <a:r>
              <a:rPr lang="en-CA" sz="1100" dirty="0">
                <a:latin typeface="Arial"/>
                <a:ea typeface="Arial"/>
                <a:cs typeface="Arial"/>
                <a:sym typeface="Arial"/>
              </a:rPr>
              <a:t>The</a:t>
            </a:r>
            <a:r>
              <a:rPr lang="en-CA" sz="1100" b="1" dirty="0">
                <a:latin typeface="Arial"/>
                <a:ea typeface="Arial"/>
                <a:cs typeface="Arial"/>
                <a:sym typeface="Arial"/>
              </a:rPr>
              <a:t> function of the behaviour</a:t>
            </a:r>
            <a:r>
              <a:rPr lang="en-CA" sz="1100" dirty="0">
                <a:latin typeface="Arial"/>
                <a:ea typeface="Arial"/>
                <a:cs typeface="Arial"/>
                <a:sym typeface="Arial"/>
              </a:rPr>
              <a:t>, or the need the behaviour is meeting. </a:t>
            </a:r>
          </a:p>
          <a:p>
            <a:pPr marL="311150" lvl="0" indent="-171450" algn="l" rtl="0">
              <a:lnSpc>
                <a:spcPct val="115000"/>
              </a:lnSpc>
              <a:spcBef>
                <a:spcPts val="1200"/>
              </a:spcBef>
              <a:spcAft>
                <a:spcPts val="0"/>
              </a:spcAft>
              <a:buSzPts val="1400"/>
              <a:buFont typeface="Arial" panose="020B0604020202020204" pitchFamily="34" charset="0"/>
              <a:buChar char="•"/>
            </a:pPr>
            <a:r>
              <a:rPr lang="en-CA" sz="1100" dirty="0">
                <a:latin typeface="Arial"/>
                <a:ea typeface="Arial"/>
                <a:cs typeface="Arial"/>
                <a:sym typeface="Arial"/>
              </a:rPr>
              <a:t>Understanding the underlying causes of behaviour makes our lives easier. We can take a moment to pause before moving into action and first ask ourselves, “What do I know” about this person, this situation, this behaviour? </a:t>
            </a:r>
          </a:p>
          <a:p>
            <a:pPr marL="311150" lvl="0" indent="-171450" algn="l" rtl="0">
              <a:lnSpc>
                <a:spcPct val="115000"/>
              </a:lnSpc>
              <a:spcBef>
                <a:spcPts val="1200"/>
              </a:spcBef>
              <a:spcAft>
                <a:spcPts val="0"/>
              </a:spcAft>
              <a:buSzPts val="1400"/>
              <a:buFont typeface="Arial" panose="020B0604020202020204" pitchFamily="34" charset="0"/>
              <a:buChar char="•"/>
            </a:pPr>
            <a:r>
              <a:rPr lang="en-CA" sz="1100" dirty="0">
                <a:latin typeface="Arial"/>
                <a:ea typeface="Arial"/>
                <a:cs typeface="Arial"/>
                <a:sym typeface="Arial"/>
              </a:rPr>
              <a:t>It gives us some space to understand the behaviour. It provides more information that will be super useful when it's time for us to begin considering solutions. </a:t>
            </a:r>
            <a:endParaRPr sz="1100" dirty="0">
              <a:latin typeface="Arial"/>
              <a:ea typeface="Arial"/>
              <a:cs typeface="Arial"/>
              <a:sym typeface="Arial"/>
            </a:endParaRPr>
          </a:p>
          <a:p>
            <a:pPr marL="457200" lvl="0" indent="0" algn="l" rtl="0">
              <a:spcBef>
                <a:spcPts val="1200"/>
              </a:spcBef>
              <a:spcAft>
                <a:spcPts val="0"/>
              </a:spcAft>
              <a:buNone/>
            </a:pPr>
            <a:endParaRPr sz="1100" dirty="0">
              <a:latin typeface="Arial"/>
              <a:ea typeface="Arial"/>
              <a:cs typeface="Arial"/>
              <a:sym typeface="Arial"/>
            </a:endParaRPr>
          </a:p>
        </p:txBody>
      </p:sp>
      <p:sp>
        <p:nvSpPr>
          <p:cNvPr id="1004" name="Google Shape;1004;g3b0d7c0ee5b_0_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g3b0d7c0ee5b_0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6" name="Google Shape;1026;g3b0d7c0ee5b_0_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1200"/>
              </a:spcBef>
              <a:spcAft>
                <a:spcPts val="0"/>
              </a:spcAft>
              <a:buSzPts val="1100"/>
              <a:buChar char="●"/>
            </a:pPr>
            <a:r>
              <a:rPr lang="en-CA" sz="1100">
                <a:latin typeface="Arial"/>
                <a:ea typeface="Arial"/>
                <a:cs typeface="Arial"/>
                <a:sym typeface="Arial"/>
              </a:rPr>
              <a:t>By shifting our initial thinking from “</a:t>
            </a:r>
            <a:r>
              <a:rPr lang="en-CA" sz="1100" i="1">
                <a:latin typeface="Arial"/>
                <a:ea typeface="Arial"/>
                <a:cs typeface="Arial"/>
                <a:sym typeface="Arial"/>
              </a:rPr>
              <a:t>what do I do”</a:t>
            </a:r>
            <a:r>
              <a:rPr lang="en-CA" sz="1100">
                <a:latin typeface="Arial"/>
                <a:ea typeface="Arial"/>
                <a:cs typeface="Arial"/>
                <a:sym typeface="Arial"/>
              </a:rPr>
              <a:t> to “</a:t>
            </a:r>
            <a:r>
              <a:rPr lang="en-CA" sz="1100" i="1">
                <a:latin typeface="Arial"/>
                <a:ea typeface="Arial"/>
                <a:cs typeface="Arial"/>
                <a:sym typeface="Arial"/>
              </a:rPr>
              <a:t>what do I know”</a:t>
            </a:r>
            <a:r>
              <a:rPr lang="en-CA" sz="1100">
                <a:latin typeface="Arial"/>
                <a:ea typeface="Arial"/>
                <a:cs typeface="Arial"/>
                <a:sym typeface="Arial"/>
              </a:rPr>
              <a:t>, we are setting ourselves up to think about the situation from a mindset of curiosity and openness, which helps to inform our understanding and way forward, rather than jumping into judgment and action.</a:t>
            </a:r>
            <a:endParaRPr sz="1100">
              <a:latin typeface="Arial"/>
              <a:ea typeface="Arial"/>
              <a:cs typeface="Arial"/>
              <a:sym typeface="Arial"/>
            </a:endParaRPr>
          </a:p>
          <a:p>
            <a:pPr marL="457200" lvl="0" indent="-298450" algn="l" rtl="0">
              <a:lnSpc>
                <a:spcPct val="115000"/>
              </a:lnSpc>
              <a:spcBef>
                <a:spcPts val="0"/>
              </a:spcBef>
              <a:spcAft>
                <a:spcPts val="0"/>
              </a:spcAft>
              <a:buSzPts val="1100"/>
              <a:buChar char="●"/>
            </a:pPr>
            <a:r>
              <a:rPr lang="en-CA" sz="1100">
                <a:latin typeface="Arial"/>
                <a:ea typeface="Arial"/>
                <a:cs typeface="Arial"/>
                <a:sym typeface="Arial"/>
              </a:rPr>
              <a:t>When we can think of ourselves as explorers or scientists who are curious about what we are seeing, we can approach situations with openness and understanding.</a:t>
            </a:r>
            <a:endParaRPr sz="1100">
              <a:latin typeface="Arial"/>
              <a:ea typeface="Arial"/>
              <a:cs typeface="Arial"/>
              <a:sym typeface="Arial"/>
            </a:endParaRPr>
          </a:p>
          <a:p>
            <a:pPr marL="457200" lvl="0" indent="0" algn="l" rtl="0">
              <a:lnSpc>
                <a:spcPct val="115000"/>
              </a:lnSpc>
              <a:spcBef>
                <a:spcPts val="1200"/>
              </a:spcBef>
              <a:spcAft>
                <a:spcPts val="0"/>
              </a:spcAft>
              <a:buNone/>
            </a:pPr>
            <a:endParaRPr sz="1100">
              <a:latin typeface="Arial"/>
              <a:ea typeface="Arial"/>
              <a:cs typeface="Arial"/>
              <a:sym typeface="Arial"/>
            </a:endParaRPr>
          </a:p>
          <a:p>
            <a:pPr marL="457200" lvl="0" indent="0" algn="l" rtl="0">
              <a:spcBef>
                <a:spcPts val="1200"/>
              </a:spcBef>
              <a:spcAft>
                <a:spcPts val="0"/>
              </a:spcAft>
              <a:buNone/>
            </a:pPr>
            <a:endParaRPr sz="1100">
              <a:latin typeface="Arial"/>
              <a:ea typeface="Arial"/>
              <a:cs typeface="Arial"/>
              <a:sym typeface="Arial"/>
            </a:endParaRPr>
          </a:p>
        </p:txBody>
      </p:sp>
      <p:sp>
        <p:nvSpPr>
          <p:cNvPr id="1027" name="Google Shape;1027;g3b0d7c0ee5b_0_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200" b="0" i="0" u="sng" strike="noStrike" cap="none" dirty="0">
                <a:solidFill>
                  <a:schemeClr val="dk1"/>
                </a:solidFill>
                <a:effectLst/>
                <a:latin typeface="Calibri"/>
                <a:ea typeface="Calibri"/>
                <a:cs typeface="Calibri"/>
                <a:sym typeface="Calibri"/>
                <a:hlinkClick r:id="rId3"/>
              </a:rPr>
              <a:t>https://www.teachers.ab.ca/SiteCollectionDocuments/ATA/For%20Members/ATA%20Locals/IM1%202017%2003%2011x17%20Colour.pdf</a:t>
            </a:r>
            <a:r>
              <a:rPr lang="en-US"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None/>
            </a:pPr>
            <a:endParaRPr lang="en-US" dirty="0"/>
          </a:p>
          <a:p>
            <a:pPr marL="171450" lvl="0"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The </a:t>
            </a:r>
            <a:r>
              <a:rPr lang="en-US" sz="1200" b="0" i="0" u="none" strike="noStrike" dirty="0" err="1">
                <a:solidFill>
                  <a:schemeClr val="dk1"/>
                </a:solidFill>
                <a:latin typeface="Calibri"/>
                <a:ea typeface="Calibri"/>
                <a:cs typeface="Calibri"/>
                <a:sym typeface="Calibri"/>
              </a:rPr>
              <a:t>WRaP</a:t>
            </a:r>
            <a:r>
              <a:rPr lang="en-US" sz="1200" b="0" i="0" u="none" strike="noStrike" dirty="0">
                <a:solidFill>
                  <a:schemeClr val="dk1"/>
                </a:solidFill>
                <a:latin typeface="Calibri"/>
                <a:ea typeface="Calibri"/>
                <a:cs typeface="Calibri"/>
                <a:sym typeface="Calibri"/>
              </a:rPr>
              <a:t> 2.0 project is a five-year project, from development to implementation to exit strategy, and it began February 1, 2021 and will run until everything is finalized by January 31, 2026.</a:t>
            </a:r>
          </a:p>
          <a:p>
            <a:pPr marL="0" lvl="0" indent="0" algn="l" rtl="0">
              <a:spcBef>
                <a:spcPts val="0"/>
              </a:spcBef>
              <a:spcAft>
                <a:spcPts val="0"/>
              </a:spcAft>
              <a:buFont typeface="Arial" panose="020B0604020202020204" pitchFamily="34" charset="0"/>
              <a:buNone/>
            </a:pPr>
            <a:endParaRPr lang="en-US" sz="1200" b="0" i="0" u="none" strike="noStrike"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It is province-wide and focuses on building the knowledge and capacity of educators to better support students with FASD.</a:t>
            </a:r>
          </a:p>
          <a:p>
            <a:pPr marL="171450" lvl="0"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The objectives of the project include: </a:t>
            </a:r>
          </a:p>
          <a:p>
            <a:pPr marL="628650" lvl="1"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Increase the capacity of teachers and schools to meet the educational needs of children and youth (ECS: Early Childhood Services: education programs that are offered by a school authority to Grade 12) with FASD</a:t>
            </a:r>
          </a:p>
          <a:p>
            <a:pPr marL="628650" lvl="1"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Teachers and school leaders will increase their knowledge and skills regarding how to support students with FASD by engaging in current best practices as shared by the FASD Networks through </a:t>
            </a:r>
            <a:r>
              <a:rPr lang="en-US" sz="1200" b="1" i="0" u="none" strike="noStrike" dirty="0">
                <a:solidFill>
                  <a:schemeClr val="dk1"/>
                </a:solidFill>
                <a:latin typeface="Calibri"/>
                <a:ea typeface="Calibri"/>
                <a:cs typeface="Calibri"/>
                <a:sym typeface="Calibri"/>
              </a:rPr>
              <a:t>FASD instructional coaches</a:t>
            </a:r>
            <a:r>
              <a:rPr lang="en-US" sz="1200" b="0" i="0" u="none" strike="noStrike" dirty="0">
                <a:solidFill>
                  <a:schemeClr val="dk1"/>
                </a:solidFill>
                <a:latin typeface="Calibri"/>
                <a:ea typeface="Calibri"/>
                <a:cs typeface="Calibri"/>
                <a:sym typeface="Calibri"/>
              </a:rPr>
              <a:t>.</a:t>
            </a:r>
          </a:p>
          <a:p>
            <a:pPr marL="628650" lvl="1"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Schools will enhance their capacity by incorporating FASD-informed approaches into their classroom communities, as part of a continuum of supports and services.</a:t>
            </a:r>
            <a:endParaRPr lang="en-US" dirty="0"/>
          </a:p>
          <a:p>
            <a:pPr marL="0" lvl="0" indent="0" algn="l" rtl="0">
              <a:spcBef>
                <a:spcPts val="0"/>
              </a:spcBef>
              <a:spcAft>
                <a:spcPts val="0"/>
              </a:spcAft>
              <a:buNone/>
            </a:pPr>
            <a:endParaRPr dirty="0"/>
          </a:p>
        </p:txBody>
      </p:sp>
      <p:sp>
        <p:nvSpPr>
          <p:cNvPr id="164" name="Google Shape;1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CA"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5" name="Google Shape;925;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In order to implement interventions effectively, we need to shift our mindset around behaviour. </a:t>
            </a:r>
            <a:r>
              <a:rPr lang="en-CA" sz="1200" b="1">
                <a:latin typeface="Times New Roman"/>
                <a:ea typeface="Times New Roman"/>
                <a:cs typeface="Times New Roman"/>
                <a:sym typeface="Times New Roman"/>
              </a:rPr>
              <a:t>As educators, we know, particularly for our students with complex needs, behavior can become their primary means of communication</a:t>
            </a:r>
            <a:r>
              <a:rPr lang="en-CA" sz="1200">
                <a:latin typeface="Times New Roman"/>
                <a:ea typeface="Times New Roman"/>
                <a:cs typeface="Times New Roman"/>
                <a:sym typeface="Times New Roman"/>
              </a:rPr>
              <a:t>. It is important to remember all behaviour serves a purpose.</a:t>
            </a:r>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All behaviour is goal-oriented, meaning that is functional and serves a purpose.</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It may be difficult to determine the “reasons” behind the challenging behaviour</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Instead of focusing on the resistive behaviour, explore what the goal is, the obstructions and how to use their strengths to achieve the goal</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When trying to understand the behaviours, consider alternative explanations</a:t>
            </a:r>
            <a:endParaRPr/>
          </a:p>
          <a:p>
            <a:pPr marL="0" lvl="0" indent="0" algn="l" rtl="0">
              <a:lnSpc>
                <a:spcPct val="107000"/>
              </a:lnSpc>
              <a:spcBef>
                <a:spcPts val="800"/>
              </a:spcBef>
              <a:spcAft>
                <a:spcPts val="0"/>
              </a:spcAft>
              <a:buNone/>
            </a:pPr>
            <a:r>
              <a:rPr lang="en-CA" sz="1200">
                <a:latin typeface="Times New Roman"/>
                <a:ea typeface="Times New Roman"/>
                <a:cs typeface="Times New Roman"/>
                <a:sym typeface="Times New Roman"/>
              </a:rPr>
              <a:t>We need to shift our thinking towards a </a:t>
            </a:r>
            <a:r>
              <a:rPr lang="en-CA" sz="1200" i="1">
                <a:latin typeface="Times New Roman"/>
                <a:ea typeface="Times New Roman"/>
                <a:cs typeface="Times New Roman"/>
                <a:sym typeface="Times New Roman"/>
              </a:rPr>
              <a:t>brain not blame</a:t>
            </a:r>
            <a:r>
              <a:rPr lang="en-CA" sz="1200">
                <a:latin typeface="Times New Roman"/>
                <a:ea typeface="Times New Roman"/>
                <a:cs typeface="Times New Roman"/>
                <a:sym typeface="Times New Roman"/>
              </a:rPr>
              <a:t> mindset. </a:t>
            </a:r>
            <a:endParaRPr/>
          </a:p>
          <a:p>
            <a:pPr marL="0" lvl="0" indent="0" algn="l" rtl="0">
              <a:spcBef>
                <a:spcPts val="800"/>
              </a:spcBef>
              <a:spcAft>
                <a:spcPts val="0"/>
              </a:spcAft>
              <a:buNone/>
            </a:pPr>
            <a:endParaRPr/>
          </a:p>
        </p:txBody>
      </p:sp>
      <p:sp>
        <p:nvSpPr>
          <p:cNvPr id="926" name="Google Shape;926;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4" name="Google Shape;944;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A student with FASD isn’t “showing off”, they may be seeking acceptance or seeking attention. We may be able to support them by providing positive attention</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It may seem like they just can’t sit still but in reality they are overstimulated and overwhelmed. We can provide opportunities to develop skills to better regulate emotions. </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CA" sz="1200">
                <a:solidFill>
                  <a:schemeClr val="dk1"/>
                </a:solidFill>
                <a:latin typeface="Calibri"/>
                <a:ea typeface="Calibri"/>
                <a:cs typeface="Calibri"/>
                <a:sym typeface="Calibri"/>
              </a:rPr>
              <a:t>It may seem like a student is lazy or not trying. In reality they may be trying hard, tired of failing, or can’t get started. We can set more realistic expectations to help students achieve goals. </a:t>
            </a:r>
            <a:endParaRPr/>
          </a:p>
        </p:txBody>
      </p:sp>
      <p:sp>
        <p:nvSpPr>
          <p:cNvPr id="945" name="Google Shape;945;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5" name="Google Shape;965;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We need to shift how we see students with FASD from willful to identifying the behaviour you are seeing.</a:t>
            </a:r>
            <a:endParaRPr/>
          </a:p>
        </p:txBody>
      </p:sp>
      <p:sp>
        <p:nvSpPr>
          <p:cNvPr id="966" name="Google Shape;966;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4" name="Google Shape;994;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Then we may also see a personal shift from feelings of:</a:t>
            </a:r>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Hopelessness to feelings of hope</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Feelings of fear to feelings of understanding </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Exhaustion to feelings energized and having new options to try</a:t>
            </a:r>
            <a:endParaRPr/>
          </a:p>
          <a:p>
            <a:pPr marL="0" lvl="0" indent="0" algn="l" rtl="0">
              <a:lnSpc>
                <a:spcPct val="107000"/>
              </a:lnSpc>
              <a:spcBef>
                <a:spcPts val="800"/>
              </a:spcBef>
              <a:spcAft>
                <a:spcPts val="0"/>
              </a:spcAft>
              <a:buNone/>
            </a:pPr>
            <a:r>
              <a:rPr lang="en-CA" sz="1200">
                <a:latin typeface="Times New Roman"/>
                <a:ea typeface="Times New Roman"/>
                <a:cs typeface="Times New Roman"/>
                <a:sym typeface="Times New Roman"/>
              </a:rPr>
              <a:t> </a:t>
            </a:r>
            <a:endParaRPr/>
          </a:p>
          <a:p>
            <a:pPr marL="0" lvl="0" indent="0" algn="l" rtl="0">
              <a:lnSpc>
                <a:spcPct val="107000"/>
              </a:lnSpc>
              <a:spcBef>
                <a:spcPts val="800"/>
              </a:spcBef>
              <a:spcAft>
                <a:spcPts val="0"/>
              </a:spcAft>
              <a:buNone/>
            </a:pPr>
            <a:r>
              <a:rPr lang="en-CA" sz="1200">
                <a:latin typeface="Times New Roman"/>
                <a:ea typeface="Times New Roman"/>
                <a:cs typeface="Times New Roman"/>
                <a:sym typeface="Times New Roman"/>
              </a:rPr>
              <a:t>Using tools like: </a:t>
            </a:r>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Reframing perceptions, defusing anger</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Working with rather than working at the student</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Trying differently not trying harder</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Seeing and supporting strengths</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Networking and collaboration</a:t>
            </a:r>
            <a:endParaRPr/>
          </a:p>
          <a:p>
            <a:pPr marL="0" lvl="0" indent="0" algn="l" rtl="0">
              <a:lnSpc>
                <a:spcPct val="107000"/>
              </a:lnSpc>
              <a:spcBef>
                <a:spcPts val="800"/>
              </a:spcBef>
              <a:spcAft>
                <a:spcPts val="0"/>
              </a:spcAft>
              <a:buNone/>
            </a:pPr>
            <a:r>
              <a:rPr lang="en-CA" sz="1200">
                <a:latin typeface="Times New Roman"/>
                <a:ea typeface="Times New Roman"/>
                <a:cs typeface="Times New Roman"/>
                <a:sym typeface="Times New Roman"/>
              </a:rPr>
              <a:t> </a:t>
            </a:r>
            <a:endParaRPr/>
          </a:p>
          <a:p>
            <a:pPr marL="0" lvl="0" indent="0" algn="l" rtl="0">
              <a:lnSpc>
                <a:spcPct val="107000"/>
              </a:lnSpc>
              <a:spcBef>
                <a:spcPts val="800"/>
              </a:spcBef>
              <a:spcAft>
                <a:spcPts val="0"/>
              </a:spcAft>
              <a:buNone/>
            </a:pPr>
            <a:r>
              <a:rPr lang="en-CA" sz="1200" b="1">
                <a:latin typeface="Times New Roman"/>
                <a:ea typeface="Times New Roman"/>
                <a:cs typeface="Times New Roman"/>
                <a:sym typeface="Times New Roman"/>
              </a:rPr>
              <a:t>And we will see a professional shift from traditional approaches with traditional interventions and consequences aimed at </a:t>
            </a:r>
            <a:r>
              <a:rPr lang="en-CA" sz="1200" b="1" i="1">
                <a:latin typeface="Times New Roman"/>
                <a:ea typeface="Times New Roman"/>
                <a:cs typeface="Times New Roman"/>
                <a:sym typeface="Times New Roman"/>
              </a:rPr>
              <a:t>changing people</a:t>
            </a:r>
            <a:r>
              <a:rPr lang="en-CA" sz="1200" b="1">
                <a:latin typeface="Times New Roman"/>
                <a:ea typeface="Times New Roman"/>
                <a:cs typeface="Times New Roman"/>
                <a:sym typeface="Times New Roman"/>
              </a:rPr>
              <a:t> to ourselves being able to recognize brain differences, prevent problems, develop effective strategies, and focus on </a:t>
            </a:r>
            <a:r>
              <a:rPr lang="en-CA" sz="1200" b="1" i="1">
                <a:latin typeface="Times New Roman"/>
                <a:ea typeface="Times New Roman"/>
                <a:cs typeface="Times New Roman"/>
                <a:sym typeface="Times New Roman"/>
              </a:rPr>
              <a:t>changing environments</a:t>
            </a:r>
            <a:r>
              <a:rPr lang="en-CA" sz="1200" b="1">
                <a:latin typeface="Times New Roman"/>
                <a:ea typeface="Times New Roman"/>
                <a:cs typeface="Times New Roman"/>
                <a:sym typeface="Times New Roman"/>
              </a:rPr>
              <a:t>.</a:t>
            </a:r>
            <a:endParaRPr/>
          </a:p>
          <a:p>
            <a:pPr marL="0" lvl="0" indent="0" algn="l" rtl="0">
              <a:spcBef>
                <a:spcPts val="800"/>
              </a:spcBef>
              <a:spcAft>
                <a:spcPts val="0"/>
              </a:spcAft>
              <a:buNone/>
            </a:pPr>
            <a:endParaRPr/>
          </a:p>
        </p:txBody>
      </p:sp>
      <p:sp>
        <p:nvSpPr>
          <p:cNvPr id="995" name="Google Shape;995;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8" name="Google Shape;100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http://www.kpdsb.on.ca/assets/uploads/FASD/FASDFinalReport.pdf</a:t>
            </a:r>
            <a:endParaRPr sz="1200">
              <a:solidFill>
                <a:schemeClr val="dk1"/>
              </a:solidFill>
              <a:latin typeface="Calibri"/>
              <a:ea typeface="Calibri"/>
              <a:cs typeface="Calibri"/>
              <a:sym typeface="Calibri"/>
            </a:endParaRPr>
          </a:p>
        </p:txBody>
      </p:sp>
      <p:sp>
        <p:nvSpPr>
          <p:cNvPr id="1009" name="Google Shape;1009;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4" name="Google Shape;1024;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As we mentioned above, each individual with FASD is unique and will have their own strengths and challenges. Students with FASD are consistently underestimated because they often struggle in areas where ability is traditionally measured, like reading, spelling, and math. Being in an environment where strengths are celebrated can transform the learning experience.</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lang="en-US" dirty="0"/>
          </a:p>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Educators should recognize and celebrate these strengths of students with FASD and provide opportunities for learners to use and build on their strengths. </a:t>
            </a:r>
          </a:p>
          <a:p>
            <a:pPr marL="0" lvl="0" indent="0" algn="l" rtl="0">
              <a:spcBef>
                <a:spcPts val="0"/>
              </a:spcBef>
              <a:spcAft>
                <a:spcPts val="0"/>
              </a:spcAft>
              <a:buNone/>
            </a:pPr>
            <a:endParaRPr lang="en-US" sz="1200" b="1" dirty="0">
              <a:solidFill>
                <a:schemeClr val="dk1"/>
              </a:solidFill>
              <a:latin typeface="Calibri"/>
              <a:ea typeface="Calibri"/>
              <a:cs typeface="Calibri"/>
              <a:sym typeface="Calibri"/>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i="1" dirty="0"/>
              <a:t>Strengths Among Individuals with FASD</a:t>
            </a:r>
            <a:r>
              <a:rPr lang="en-US" dirty="0"/>
              <a:t> is a report from the Canada FASD Research Network that highlights the unique personal, relational, and community strengths of individuals with fetal alcohol spectrum disorder (FASD), offering a strengths-based perspective to inform practice, policy, and support. The report can be accessed here: </a:t>
            </a:r>
            <a:r>
              <a:rPr lang="en-US" sz="1200" b="1" i="0" u="sng" strike="noStrike" cap="none" dirty="0">
                <a:solidFill>
                  <a:schemeClr val="dk1"/>
                </a:solidFill>
                <a:effectLst/>
                <a:latin typeface="Calibri"/>
                <a:ea typeface="Calibri"/>
                <a:cs typeface="Calibri"/>
                <a:sym typeface="Calibri"/>
                <a:hlinkClick r:id="rId3"/>
              </a:rPr>
              <a:t>https://canfasd.ca/wp-content/uploads/2018/10/Strengths-Among-Individuals-with-FASD.pdf</a:t>
            </a:r>
            <a:r>
              <a:rPr lang="en-US" sz="1200" b="1"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1025" name="Google Shape;1025;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a:extLst>
            <a:ext uri="{FF2B5EF4-FFF2-40B4-BE49-F238E27FC236}">
              <a16:creationId xmlns:a16="http://schemas.microsoft.com/office/drawing/2014/main" id="{B6F3DECC-D9D3-FE34-4466-99F663B5F2BB}"/>
            </a:ext>
          </a:extLst>
        </p:cNvPr>
        <p:cNvGrpSpPr/>
        <p:nvPr/>
      </p:nvGrpSpPr>
      <p:grpSpPr>
        <a:xfrm>
          <a:off x="0" y="0"/>
          <a:ext cx="0" cy="0"/>
          <a:chOff x="0" y="0"/>
          <a:chExt cx="0" cy="0"/>
        </a:xfrm>
      </p:grpSpPr>
      <p:sp>
        <p:nvSpPr>
          <p:cNvPr id="698" name="Google Shape;698;p32:notes">
            <a:extLst>
              <a:ext uri="{FF2B5EF4-FFF2-40B4-BE49-F238E27FC236}">
                <a16:creationId xmlns:a16="http://schemas.microsoft.com/office/drawing/2014/main" id="{AB61C840-CEDE-6FF8-5CF8-4FA1BC2918F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p32:notes">
            <a:extLst>
              <a:ext uri="{FF2B5EF4-FFF2-40B4-BE49-F238E27FC236}">
                <a16:creationId xmlns:a16="http://schemas.microsoft.com/office/drawing/2014/main" id="{63403E63-C716-2572-0335-E6086C4ACF6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CA" dirty="0"/>
          </a:p>
          <a:p>
            <a:pPr marL="0" marR="0" lvl="0" indent="0" algn="l" rtl="0">
              <a:lnSpc>
                <a:spcPct val="100000"/>
              </a:lnSpc>
              <a:spcBef>
                <a:spcPts val="0"/>
              </a:spcBef>
              <a:spcAft>
                <a:spcPts val="0"/>
              </a:spcAft>
              <a:buClr>
                <a:schemeClr val="dk1"/>
              </a:buClr>
              <a:buSzPts val="1200"/>
              <a:buFont typeface="Calibri"/>
              <a:buNone/>
            </a:pPr>
            <a:endParaRPr lang="en-CA"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CA" dirty="0"/>
              <a:t>Clearing the Clouds is a short film by Melissa Dobson, a caregiver who describes her experience of learning more about her child’s strengths and needs (4:02). </a:t>
            </a:r>
            <a:r>
              <a:rPr lang="en-GB" sz="1200" b="1" i="0" u="sng" strike="noStrike" cap="none" dirty="0">
                <a:solidFill>
                  <a:schemeClr val="dk1"/>
                </a:solidFill>
                <a:effectLst/>
                <a:latin typeface="Calibri"/>
                <a:ea typeface="Calibri"/>
                <a:cs typeface="Calibri"/>
                <a:sym typeface="Calibri"/>
                <a:hlinkClick r:id="rId3"/>
              </a:rPr>
              <a:t>https://www.youtube.com/watch?v=xOEiEjxlxnU</a:t>
            </a:r>
            <a:r>
              <a:rPr lang="en-GB" sz="1200" b="1"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700" name="Google Shape;700;p32:notes">
            <a:extLst>
              <a:ext uri="{FF2B5EF4-FFF2-40B4-BE49-F238E27FC236}">
                <a16:creationId xmlns:a16="http://schemas.microsoft.com/office/drawing/2014/main" id="{FAF8B417-FC7D-6337-6A17-CE969612F0D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56</a:t>
            </a:fld>
            <a:endParaRPr/>
          </a:p>
        </p:txBody>
      </p:sp>
    </p:spTree>
    <p:extLst>
      <p:ext uri="{BB962C8B-B14F-4D97-AF65-F5344CB8AC3E}">
        <p14:creationId xmlns:p14="http://schemas.microsoft.com/office/powerpoint/2010/main" val="216342957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4" name="Google Shape;1034;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200" dirty="0">
                <a:latin typeface="Times New Roman"/>
                <a:ea typeface="Times New Roman"/>
                <a:cs typeface="Times New Roman"/>
                <a:sym typeface="Times New Roman"/>
              </a:rPr>
              <a:t>For individuals with FASD, personal strengths may include: </a:t>
            </a:r>
            <a:endParaRPr lang="en-US" dirty="0"/>
          </a:p>
          <a:p>
            <a:pPr marL="0" lvl="0" indent="0" algn="l" rtl="0">
              <a:lnSpc>
                <a:spcPct val="107000"/>
              </a:lnSpc>
              <a:spcBef>
                <a:spcPts val="800"/>
              </a:spcBef>
              <a:spcAft>
                <a:spcPts val="0"/>
              </a:spcAft>
              <a:buClr>
                <a:schemeClr val="dk1"/>
              </a:buClr>
              <a:buSzPts val="1200"/>
              <a:buFont typeface="Noto Sans Symbols"/>
              <a:buNone/>
            </a:pPr>
            <a:endParaRPr lang="en-US" sz="1200" i="1" dirty="0">
              <a:latin typeface="Times New Roman"/>
              <a:ea typeface="Times New Roman"/>
              <a:cs typeface="Times New Roman"/>
              <a:sym typeface="Times New Roman"/>
            </a:endParaRPr>
          </a:p>
          <a:p>
            <a:pPr marL="171450" lvl="0" indent="-171450" algn="l" rtl="0">
              <a:lnSpc>
                <a:spcPct val="107000"/>
              </a:lnSpc>
              <a:spcBef>
                <a:spcPts val="800"/>
              </a:spcBef>
              <a:spcAft>
                <a:spcPts val="0"/>
              </a:spcAft>
              <a:buClr>
                <a:schemeClr val="dk1"/>
              </a:buClr>
              <a:buSzPts val="1200"/>
              <a:buFont typeface="Arial" panose="020B0604020202020204" pitchFamily="34" charset="0"/>
              <a:buChar char="•"/>
            </a:pPr>
            <a:r>
              <a:rPr lang="en-US" sz="1200" b="1" i="1" dirty="0">
                <a:latin typeface="Times New Roman"/>
                <a:ea typeface="Times New Roman"/>
                <a:cs typeface="Times New Roman"/>
                <a:sym typeface="Times New Roman"/>
              </a:rPr>
              <a:t>Being helpful and keen to please​</a:t>
            </a:r>
          </a:p>
          <a:p>
            <a:pPr marL="628650" lvl="1" indent="-171450" algn="l" rtl="0">
              <a:lnSpc>
                <a:spcPct val="107000"/>
              </a:lnSpc>
              <a:spcBef>
                <a:spcPts val="80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Give them roles within the class which allow them to do this successfully​</a:t>
            </a:r>
            <a:endParaRPr lang="en-US" sz="1200" dirty="0">
              <a:latin typeface="Calibri"/>
              <a:ea typeface="Calibri"/>
              <a:cs typeface="Calibri"/>
              <a:sym typeface="Calibri"/>
            </a:endParaRPr>
          </a:p>
          <a:p>
            <a:pPr marL="628650" lvl="1" indent="-171450" algn="l" rtl="0">
              <a:lnSpc>
                <a:spcPct val="107000"/>
              </a:lnSpc>
              <a:spcBef>
                <a:spcPts val="80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Phrase tasks as a request, use suggestions or weighted choices, rather than phrasing it as a demand but ensure they have a clear understanding of their role and the task itself</a:t>
            </a:r>
            <a:endParaRPr lang="en-US" sz="1200" dirty="0">
              <a:latin typeface="Calibri"/>
              <a:ea typeface="Calibri"/>
              <a:cs typeface="Calibri"/>
              <a:sym typeface="Calibri"/>
            </a:endParaRPr>
          </a:p>
          <a:p>
            <a:pPr marL="1085850" lvl="2" indent="-171450" algn="l" rtl="0">
              <a:lnSpc>
                <a:spcPct val="107000"/>
              </a:lnSpc>
              <a:spcBef>
                <a:spcPts val="80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Sometimes individuals with FASD can appear objectionable if they’re told to do something but will comply if asked for their cooperation instead​</a:t>
            </a:r>
            <a:endParaRPr lang="en-US" sz="1200" dirty="0">
              <a:latin typeface="Calibri"/>
              <a:ea typeface="Calibri"/>
              <a:cs typeface="Calibri"/>
              <a:sym typeface="Calibri"/>
            </a:endParaRPr>
          </a:p>
          <a:p>
            <a:pPr marL="1085850" lvl="2" indent="-171450" algn="l" rtl="0">
              <a:lnSpc>
                <a:spcPct val="107000"/>
              </a:lnSpc>
              <a:spcBef>
                <a:spcPts val="80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Explain why the task is important rather than responding with “because I said so”</a:t>
            </a:r>
            <a:endParaRPr lang="en-US" dirty="0"/>
          </a:p>
          <a:p>
            <a:pPr marL="171450" lvl="0" indent="-171450" algn="l" rtl="0">
              <a:lnSpc>
                <a:spcPct val="107000"/>
              </a:lnSpc>
              <a:spcBef>
                <a:spcPts val="0"/>
              </a:spcBef>
              <a:spcAft>
                <a:spcPts val="0"/>
              </a:spcAft>
              <a:buClr>
                <a:schemeClr val="dk1"/>
              </a:buClr>
              <a:buSzPts val="1200"/>
              <a:buFont typeface="Arial" panose="020B0604020202020204" pitchFamily="34" charset="0"/>
              <a:buChar char="•"/>
            </a:pPr>
            <a:r>
              <a:rPr lang="en-US" sz="1200" b="1" i="1" dirty="0">
                <a:latin typeface="Times New Roman"/>
                <a:ea typeface="Times New Roman"/>
                <a:cs typeface="Times New Roman"/>
                <a:sym typeface="Times New Roman"/>
              </a:rPr>
              <a:t>Being caring with a strong sense of justice​</a:t>
            </a: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They often want to help people who are upset or sad, especially if someone seems vulnerable​. Support them by:</a:t>
            </a:r>
          </a:p>
          <a:p>
            <a:pPr marL="1085850" lvl="2"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Discussing socially appropriate ways to show care in different situations </a:t>
            </a:r>
            <a:endParaRPr lang="en-US" dirty="0"/>
          </a:p>
          <a:p>
            <a:pPr marL="171450" lvl="0" indent="-171450" algn="l" rtl="0">
              <a:lnSpc>
                <a:spcPct val="107000"/>
              </a:lnSpc>
              <a:spcBef>
                <a:spcPts val="0"/>
              </a:spcBef>
              <a:spcAft>
                <a:spcPts val="0"/>
              </a:spcAft>
              <a:buClr>
                <a:schemeClr val="dk1"/>
              </a:buClr>
              <a:buSzPts val="1200"/>
              <a:buFont typeface="Arial" panose="020B0604020202020204" pitchFamily="34" charset="0"/>
              <a:buChar char="•"/>
            </a:pPr>
            <a:r>
              <a:rPr lang="en-US" sz="1200" b="1" i="1" dirty="0">
                <a:latin typeface="Times New Roman"/>
                <a:ea typeface="Times New Roman"/>
                <a:cs typeface="Times New Roman"/>
                <a:sym typeface="Times New Roman"/>
              </a:rPr>
              <a:t>Being </a:t>
            </a:r>
            <a:r>
              <a:rPr lang="en-US" sz="1200" b="1" i="1" dirty="0" err="1">
                <a:latin typeface="Times New Roman"/>
                <a:ea typeface="Times New Roman"/>
                <a:cs typeface="Times New Roman"/>
                <a:sym typeface="Times New Roman"/>
              </a:rPr>
              <a:t>non-judgemental</a:t>
            </a:r>
            <a:r>
              <a:rPr lang="en-US" sz="1200" b="1" dirty="0">
                <a:latin typeface="Times New Roman"/>
                <a:ea typeface="Times New Roman"/>
                <a:cs typeface="Times New Roman"/>
                <a:sym typeface="Times New Roman"/>
              </a:rPr>
              <a:t>​</a:t>
            </a:r>
            <a:endParaRPr lang="en-US" sz="1200" b="1" dirty="0">
              <a:latin typeface="Calibri"/>
              <a:ea typeface="Calibri"/>
              <a:cs typeface="Calibri"/>
              <a:sym typeface="Calibri"/>
            </a:endParaRP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They tend not to judge, reject, or bully those who do not fit the social norm​ and often choose friends who have complex needs of their own:</a:t>
            </a:r>
            <a:endParaRPr lang="en-US" sz="1200" dirty="0">
              <a:latin typeface="Calibri"/>
              <a:ea typeface="Calibri"/>
              <a:cs typeface="Calibri"/>
              <a:sym typeface="Calibri"/>
            </a:endParaRPr>
          </a:p>
          <a:p>
            <a:pPr marL="1085850" lvl="2"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Support them in recognizing healthy friendships, strengthening them, and keeping them</a:t>
            </a:r>
            <a:endParaRPr lang="en-US" dirty="0"/>
          </a:p>
          <a:p>
            <a:pPr marL="171450" lvl="0" indent="-171450" algn="l" rtl="0">
              <a:lnSpc>
                <a:spcPct val="107000"/>
              </a:lnSpc>
              <a:spcBef>
                <a:spcPts val="0"/>
              </a:spcBef>
              <a:spcAft>
                <a:spcPts val="0"/>
              </a:spcAft>
              <a:buClr>
                <a:schemeClr val="dk1"/>
              </a:buClr>
              <a:buSzPts val="1200"/>
              <a:buFont typeface="Arial" panose="020B0604020202020204" pitchFamily="34" charset="0"/>
              <a:buChar char="•"/>
            </a:pPr>
            <a:r>
              <a:rPr lang="en-US" sz="1200" b="1" i="1" dirty="0">
                <a:latin typeface="Times New Roman"/>
                <a:ea typeface="Times New Roman"/>
                <a:cs typeface="Times New Roman"/>
                <a:sym typeface="Times New Roman"/>
              </a:rPr>
              <a:t>Friendly and Outgoing​</a:t>
            </a: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They may be well known across the school community for their ability to speak to anyone and everyone​</a:t>
            </a:r>
            <a:endParaRPr lang="en-US" sz="1200" dirty="0">
              <a:latin typeface="Calibri"/>
              <a:ea typeface="Calibri"/>
              <a:cs typeface="Calibri"/>
              <a:sym typeface="Calibri"/>
            </a:endParaRP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Teach appropriate social skills, what information to share about ourselves, and what information to not​</a:t>
            </a:r>
            <a:endParaRPr lang="en-US" dirty="0"/>
          </a:p>
          <a:p>
            <a:pPr marL="171450" lvl="0" indent="-171450" algn="l" rtl="0">
              <a:lnSpc>
                <a:spcPct val="107000"/>
              </a:lnSpc>
              <a:spcBef>
                <a:spcPts val="0"/>
              </a:spcBef>
              <a:spcAft>
                <a:spcPts val="0"/>
              </a:spcAft>
              <a:buClr>
                <a:schemeClr val="dk1"/>
              </a:buClr>
              <a:buSzPts val="1200"/>
              <a:buFont typeface="Arial" panose="020B0604020202020204" pitchFamily="34" charset="0"/>
              <a:buChar char="•"/>
            </a:pPr>
            <a:r>
              <a:rPr lang="en-US" sz="1200" b="1" i="1" dirty="0">
                <a:latin typeface="Times New Roman"/>
                <a:ea typeface="Times New Roman"/>
                <a:cs typeface="Times New Roman"/>
                <a:sym typeface="Times New Roman"/>
              </a:rPr>
              <a:t>Patient with and Interacts Well with Younger Children, the Elderly, and/or Anima</a:t>
            </a:r>
            <a:r>
              <a:rPr lang="en-US" sz="1200" i="1" dirty="0">
                <a:latin typeface="Times New Roman"/>
                <a:ea typeface="Times New Roman"/>
                <a:cs typeface="Times New Roman"/>
                <a:sym typeface="Times New Roman"/>
              </a:rPr>
              <a:t>ls​</a:t>
            </a: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Look for opportunities to work with younger children such as working with a school club or coaching a sports team​</a:t>
            </a:r>
            <a:endParaRPr lang="en-US" dirty="0"/>
          </a:p>
          <a:p>
            <a:pPr marL="171450" lvl="0" indent="-171450" algn="l" rtl="0">
              <a:lnSpc>
                <a:spcPct val="107000"/>
              </a:lnSpc>
              <a:spcBef>
                <a:spcPts val="0"/>
              </a:spcBef>
              <a:spcAft>
                <a:spcPts val="0"/>
              </a:spcAft>
              <a:buClr>
                <a:schemeClr val="dk1"/>
              </a:buClr>
              <a:buSzPts val="1200"/>
              <a:buFont typeface="Arial" panose="020B0604020202020204" pitchFamily="34" charset="0"/>
              <a:buChar char="•"/>
            </a:pPr>
            <a:r>
              <a:rPr lang="en-US" sz="1200" b="1" i="1" dirty="0">
                <a:latin typeface="Times New Roman"/>
                <a:ea typeface="Times New Roman"/>
                <a:cs typeface="Times New Roman"/>
                <a:sym typeface="Times New Roman"/>
              </a:rPr>
              <a:t>Energetic​</a:t>
            </a: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They may be hands-on, concrete, active learners​. Support them by: </a:t>
            </a:r>
            <a:endParaRPr lang="en-US" sz="1200" dirty="0">
              <a:latin typeface="Calibri"/>
              <a:ea typeface="Calibri"/>
              <a:cs typeface="Calibri"/>
              <a:sym typeface="Calibri"/>
            </a:endParaRP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Provide movement-based learning tasks​</a:t>
            </a:r>
            <a:endParaRPr lang="en-US" sz="1200" dirty="0">
              <a:latin typeface="Calibri"/>
              <a:ea typeface="Calibri"/>
              <a:cs typeface="Calibri"/>
              <a:sym typeface="Calibri"/>
            </a:endParaRP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ea typeface="Times New Roman"/>
                <a:cs typeface="Times New Roman"/>
                <a:sym typeface="Times New Roman"/>
              </a:rPr>
              <a:t>Ensure the task is simple, clearly explained, and finite</a:t>
            </a:r>
          </a:p>
          <a:p>
            <a:pPr marL="628650" lvl="1" indent="-171450" algn="l" rtl="0">
              <a:lnSpc>
                <a:spcPct val="107000"/>
              </a:lnSpc>
              <a:spcBef>
                <a:spcPts val="0"/>
              </a:spcBef>
              <a:spcAft>
                <a:spcPts val="0"/>
              </a:spcAft>
              <a:buClr>
                <a:schemeClr val="dk1"/>
              </a:buClr>
              <a:buSzPts val="1200"/>
              <a:buFont typeface="Arial" panose="020B0604020202020204" pitchFamily="34" charset="0"/>
              <a:buChar char="•"/>
            </a:pPr>
            <a:endParaRPr lang="en-US" sz="1200" dirty="0">
              <a:latin typeface="Times New Roman"/>
              <a:cs typeface="Times New Roman"/>
              <a:sym typeface="Times New Roman"/>
            </a:endParaRPr>
          </a:p>
          <a:p>
            <a:pPr marL="171450" lvl="0" indent="-171450" algn="l" rtl="0">
              <a:lnSpc>
                <a:spcPct val="107000"/>
              </a:lnSpc>
              <a:spcBef>
                <a:spcPts val="0"/>
              </a:spcBef>
              <a:spcAft>
                <a:spcPts val="0"/>
              </a:spcAft>
              <a:buClr>
                <a:schemeClr val="dk1"/>
              </a:buClr>
              <a:buSzPts val="1200"/>
              <a:buFont typeface="Arial" panose="020B0604020202020204" pitchFamily="34" charset="0"/>
              <a:buChar char="•"/>
            </a:pPr>
            <a:r>
              <a:rPr lang="en-US" sz="1200" dirty="0">
                <a:latin typeface="Times New Roman"/>
                <a:cs typeface="Times New Roman"/>
                <a:sym typeface="Times New Roman"/>
              </a:rPr>
              <a:t>References: </a:t>
            </a:r>
          </a:p>
          <a:p>
            <a:pPr marL="457200" lvl="1" indent="0" algn="l" rtl="0">
              <a:lnSpc>
                <a:spcPct val="107000"/>
              </a:lnSpc>
              <a:spcBef>
                <a:spcPts val="0"/>
              </a:spcBef>
              <a:spcAft>
                <a:spcPts val="0"/>
              </a:spcAft>
              <a:buClr>
                <a:schemeClr val="dk1"/>
              </a:buClr>
              <a:buSzPts val="1200"/>
              <a:buFont typeface="Courier New"/>
              <a:buNone/>
            </a:pPr>
            <a:endParaRPr lang="en-US" sz="1200" dirty="0">
              <a:latin typeface="Times New Roman"/>
              <a:cs typeface="Times New Roman"/>
              <a:sym typeface="Times New Roman"/>
            </a:endParaRPr>
          </a:p>
          <a:p>
            <a:pPr marL="457200" lvl="1" indent="0" algn="l" rtl="0">
              <a:lnSpc>
                <a:spcPct val="107000"/>
              </a:lnSpc>
              <a:spcBef>
                <a:spcPts val="0"/>
              </a:spcBef>
              <a:spcAft>
                <a:spcPts val="0"/>
              </a:spcAft>
              <a:buClr>
                <a:schemeClr val="dk1"/>
              </a:buClr>
              <a:buSzPts val="1200"/>
              <a:buFont typeface="Courier New"/>
              <a:buNone/>
            </a:pPr>
            <a:r>
              <a:rPr lang="en-US" sz="1200" b="0" i="0" u="none" strike="noStrike" cap="none" dirty="0">
                <a:solidFill>
                  <a:schemeClr val="dk1"/>
                </a:solidFill>
                <a:effectLst/>
                <a:latin typeface="Calibri"/>
                <a:ea typeface="Calibri"/>
                <a:cs typeface="Calibri"/>
                <a:sym typeface="Calibri"/>
              </a:rPr>
              <a:t>Flannigan, K., Wrath, A., Ritter, C., McLachlan, K., Harding, K. D., Campbell, A., ... &amp; Pei, J. (2021). Balancing the story of fetal alcohol spectrum disorder: A narrative review of the literature on strengths. </a:t>
            </a:r>
            <a:r>
              <a:rPr lang="en-US" sz="1200" b="0" i="1" u="none" strike="noStrike" cap="none" dirty="0">
                <a:solidFill>
                  <a:schemeClr val="dk1"/>
                </a:solidFill>
                <a:effectLst/>
                <a:latin typeface="Calibri"/>
                <a:ea typeface="Calibri"/>
                <a:cs typeface="Calibri"/>
                <a:sym typeface="Calibri"/>
              </a:rPr>
              <a:t>Alcoholism: Clinical and experimental research</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45</a:t>
            </a:r>
            <a:r>
              <a:rPr lang="en-US" sz="1200" b="0" i="0" u="none" strike="noStrike" cap="none" dirty="0">
                <a:solidFill>
                  <a:schemeClr val="dk1"/>
                </a:solidFill>
                <a:effectLst/>
                <a:latin typeface="Calibri"/>
                <a:ea typeface="Calibri"/>
                <a:cs typeface="Calibri"/>
                <a:sym typeface="Calibri"/>
              </a:rPr>
              <a:t>(12), 2448-2464. </a:t>
            </a:r>
            <a:r>
              <a:rPr lang="en-US" sz="1200" b="1" i="0" u="none" strike="noStrike" cap="none" dirty="0">
                <a:solidFill>
                  <a:schemeClr val="dk1"/>
                </a:solidFill>
                <a:effectLst/>
                <a:latin typeface="Calibri"/>
                <a:ea typeface="Calibri"/>
                <a:cs typeface="Calibri"/>
                <a:sym typeface="Calibri"/>
                <a:hlinkClick r:id="rId3"/>
              </a:rPr>
              <a:t>https://doi.org/10.1111/acer.14733</a:t>
            </a:r>
            <a:endParaRPr lang="en-US" sz="1200" b="1" i="0" u="none" strike="noStrike" cap="none" dirty="0">
              <a:solidFill>
                <a:schemeClr val="dk1"/>
              </a:solidFill>
              <a:effectLst/>
              <a:latin typeface="Calibri"/>
              <a:ea typeface="Calibri"/>
              <a:cs typeface="Calibri"/>
              <a:sym typeface="Calibri"/>
            </a:endParaRPr>
          </a:p>
          <a:p>
            <a:pPr marL="457200" lvl="1" indent="0" algn="l" rtl="0">
              <a:lnSpc>
                <a:spcPct val="107000"/>
              </a:lnSpc>
              <a:spcBef>
                <a:spcPts val="0"/>
              </a:spcBef>
              <a:spcAft>
                <a:spcPts val="0"/>
              </a:spcAft>
              <a:buClr>
                <a:schemeClr val="dk1"/>
              </a:buClr>
              <a:buSzPts val="1200"/>
              <a:buFont typeface="Courier New"/>
              <a:buNone/>
            </a:pPr>
            <a:endParaRPr lang="en-US" sz="1200" b="1" i="0" u="none" strike="noStrike" cap="none" dirty="0">
              <a:solidFill>
                <a:schemeClr val="dk1"/>
              </a:solidFill>
              <a:effectLst/>
              <a:latin typeface="Calibri"/>
              <a:ea typeface="Calibri"/>
              <a:cs typeface="Calibri"/>
              <a:sym typeface="Calibri"/>
            </a:endParaRPr>
          </a:p>
          <a:p>
            <a:pPr marL="457200" lvl="1" indent="0" algn="l" rtl="0">
              <a:lnSpc>
                <a:spcPct val="107000"/>
              </a:lnSpc>
              <a:spcBef>
                <a:spcPts val="0"/>
              </a:spcBef>
              <a:spcAft>
                <a:spcPts val="0"/>
              </a:spcAft>
              <a:buClr>
                <a:schemeClr val="dk1"/>
              </a:buClr>
              <a:buSzPts val="1200"/>
              <a:buFont typeface="Courier New"/>
              <a:buNone/>
            </a:pPr>
            <a:r>
              <a:rPr lang="en-US" sz="1200" b="0" i="0" u="none" strike="noStrike" cap="none" dirty="0">
                <a:solidFill>
                  <a:schemeClr val="dk1"/>
                </a:solidFill>
                <a:effectLst/>
                <a:latin typeface="Calibri"/>
                <a:ea typeface="Calibri"/>
                <a:cs typeface="Calibri"/>
                <a:sym typeface="Calibri"/>
              </a:rPr>
              <a:t>Kautz-Turnbull, C., Adams, T. R., &amp; Petrenko, C. L. (2022). The strengths and positive influences of children with fetal alcohol spectrum disorders. </a:t>
            </a:r>
            <a:r>
              <a:rPr lang="en-US" sz="1200" b="0" i="1" u="none" strike="noStrike" cap="none" dirty="0">
                <a:solidFill>
                  <a:schemeClr val="dk1"/>
                </a:solidFill>
                <a:effectLst/>
                <a:latin typeface="Calibri"/>
                <a:ea typeface="Calibri"/>
                <a:cs typeface="Calibri"/>
                <a:sym typeface="Calibri"/>
              </a:rPr>
              <a:t>American journal on intellectual and developmental disabilities</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127</a:t>
            </a:r>
            <a:r>
              <a:rPr lang="en-US" sz="1200" b="0" i="0" u="none" strike="noStrike" cap="none" dirty="0">
                <a:solidFill>
                  <a:schemeClr val="dk1"/>
                </a:solidFill>
                <a:effectLst/>
                <a:latin typeface="Calibri"/>
                <a:ea typeface="Calibri"/>
                <a:cs typeface="Calibri"/>
                <a:sym typeface="Calibri"/>
              </a:rPr>
              <a:t>(5), 355-368. </a:t>
            </a:r>
            <a:r>
              <a:rPr lang="en-US" sz="1200" b="1" i="0" u="sng" strike="noStrike" cap="none" dirty="0">
                <a:solidFill>
                  <a:schemeClr val="dk1"/>
                </a:solidFill>
                <a:effectLst/>
                <a:latin typeface="Calibri"/>
                <a:ea typeface="Calibri"/>
                <a:cs typeface="Calibri"/>
                <a:sym typeface="Calibri"/>
                <a:hlinkClick r:id="rId4"/>
              </a:rPr>
              <a:t>https://doi.org/10.1352/1944-7558-127.5.355</a:t>
            </a:r>
            <a:endParaRPr lang="en-US" dirty="0"/>
          </a:p>
          <a:p>
            <a:pPr marL="0" lvl="0" indent="0" algn="l" rtl="0">
              <a:spcBef>
                <a:spcPts val="800"/>
              </a:spcBef>
              <a:spcAft>
                <a:spcPts val="0"/>
              </a:spcAft>
              <a:buNone/>
            </a:pPr>
            <a:endParaRPr dirty="0"/>
          </a:p>
        </p:txBody>
      </p:sp>
      <p:sp>
        <p:nvSpPr>
          <p:cNvPr id="1035" name="Google Shape;1035;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9" name="Google Shape;1059;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200" dirty="0">
                <a:latin typeface="Times New Roman"/>
                <a:ea typeface="Times New Roman"/>
                <a:cs typeface="Times New Roman"/>
                <a:sym typeface="Times New Roman"/>
              </a:rPr>
              <a:t>For individuals with FASD, learning strengths may include: </a:t>
            </a:r>
            <a:endParaRPr lang="en-US" dirty="0"/>
          </a:p>
          <a:p>
            <a:pPr marL="171450" lvl="0" indent="-171450" algn="l" rtl="0">
              <a:lnSpc>
                <a:spcPct val="107000"/>
              </a:lnSpc>
              <a:spcBef>
                <a:spcPts val="800"/>
              </a:spcBef>
              <a:spcAft>
                <a:spcPts val="0"/>
              </a:spcAft>
              <a:buClr>
                <a:srgbClr val="000000"/>
              </a:buClr>
              <a:buSzPts val="1200"/>
              <a:buFont typeface="Arial" panose="020B0604020202020204" pitchFamily="34" charset="0"/>
              <a:buChar char="•"/>
            </a:pPr>
            <a:r>
              <a:rPr lang="en-US" sz="1200" b="1" i="1" dirty="0">
                <a:solidFill>
                  <a:srgbClr val="000000"/>
                </a:solidFill>
                <a:latin typeface="Times New Roman"/>
                <a:ea typeface="Times New Roman"/>
                <a:cs typeface="Times New Roman"/>
                <a:sym typeface="Times New Roman"/>
              </a:rPr>
              <a:t>Hands-On, Concrete Learners​</a:t>
            </a:r>
            <a:endParaRPr lang="en-US" sz="1200" b="1" i="1" dirty="0">
              <a:solidFill>
                <a:schemeClr val="dk1"/>
              </a:solidFill>
              <a:latin typeface="Times New Roman"/>
              <a:ea typeface="Times New Roman"/>
              <a:cs typeface="Times New Roman"/>
              <a:sym typeface="Times New Roman"/>
            </a:endParaRPr>
          </a:p>
          <a:p>
            <a:pPr marL="628650" lvl="1" indent="-171450" algn="l" rtl="0">
              <a:lnSpc>
                <a:spcPct val="107000"/>
              </a:lnSpc>
              <a:spcBef>
                <a:spcPts val="800"/>
              </a:spcBef>
              <a:spcAft>
                <a:spcPts val="0"/>
              </a:spcAft>
              <a:buClr>
                <a:srgbClr val="000000"/>
              </a:buClr>
              <a:buSzPts val="1200"/>
              <a:buFont typeface="Arial" panose="020B0604020202020204" pitchFamily="34" charset="0"/>
              <a:buChar char="•"/>
            </a:pPr>
            <a:r>
              <a:rPr lang="en-US" sz="1200" dirty="0">
                <a:solidFill>
                  <a:srgbClr val="000000"/>
                </a:solidFill>
                <a:latin typeface="Times New Roman"/>
                <a:ea typeface="Times New Roman"/>
                <a:cs typeface="Times New Roman"/>
                <a:sym typeface="Times New Roman"/>
              </a:rPr>
              <a:t>They learn best when they can interact with actual object or items to help their learning​</a:t>
            </a:r>
            <a:endParaRPr lang="en-US" sz="1200" dirty="0">
              <a:solidFill>
                <a:schemeClr val="dk1"/>
              </a:solidFill>
              <a:latin typeface="Times New Roman"/>
              <a:ea typeface="Times New Roman"/>
              <a:cs typeface="Times New Roman"/>
              <a:sym typeface="Times New Roman"/>
            </a:endParaRPr>
          </a:p>
          <a:p>
            <a:pPr marL="628650" lvl="1" indent="-171450" algn="l" rtl="0">
              <a:lnSpc>
                <a:spcPct val="107000"/>
              </a:lnSpc>
              <a:spcBef>
                <a:spcPts val="800"/>
              </a:spcBef>
              <a:spcAft>
                <a:spcPts val="0"/>
              </a:spcAft>
              <a:buClr>
                <a:srgbClr val="000000"/>
              </a:buClr>
              <a:buSzPts val="1200"/>
              <a:buFont typeface="Arial" panose="020B0604020202020204" pitchFamily="34" charset="0"/>
              <a:buChar char="•"/>
            </a:pPr>
            <a:r>
              <a:rPr lang="en-US" sz="1200" dirty="0">
                <a:solidFill>
                  <a:srgbClr val="000000"/>
                </a:solidFill>
                <a:latin typeface="Times New Roman"/>
                <a:ea typeface="Times New Roman"/>
                <a:cs typeface="Times New Roman"/>
                <a:sym typeface="Times New Roman"/>
              </a:rPr>
              <a:t>Learners may need support to transfer learning from one context to another​</a:t>
            </a:r>
            <a:endParaRPr lang="en-US" sz="1200" i="0" dirty="0">
              <a:solidFill>
                <a:schemeClr val="dk1"/>
              </a:solidFill>
              <a:latin typeface="Times New Roman"/>
              <a:ea typeface="Times New Roman"/>
              <a:cs typeface="Times New Roman"/>
              <a:sym typeface="Times New Roman"/>
            </a:endParaRPr>
          </a:p>
          <a:p>
            <a:pPr marL="171450" lvl="0" indent="-171450" algn="l" rtl="0">
              <a:lnSpc>
                <a:spcPct val="107000"/>
              </a:lnSpc>
              <a:spcBef>
                <a:spcPts val="800"/>
              </a:spcBef>
              <a:spcAft>
                <a:spcPts val="0"/>
              </a:spcAft>
              <a:buClr>
                <a:srgbClr val="000000"/>
              </a:buClr>
              <a:buSzPts val="1200"/>
              <a:buFont typeface="Arial" panose="020B0604020202020204" pitchFamily="34" charset="0"/>
              <a:buChar char="•"/>
            </a:pPr>
            <a:r>
              <a:rPr lang="en-US" sz="1200" b="1" i="1" dirty="0">
                <a:solidFill>
                  <a:srgbClr val="000000"/>
                </a:solidFill>
                <a:latin typeface="Times New Roman"/>
                <a:ea typeface="Times New Roman"/>
                <a:cs typeface="Times New Roman"/>
                <a:sym typeface="Times New Roman"/>
              </a:rPr>
              <a:t>Lateral Thinkers with Points of Insight in Certain Areas​</a:t>
            </a:r>
            <a:endParaRPr lang="en-US" sz="1200" b="1" i="1" dirty="0">
              <a:solidFill>
                <a:schemeClr val="dk1"/>
              </a:solidFill>
              <a:latin typeface="Times New Roman"/>
              <a:ea typeface="Times New Roman"/>
              <a:cs typeface="Times New Roman"/>
              <a:sym typeface="Times New Roman"/>
            </a:endParaRPr>
          </a:p>
          <a:p>
            <a:pPr marL="628650" lvl="1" indent="-171450" algn="l" rtl="0">
              <a:lnSpc>
                <a:spcPct val="107000"/>
              </a:lnSpc>
              <a:spcBef>
                <a:spcPts val="800"/>
              </a:spcBef>
              <a:spcAft>
                <a:spcPts val="0"/>
              </a:spcAft>
              <a:buClr>
                <a:srgbClr val="000000"/>
              </a:buClr>
              <a:buSzPts val="1200"/>
              <a:buFont typeface="Arial" panose="020B0604020202020204" pitchFamily="34" charset="0"/>
              <a:buChar char="•"/>
            </a:pPr>
            <a:r>
              <a:rPr lang="en-US" sz="1200" dirty="0">
                <a:solidFill>
                  <a:srgbClr val="000000"/>
                </a:solidFill>
                <a:latin typeface="Times New Roman"/>
                <a:ea typeface="Times New Roman"/>
                <a:cs typeface="Times New Roman"/>
                <a:sym typeface="Times New Roman"/>
              </a:rPr>
              <a:t>Often have creative solutions or unusual insights​. Support them by:</a:t>
            </a:r>
            <a:r>
              <a:rPr lang="en-US" sz="1200" dirty="0">
                <a:solidFill>
                  <a:schemeClr val="dk1"/>
                </a:solidFill>
                <a:latin typeface="Times New Roman"/>
                <a:ea typeface="Times New Roman"/>
                <a:cs typeface="Times New Roman"/>
                <a:sym typeface="Times New Roman"/>
              </a:rPr>
              <a:t>\</a:t>
            </a:r>
          </a:p>
          <a:p>
            <a:pPr marL="1085850" lvl="2" indent="-171450" algn="l" rtl="0">
              <a:lnSpc>
                <a:spcPct val="107000"/>
              </a:lnSpc>
              <a:spcBef>
                <a:spcPts val="800"/>
              </a:spcBef>
              <a:spcAft>
                <a:spcPts val="0"/>
              </a:spcAft>
              <a:buClr>
                <a:srgbClr val="000000"/>
              </a:buClr>
              <a:buSzPts val="1200"/>
              <a:buFont typeface="Arial" panose="020B0604020202020204" pitchFamily="34" charset="0"/>
              <a:buChar char="•"/>
            </a:pPr>
            <a:r>
              <a:rPr lang="en-US" sz="1200" dirty="0">
                <a:solidFill>
                  <a:srgbClr val="000000"/>
                </a:solidFill>
                <a:latin typeface="Times New Roman"/>
                <a:ea typeface="Times New Roman"/>
                <a:cs typeface="Times New Roman"/>
                <a:sym typeface="Times New Roman"/>
              </a:rPr>
              <a:t>Encouraging them to think about and explain their thinking (metacognitive strategies)​</a:t>
            </a:r>
            <a:endParaRPr lang="en-US" sz="1200" dirty="0">
              <a:solidFill>
                <a:schemeClr val="dk1"/>
              </a:solidFill>
              <a:latin typeface="Times New Roman"/>
              <a:ea typeface="Times New Roman"/>
              <a:cs typeface="Times New Roman"/>
              <a:sym typeface="Times New Roman"/>
            </a:endParaRPr>
          </a:p>
          <a:p>
            <a:pPr marL="1085850" lvl="2" indent="-171450" algn="l" rtl="0">
              <a:lnSpc>
                <a:spcPct val="107000"/>
              </a:lnSpc>
              <a:spcBef>
                <a:spcPts val="800"/>
              </a:spcBef>
              <a:spcAft>
                <a:spcPts val="0"/>
              </a:spcAft>
              <a:buClr>
                <a:srgbClr val="000000"/>
              </a:buClr>
              <a:buSzPts val="1200"/>
              <a:buFont typeface="Arial" panose="020B0604020202020204" pitchFamily="34" charset="0"/>
              <a:buChar char="•"/>
            </a:pPr>
            <a:r>
              <a:rPr lang="en-US" sz="1200" dirty="0">
                <a:solidFill>
                  <a:srgbClr val="000000"/>
                </a:solidFill>
                <a:latin typeface="Times New Roman"/>
                <a:ea typeface="Times New Roman"/>
                <a:cs typeface="Times New Roman"/>
                <a:sym typeface="Times New Roman"/>
              </a:rPr>
              <a:t>Praise their insights​</a:t>
            </a:r>
            <a:endParaRPr lang="en-US" sz="1200" i="0" dirty="0">
              <a:solidFill>
                <a:schemeClr val="dk1"/>
              </a:solidFill>
              <a:latin typeface="Times New Roman"/>
              <a:ea typeface="Times New Roman"/>
              <a:cs typeface="Times New Roman"/>
              <a:sym typeface="Times New Roman"/>
            </a:endParaRPr>
          </a:p>
          <a:p>
            <a:pPr marL="171450" lvl="0" indent="-171450" algn="l" rtl="0">
              <a:lnSpc>
                <a:spcPct val="107000"/>
              </a:lnSpc>
              <a:spcBef>
                <a:spcPts val="0"/>
              </a:spcBef>
              <a:spcAft>
                <a:spcPts val="0"/>
              </a:spcAft>
              <a:buClr>
                <a:srgbClr val="000000"/>
              </a:buClr>
              <a:buSzPts val="1200"/>
              <a:buFont typeface="Arial" panose="020B0604020202020204" pitchFamily="34" charset="0"/>
              <a:buChar char="•"/>
            </a:pPr>
            <a:r>
              <a:rPr lang="en-US" sz="1200" b="1" i="1" dirty="0">
                <a:solidFill>
                  <a:srgbClr val="000000"/>
                </a:solidFill>
                <a:latin typeface="Times New Roman"/>
                <a:ea typeface="Times New Roman"/>
                <a:cs typeface="Times New Roman"/>
                <a:sym typeface="Times New Roman"/>
              </a:rPr>
              <a:t>Athletic, Sporty, Creative, or Musical​</a:t>
            </a:r>
            <a:endParaRPr lang="en-US" sz="1200" b="1" i="1" dirty="0">
              <a:solidFill>
                <a:schemeClr val="dk1"/>
              </a:solidFill>
              <a:latin typeface="Times New Roman"/>
              <a:ea typeface="Times New Roman"/>
              <a:cs typeface="Times New Roman"/>
              <a:sym typeface="Times New Roman"/>
            </a:endParaRPr>
          </a:p>
          <a:p>
            <a:pPr marL="628650" lvl="1" indent="-171450" algn="l" rtl="0">
              <a:lnSpc>
                <a:spcPct val="107000"/>
              </a:lnSpc>
              <a:spcBef>
                <a:spcPts val="0"/>
              </a:spcBef>
              <a:spcAft>
                <a:spcPts val="0"/>
              </a:spcAft>
              <a:buClr>
                <a:srgbClr val="000000"/>
              </a:buClr>
              <a:buSzPts val="1200"/>
              <a:buFont typeface="Arial" panose="020B0604020202020204" pitchFamily="34" charset="0"/>
              <a:buChar char="•"/>
            </a:pPr>
            <a:r>
              <a:rPr lang="en-US" sz="1200" dirty="0">
                <a:solidFill>
                  <a:srgbClr val="000000"/>
                </a:solidFill>
                <a:latin typeface="Times New Roman"/>
                <a:ea typeface="Times New Roman"/>
                <a:cs typeface="Times New Roman"/>
                <a:sym typeface="Times New Roman"/>
              </a:rPr>
              <a:t>Build opportunities for the learner to share their skills and possibly teach others​</a:t>
            </a:r>
            <a:endParaRPr lang="en-US" sz="1200" dirty="0">
              <a:solidFill>
                <a:schemeClr val="dk1"/>
              </a:solidFill>
              <a:latin typeface="Times New Roman"/>
              <a:ea typeface="Times New Roman"/>
              <a:cs typeface="Times New Roman"/>
              <a:sym typeface="Times New Roman"/>
            </a:endParaRPr>
          </a:p>
          <a:p>
            <a:pPr marL="628650" lvl="1" indent="-171450" algn="l" rtl="0">
              <a:lnSpc>
                <a:spcPct val="107000"/>
              </a:lnSpc>
              <a:spcBef>
                <a:spcPts val="0"/>
              </a:spcBef>
              <a:spcAft>
                <a:spcPts val="0"/>
              </a:spcAft>
              <a:buClr>
                <a:srgbClr val="000000"/>
              </a:buClr>
              <a:buSzPts val="1200"/>
              <a:buFont typeface="Arial" panose="020B0604020202020204" pitchFamily="34" charset="0"/>
              <a:buChar char="•"/>
            </a:pPr>
            <a:r>
              <a:rPr lang="en-US" sz="1200" dirty="0">
                <a:solidFill>
                  <a:srgbClr val="000000"/>
                </a:solidFill>
                <a:latin typeface="Times New Roman"/>
                <a:ea typeface="Times New Roman"/>
                <a:cs typeface="Times New Roman"/>
                <a:sym typeface="Times New Roman"/>
              </a:rPr>
              <a:t>Encourage social skills, body movements, creative skills and organizational skills </a:t>
            </a:r>
            <a:endParaRPr lang="en-US" sz="1200" dirty="0">
              <a:latin typeface="Times New Roman"/>
              <a:ea typeface="Times New Roman"/>
              <a:cs typeface="Times New Roman"/>
              <a:sym typeface="Times New Roman"/>
            </a:endParaRPr>
          </a:p>
          <a:p>
            <a:pPr marL="0" lvl="0" indent="0" algn="l" rtl="0">
              <a:lnSpc>
                <a:spcPct val="107000"/>
              </a:lnSpc>
              <a:spcBef>
                <a:spcPts val="0"/>
              </a:spcBef>
              <a:spcAft>
                <a:spcPts val="0"/>
              </a:spcAft>
              <a:buClr>
                <a:srgbClr val="000000"/>
              </a:buClr>
              <a:buSzPts val="1200"/>
              <a:buFont typeface="Noto Sans Symbols"/>
              <a:buNone/>
            </a:pPr>
            <a:endParaRPr lang="en-US" sz="1200" b="1" i="1" dirty="0">
              <a:solidFill>
                <a:srgbClr val="000000"/>
              </a:solidFill>
              <a:latin typeface="Times New Roman"/>
              <a:ea typeface="Times New Roman"/>
              <a:cs typeface="Times New Roman"/>
              <a:sym typeface="Times New Roman"/>
            </a:endParaRPr>
          </a:p>
          <a:p>
            <a:pPr marL="171450" lvl="0" indent="-171450" algn="l" rtl="0">
              <a:lnSpc>
                <a:spcPct val="107000"/>
              </a:lnSpc>
              <a:spcBef>
                <a:spcPts val="0"/>
              </a:spcBef>
              <a:spcAft>
                <a:spcPts val="0"/>
              </a:spcAft>
              <a:buClr>
                <a:srgbClr val="000000"/>
              </a:buClr>
              <a:buSzPts val="1200"/>
              <a:buFont typeface="Arial" panose="020B0604020202020204" pitchFamily="34" charset="0"/>
              <a:buChar char="•"/>
            </a:pPr>
            <a:r>
              <a:rPr lang="en-US" sz="1200" b="1" i="1" dirty="0">
                <a:solidFill>
                  <a:srgbClr val="000000"/>
                </a:solidFill>
                <a:latin typeface="Times New Roman"/>
                <a:ea typeface="Times New Roman"/>
                <a:cs typeface="Times New Roman"/>
                <a:sym typeface="Times New Roman"/>
              </a:rPr>
              <a:t>Persistent, Determined, and Hard-Working​</a:t>
            </a:r>
            <a:endParaRPr lang="en-US" sz="1200" b="1" i="1" dirty="0">
              <a:solidFill>
                <a:schemeClr val="dk1"/>
              </a:solidFill>
              <a:latin typeface="Times New Roman"/>
              <a:ea typeface="Times New Roman"/>
              <a:cs typeface="Times New Roman"/>
              <a:sym typeface="Times New Roman"/>
            </a:endParaRPr>
          </a:p>
          <a:p>
            <a:pPr marL="628650" lvl="1" indent="-171450" algn="l" rtl="0">
              <a:lnSpc>
                <a:spcPct val="107000"/>
              </a:lnSpc>
              <a:spcBef>
                <a:spcPts val="0"/>
              </a:spcBef>
              <a:spcAft>
                <a:spcPts val="0"/>
              </a:spcAft>
              <a:buClr>
                <a:srgbClr val="000000"/>
              </a:buClr>
              <a:buSzPts val="1200"/>
              <a:buFont typeface="Arial" panose="020B0604020202020204" pitchFamily="34" charset="0"/>
              <a:buChar char="•"/>
            </a:pPr>
            <a:r>
              <a:rPr lang="en-US" sz="1200" dirty="0">
                <a:solidFill>
                  <a:srgbClr val="000000"/>
                </a:solidFill>
                <a:latin typeface="Times New Roman"/>
                <a:ea typeface="Times New Roman"/>
                <a:cs typeface="Times New Roman"/>
                <a:sym typeface="Times New Roman"/>
              </a:rPr>
              <a:t>Their determination to keep trying can be a positive attribute if </a:t>
            </a:r>
            <a:r>
              <a:rPr lang="en-US" sz="1200" dirty="0" err="1">
                <a:solidFill>
                  <a:srgbClr val="000000"/>
                </a:solidFill>
                <a:latin typeface="Times New Roman"/>
                <a:ea typeface="Times New Roman"/>
                <a:cs typeface="Times New Roman"/>
                <a:sym typeface="Times New Roman"/>
              </a:rPr>
              <a:t>channelled</a:t>
            </a:r>
            <a:r>
              <a:rPr lang="en-US" sz="1200" dirty="0">
                <a:solidFill>
                  <a:srgbClr val="000000"/>
                </a:solidFill>
                <a:latin typeface="Times New Roman"/>
                <a:ea typeface="Times New Roman"/>
                <a:cs typeface="Times New Roman"/>
                <a:sym typeface="Times New Roman"/>
              </a:rPr>
              <a:t> correctly. Support them by:</a:t>
            </a:r>
            <a:endParaRPr lang="en-US" sz="1200" dirty="0">
              <a:solidFill>
                <a:schemeClr val="dk1"/>
              </a:solidFill>
              <a:latin typeface="Times New Roman"/>
              <a:ea typeface="Times New Roman"/>
              <a:cs typeface="Times New Roman"/>
              <a:sym typeface="Times New Roman"/>
            </a:endParaRPr>
          </a:p>
          <a:p>
            <a:pPr marL="628650" lvl="1" indent="-171450" algn="l" rtl="0">
              <a:lnSpc>
                <a:spcPct val="107000"/>
              </a:lnSpc>
              <a:spcBef>
                <a:spcPts val="0"/>
              </a:spcBef>
              <a:spcAft>
                <a:spcPts val="0"/>
              </a:spcAft>
              <a:buClr>
                <a:srgbClr val="000000"/>
              </a:buClr>
              <a:buSzPts val="1200"/>
              <a:buFont typeface="Arial" panose="020B0604020202020204" pitchFamily="34" charset="0"/>
              <a:buChar char="•"/>
            </a:pPr>
            <a:r>
              <a:rPr lang="en-US" sz="1200" dirty="0">
                <a:solidFill>
                  <a:srgbClr val="000000"/>
                </a:solidFill>
                <a:latin typeface="Times New Roman"/>
                <a:ea typeface="Times New Roman"/>
                <a:cs typeface="Times New Roman"/>
                <a:sym typeface="Times New Roman"/>
              </a:rPr>
              <a:t>Ensuring that the task is of the right level and length to be completed​</a:t>
            </a:r>
            <a:endParaRPr lang="en-US" sz="1200" dirty="0">
              <a:solidFill>
                <a:schemeClr val="dk1"/>
              </a:solidFill>
              <a:latin typeface="Times New Roman"/>
              <a:ea typeface="Times New Roman"/>
              <a:cs typeface="Times New Roman"/>
              <a:sym typeface="Times New Roman"/>
            </a:endParaRPr>
          </a:p>
          <a:p>
            <a:pPr marL="628650" lvl="1" indent="-171450" algn="l" rtl="0">
              <a:lnSpc>
                <a:spcPct val="107000"/>
              </a:lnSpc>
              <a:spcBef>
                <a:spcPts val="0"/>
              </a:spcBef>
              <a:spcAft>
                <a:spcPts val="0"/>
              </a:spcAft>
              <a:buClr>
                <a:srgbClr val="000000"/>
              </a:buClr>
              <a:buSzPts val="1200"/>
              <a:buFont typeface="Arial" panose="020B0604020202020204" pitchFamily="34" charset="0"/>
              <a:buChar char="•"/>
            </a:pPr>
            <a:r>
              <a:rPr lang="en-US" sz="1200" dirty="0">
                <a:solidFill>
                  <a:srgbClr val="000000"/>
                </a:solidFill>
                <a:latin typeface="Times New Roman"/>
                <a:ea typeface="Times New Roman"/>
                <a:cs typeface="Times New Roman"/>
                <a:sym typeface="Times New Roman"/>
              </a:rPr>
              <a:t>Giving clear visual indications of time remaining​</a:t>
            </a:r>
          </a:p>
          <a:p>
            <a:pPr marL="628650" lvl="1" indent="-171450" algn="l" rtl="0">
              <a:lnSpc>
                <a:spcPct val="107000"/>
              </a:lnSpc>
              <a:spcBef>
                <a:spcPts val="0"/>
              </a:spcBef>
              <a:spcAft>
                <a:spcPts val="0"/>
              </a:spcAft>
              <a:buClr>
                <a:srgbClr val="000000"/>
              </a:buClr>
              <a:buSzPts val="1200"/>
              <a:buFont typeface="Arial" panose="020B0604020202020204" pitchFamily="34" charset="0"/>
              <a:buChar char="•"/>
            </a:pPr>
            <a:endParaRPr lang="en-US" sz="1200" dirty="0">
              <a:solidFill>
                <a:srgbClr val="000000"/>
              </a:solidFill>
              <a:latin typeface="Times New Roman"/>
              <a:ea typeface="Times New Roman"/>
              <a:cs typeface="Times New Roman"/>
              <a:sym typeface="Times New Roman"/>
            </a:endParaRPr>
          </a:p>
          <a:p>
            <a:pPr marL="171450" lvl="0" indent="-171450" algn="l" rtl="0">
              <a:lnSpc>
                <a:spcPct val="107000"/>
              </a:lnSpc>
              <a:spcBef>
                <a:spcPts val="0"/>
              </a:spcBef>
              <a:spcAft>
                <a:spcPts val="0"/>
              </a:spcAft>
              <a:buClr>
                <a:srgbClr val="000000"/>
              </a:buClr>
              <a:buSzPts val="1200"/>
              <a:buFont typeface="Arial" panose="020B0604020202020204" pitchFamily="34" charset="0"/>
              <a:buChar char="•"/>
            </a:pPr>
            <a:r>
              <a:rPr lang="en-US" sz="1200" b="1" i="1" dirty="0">
                <a:solidFill>
                  <a:srgbClr val="000000"/>
                </a:solidFill>
                <a:latin typeface="Times New Roman"/>
                <a:ea typeface="Times New Roman"/>
                <a:cs typeface="Times New Roman"/>
                <a:sym typeface="Times New Roman"/>
              </a:rPr>
              <a:t>Strong Long-Term Visual Memories​</a:t>
            </a:r>
            <a:endParaRPr lang="en-US" sz="1200" b="1" i="1" dirty="0">
              <a:solidFill>
                <a:schemeClr val="dk1"/>
              </a:solidFill>
              <a:latin typeface="Times New Roman"/>
              <a:ea typeface="Times New Roman"/>
              <a:cs typeface="Times New Roman"/>
              <a:sym typeface="Times New Roman"/>
            </a:endParaRPr>
          </a:p>
          <a:p>
            <a:pPr marL="628650" lvl="1" indent="-171450" algn="l" rtl="0">
              <a:lnSpc>
                <a:spcPct val="107000"/>
              </a:lnSpc>
              <a:spcBef>
                <a:spcPts val="0"/>
              </a:spcBef>
              <a:spcAft>
                <a:spcPts val="0"/>
              </a:spcAft>
              <a:buClr>
                <a:srgbClr val="000000"/>
              </a:buClr>
              <a:buSzPts val="1200"/>
              <a:buFont typeface="Arial" panose="020B0604020202020204" pitchFamily="34" charset="0"/>
              <a:buChar char="•"/>
            </a:pPr>
            <a:r>
              <a:rPr lang="en-US" sz="1200" dirty="0">
                <a:solidFill>
                  <a:srgbClr val="000000"/>
                </a:solidFill>
                <a:latin typeface="Times New Roman"/>
                <a:ea typeface="Times New Roman"/>
                <a:cs typeface="Times New Roman"/>
                <a:sym typeface="Times New Roman"/>
              </a:rPr>
              <a:t>People with FASD are often visual learners​. Support them by:</a:t>
            </a:r>
            <a:endParaRPr lang="en-US" sz="1200" dirty="0">
              <a:solidFill>
                <a:schemeClr val="dk1"/>
              </a:solidFill>
              <a:latin typeface="Times New Roman"/>
              <a:ea typeface="Times New Roman"/>
              <a:cs typeface="Times New Roman"/>
              <a:sym typeface="Times New Roman"/>
            </a:endParaRPr>
          </a:p>
          <a:p>
            <a:pPr marL="628650" lvl="1" indent="-171450" algn="l" rtl="0">
              <a:lnSpc>
                <a:spcPct val="107000"/>
              </a:lnSpc>
              <a:spcBef>
                <a:spcPts val="0"/>
              </a:spcBef>
              <a:spcAft>
                <a:spcPts val="0"/>
              </a:spcAft>
              <a:buClr>
                <a:srgbClr val="000000"/>
              </a:buClr>
              <a:buSzPts val="1200"/>
              <a:buFont typeface="Arial" panose="020B0604020202020204" pitchFamily="34" charset="0"/>
              <a:buChar char="•"/>
            </a:pPr>
            <a:r>
              <a:rPr lang="en-US" sz="1200" dirty="0">
                <a:solidFill>
                  <a:srgbClr val="000000"/>
                </a:solidFill>
                <a:latin typeface="Times New Roman"/>
                <a:ea typeface="Times New Roman"/>
                <a:cs typeface="Times New Roman"/>
                <a:sym typeface="Times New Roman"/>
              </a:rPr>
              <a:t>Breaking tasks into visual steps​</a:t>
            </a:r>
            <a:endParaRPr lang="en-US" sz="1200" dirty="0">
              <a:solidFill>
                <a:schemeClr val="dk1"/>
              </a:solidFill>
              <a:latin typeface="Times New Roman"/>
              <a:ea typeface="Times New Roman"/>
              <a:cs typeface="Times New Roman"/>
              <a:sym typeface="Times New Roman"/>
            </a:endParaRPr>
          </a:p>
          <a:p>
            <a:pPr marL="628650" lvl="1" indent="-171450" algn="l" rtl="0">
              <a:lnSpc>
                <a:spcPct val="107000"/>
              </a:lnSpc>
              <a:spcBef>
                <a:spcPts val="0"/>
              </a:spcBef>
              <a:spcAft>
                <a:spcPts val="0"/>
              </a:spcAft>
              <a:buClr>
                <a:srgbClr val="000000"/>
              </a:buClr>
              <a:buSzPts val="1200"/>
              <a:buFont typeface="Arial" panose="020B0604020202020204" pitchFamily="34" charset="0"/>
              <a:buChar char="•"/>
            </a:pPr>
            <a:r>
              <a:rPr lang="en-US" sz="1200" dirty="0">
                <a:solidFill>
                  <a:srgbClr val="000000"/>
                </a:solidFill>
                <a:latin typeface="Times New Roman"/>
                <a:ea typeface="Times New Roman"/>
                <a:cs typeface="Times New Roman"/>
                <a:sym typeface="Times New Roman"/>
              </a:rPr>
              <a:t>Allowing learners to record information in a way that suits their visual learning styles</a:t>
            </a:r>
            <a:endParaRPr lang="en-US" sz="1200" dirty="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000000"/>
              </a:buClr>
              <a:buSzPts val="1200"/>
              <a:buFont typeface="Courier New"/>
              <a:buChar char="o"/>
            </a:pPr>
            <a:endParaRPr sz="1200" dirty="0">
              <a:latin typeface="Times New Roman"/>
              <a:ea typeface="Times New Roman"/>
              <a:cs typeface="Times New Roman"/>
              <a:sym typeface="Times New Roman"/>
            </a:endParaRPr>
          </a:p>
        </p:txBody>
      </p:sp>
      <p:sp>
        <p:nvSpPr>
          <p:cNvPr id="1060" name="Google Shape;1060;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3" name="Google Shape;1083;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US" dirty="0"/>
              <a:t>In Alberta, an IPP is a </a:t>
            </a:r>
            <a:r>
              <a:rPr lang="en-US" b="1" dirty="0"/>
              <a:t>written commitment of intent </a:t>
            </a:r>
            <a:r>
              <a:rPr lang="en-US" dirty="0"/>
              <a:t>by education teams to ensure appropriate planning for a student with identified learning needs, including students with FASD. </a:t>
            </a:r>
          </a:p>
          <a:p>
            <a:pPr marL="457200" lvl="0" indent="-317500" algn="l" rtl="0">
              <a:spcBef>
                <a:spcPts val="0"/>
              </a:spcBef>
              <a:spcAft>
                <a:spcPts val="0"/>
              </a:spcAft>
              <a:buSzPts val="1400"/>
              <a:buChar char="●"/>
            </a:pPr>
            <a:r>
              <a:rPr lang="en-US" sz="1200" dirty="0">
                <a:solidFill>
                  <a:schemeClr val="dk1"/>
                </a:solidFill>
                <a:latin typeface="Calibri"/>
                <a:ea typeface="Calibri"/>
                <a:cs typeface="Calibri"/>
                <a:sym typeface="Calibri"/>
              </a:rPr>
              <a:t>An IPP is also known as Individualized Education Plans (IEP), Instructional Support Plan (ISP), or Positive Behaviour Support Plan (BSP/PBSP).</a:t>
            </a:r>
          </a:p>
          <a:p>
            <a:pPr marL="457200" lvl="0" indent="-317500" algn="l" rtl="0">
              <a:spcBef>
                <a:spcPts val="0"/>
              </a:spcBef>
              <a:spcAft>
                <a:spcPts val="0"/>
              </a:spcAft>
              <a:buSzPts val="1400"/>
              <a:buChar char="●"/>
            </a:pPr>
            <a:r>
              <a:rPr lang="en-US" sz="1200" dirty="0">
                <a:solidFill>
                  <a:schemeClr val="dk1"/>
                </a:solidFill>
                <a:latin typeface="Calibri"/>
                <a:ea typeface="Calibri"/>
                <a:cs typeface="Calibri"/>
                <a:sym typeface="Calibri"/>
              </a:rPr>
              <a:t> They are working documents and records of student progress.</a:t>
            </a:r>
            <a:endParaRPr lang="en-US" dirty="0"/>
          </a:p>
          <a:p>
            <a:pPr marL="457200" lvl="0" indent="-317500" algn="l" rtl="0">
              <a:spcBef>
                <a:spcPts val="0"/>
              </a:spcBef>
              <a:spcAft>
                <a:spcPts val="0"/>
              </a:spcAft>
              <a:buSzPts val="1400"/>
              <a:buChar char="●"/>
            </a:pPr>
            <a:r>
              <a:rPr lang="en-US" sz="1200" b="1" dirty="0">
                <a:solidFill>
                  <a:schemeClr val="dk1"/>
                </a:solidFill>
                <a:latin typeface="Calibri"/>
                <a:ea typeface="Calibri"/>
                <a:cs typeface="Calibri"/>
                <a:sym typeface="Calibri"/>
              </a:rPr>
              <a:t>IPPs are really important because they provide the opportunity to assess students’ unique needs and their skill levels and will establish realistic goals for the student that can promote academic and behavioral functioning.</a:t>
            </a:r>
            <a:r>
              <a:rPr lang="en-US" sz="1200" dirty="0">
                <a:solidFill>
                  <a:schemeClr val="dk1"/>
                </a:solidFill>
                <a:latin typeface="Calibri"/>
                <a:ea typeface="Calibri"/>
                <a:cs typeface="Calibri"/>
                <a:sym typeface="Calibri"/>
              </a:rPr>
              <a:t> </a:t>
            </a:r>
          </a:p>
          <a:p>
            <a:pPr marL="457200" lvl="0" indent="-317500" algn="l" rtl="0">
              <a:spcBef>
                <a:spcPts val="0"/>
              </a:spcBef>
              <a:spcAft>
                <a:spcPts val="0"/>
              </a:spcAft>
              <a:buSzPts val="1400"/>
              <a:buChar char="●"/>
            </a:pPr>
            <a:r>
              <a:rPr lang="en-US" dirty="0"/>
              <a:t>IPPs are </a:t>
            </a:r>
            <a:r>
              <a:rPr lang="en-US" b="1" dirty="0"/>
              <a:t>working documents, </a:t>
            </a:r>
            <a:r>
              <a:rPr lang="en-US" dirty="0"/>
              <a:t>meaning they are reviewed and updated regularly to reflect progress, changing needs, and new assessment information. </a:t>
            </a:r>
          </a:p>
          <a:p>
            <a:pPr marL="457200" lvl="0" indent="-317500" algn="l" rtl="0">
              <a:spcBef>
                <a:spcPts val="0"/>
              </a:spcBef>
              <a:spcAft>
                <a:spcPts val="0"/>
              </a:spcAft>
              <a:buSzPts val="1400"/>
              <a:buChar char="●"/>
            </a:pPr>
            <a:r>
              <a:rPr lang="en-US" dirty="0"/>
              <a:t>Effective IPPs are informed by </a:t>
            </a:r>
            <a:r>
              <a:rPr lang="en-US" b="1" dirty="0"/>
              <a:t>comprehensive assessment data </a:t>
            </a:r>
            <a:r>
              <a:rPr lang="en-US" dirty="0"/>
              <a:t>and observations across settings, not just a single test or report. </a:t>
            </a:r>
          </a:p>
          <a:p>
            <a:pPr marL="457200" lvl="0" indent="-317500" algn="l" rtl="0">
              <a:spcBef>
                <a:spcPts val="0"/>
              </a:spcBef>
              <a:spcAft>
                <a:spcPts val="0"/>
              </a:spcAft>
              <a:buSzPts val="1400"/>
              <a:buChar char="●"/>
            </a:pPr>
            <a:r>
              <a:rPr lang="en-US" dirty="0"/>
              <a:t>For students with FASD, assessment information is especially important to help education teams set </a:t>
            </a:r>
            <a:r>
              <a:rPr lang="en-US" b="1" dirty="0"/>
              <a:t>realistic and achievable goals </a:t>
            </a:r>
            <a:r>
              <a:rPr lang="en-US" dirty="0"/>
              <a:t>that reflect brain-based differences rather than age or grade-based expectations.</a:t>
            </a:r>
          </a:p>
          <a:p>
            <a:pPr marL="0" lvl="0" indent="0" algn="l" rtl="0">
              <a:spcBef>
                <a:spcPts val="0"/>
              </a:spcBef>
              <a:spcAft>
                <a:spcPts val="0"/>
              </a:spcAft>
              <a:buNone/>
            </a:pPr>
            <a:endParaRPr dirty="0"/>
          </a:p>
        </p:txBody>
      </p:sp>
      <p:sp>
        <p:nvSpPr>
          <p:cNvPr id="1084" name="Google Shape;1084;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a:t>This presentation will cover teaching strategies that you can use to support students with FASD to succeed in the school environment. Many of these strategies may be familiar to school staff, but it is important to remember that strategies to support students with FASD should be individualized to the student. Often the frequency and “intensity” of supports for students with FASD will differ. </a:t>
            </a:r>
            <a:endParaRPr/>
          </a:p>
          <a:p>
            <a:pPr marL="0" lvl="0" indent="0" algn="l" rtl="0">
              <a:spcBef>
                <a:spcPts val="0"/>
              </a:spcBef>
              <a:spcAft>
                <a:spcPts val="0"/>
              </a:spcAft>
              <a:buNone/>
            </a:pPr>
            <a:endParaRPr/>
          </a:p>
        </p:txBody>
      </p:sp>
      <p:sp>
        <p:nvSpPr>
          <p:cNvPr id="172" name="Google Shape;17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7"/>
        <p:cNvGrpSpPr/>
        <p:nvPr/>
      </p:nvGrpSpPr>
      <p:grpSpPr>
        <a:xfrm>
          <a:off x="0" y="0"/>
          <a:ext cx="0" cy="0"/>
          <a:chOff x="0" y="0"/>
          <a:chExt cx="0" cy="0"/>
        </a:xfrm>
      </p:grpSpPr>
      <p:sp>
        <p:nvSpPr>
          <p:cNvPr id="1188" name="Google Shape;1188;g3b04ba98b4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9" name="Google Shape;1189;g3b04ba98b4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The Proof Alliance resource is designed to support more effective IPPs/IEP development for students with FASD. </a:t>
            </a:r>
            <a:endParaRPr dirty="0"/>
          </a:p>
          <a:p>
            <a:pPr marL="457200" lvl="0" indent="-317500" algn="l" rtl="0">
              <a:spcBef>
                <a:spcPts val="0"/>
              </a:spcBef>
              <a:spcAft>
                <a:spcPts val="0"/>
              </a:spcAft>
              <a:buSzPts val="1400"/>
              <a:buChar char="●"/>
            </a:pPr>
            <a:r>
              <a:rPr lang="en-CA" dirty="0"/>
              <a:t>It helps teams move beyond behavioural interpretations and instead focus on brain-based differences that affect learning, regulation, memory, and daily functioning. </a:t>
            </a:r>
            <a:endParaRPr dirty="0"/>
          </a:p>
          <a:p>
            <a:pPr marL="457200" lvl="0" indent="-317500" algn="l" rtl="0">
              <a:spcBef>
                <a:spcPts val="0"/>
              </a:spcBef>
              <a:spcAft>
                <a:spcPts val="0"/>
              </a:spcAft>
              <a:buSzPts val="1400"/>
              <a:buChar char="●"/>
            </a:pPr>
            <a:r>
              <a:rPr lang="en-CA" dirty="0"/>
              <a:t>The guide offers practical considerations for setting realistic goals, selecting meaningful accommodations, and promoting consistency across school and home. </a:t>
            </a:r>
            <a:endParaRPr dirty="0"/>
          </a:p>
          <a:p>
            <a:pPr marL="457200" lvl="0" indent="-317500" algn="l" rtl="0">
              <a:spcBef>
                <a:spcPts val="0"/>
              </a:spcBef>
              <a:spcAft>
                <a:spcPts val="0"/>
              </a:spcAft>
              <a:buSzPts val="1400"/>
              <a:buChar char="●"/>
            </a:pPr>
            <a:r>
              <a:rPr lang="en-CA" dirty="0"/>
              <a:t>It can be used collaboratively by educators and caregivers to create IPPs that are strength-based, preventative, and responsive to the student’s needs. </a:t>
            </a:r>
            <a:endParaRPr dirty="0"/>
          </a:p>
        </p:txBody>
      </p:sp>
      <p:sp>
        <p:nvSpPr>
          <p:cNvPr id="1190" name="Google Shape;1190;g3b04ba98b4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9"/>
        <p:cNvGrpSpPr/>
        <p:nvPr/>
      </p:nvGrpSpPr>
      <p:grpSpPr>
        <a:xfrm>
          <a:off x="0" y="0"/>
          <a:ext cx="0" cy="0"/>
          <a:chOff x="0" y="0"/>
          <a:chExt cx="0" cy="0"/>
        </a:xfrm>
      </p:grpSpPr>
      <p:sp>
        <p:nvSpPr>
          <p:cNvPr id="1200" name="Google Shape;1200;g3b04ba98b45_0_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1" name="Google Shape;1201;g3b04ba98b45_0_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This resource focuses on creating FASD-informed IPPs/IEPs that reflect how students with FASD learn and function, rather than relying on typical developmental expectations. </a:t>
            </a:r>
            <a:endParaRPr dirty="0"/>
          </a:p>
          <a:p>
            <a:pPr marL="457200" lvl="0" indent="-317500" algn="l" rtl="0">
              <a:spcBef>
                <a:spcPts val="0"/>
              </a:spcBef>
              <a:spcAft>
                <a:spcPts val="0"/>
              </a:spcAft>
              <a:buSzPts val="1400"/>
              <a:buChar char="●"/>
            </a:pPr>
            <a:r>
              <a:rPr lang="en-CA" dirty="0"/>
              <a:t>It reinforces the importance of viewing challenges as neurological, not motivational or behavioural, which aligns well with Alberta’s emphasis on individualized, strength-based planning.</a:t>
            </a:r>
            <a:endParaRPr dirty="0"/>
          </a:p>
          <a:p>
            <a:pPr marL="457200" lvl="0" indent="-317500" algn="l" rtl="0">
              <a:spcBef>
                <a:spcPts val="0"/>
              </a:spcBef>
              <a:spcAft>
                <a:spcPts val="0"/>
              </a:spcAft>
              <a:buSzPts val="1400"/>
              <a:buChar char="●"/>
            </a:pPr>
            <a:r>
              <a:rPr lang="en-CA" dirty="0"/>
              <a:t>The article highlights the need for realistic, achievable goals, recognizing that progress for students with FASD may be uneven and context-dependent. </a:t>
            </a:r>
            <a:endParaRPr dirty="0"/>
          </a:p>
          <a:p>
            <a:pPr marL="457200" lvl="0" indent="-317500" algn="l" rtl="0">
              <a:spcBef>
                <a:spcPts val="0"/>
              </a:spcBef>
              <a:spcAft>
                <a:spcPts val="0"/>
              </a:spcAft>
              <a:buSzPts val="1400"/>
              <a:buChar char="●"/>
            </a:pPr>
            <a:r>
              <a:rPr lang="en-CA" dirty="0"/>
              <a:t>A strong emphasis is placed on environmental accommodations, predictability, and adult responsibility for adjusting expectations and supports. </a:t>
            </a:r>
            <a:endParaRPr dirty="0"/>
          </a:p>
          <a:p>
            <a:pPr marL="457200" lvl="0" indent="-317500" algn="l" rtl="0">
              <a:spcBef>
                <a:spcPts val="0"/>
              </a:spcBef>
              <a:spcAft>
                <a:spcPts val="0"/>
              </a:spcAft>
              <a:buSzPts val="1400"/>
              <a:buChar char="●"/>
            </a:pPr>
            <a:r>
              <a:rPr lang="en-CA" dirty="0"/>
              <a:t>The resource also underscores the importance of consistency across home and school, collaboration with caregivers, and ongoing review of the IPP as a working document. </a:t>
            </a:r>
            <a:endParaRPr dirty="0"/>
          </a:p>
          <a:p>
            <a:pPr marL="457200" lvl="0" indent="0" algn="l" rtl="0">
              <a:spcBef>
                <a:spcPts val="0"/>
              </a:spcBef>
              <a:spcAft>
                <a:spcPts val="0"/>
              </a:spcAft>
              <a:buNone/>
            </a:pPr>
            <a:endParaRPr dirty="0"/>
          </a:p>
        </p:txBody>
      </p:sp>
      <p:sp>
        <p:nvSpPr>
          <p:cNvPr id="1202" name="Google Shape;1202;g3b04ba98b45_0_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0" name="Google Shape;1100;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b="0" i="0">
                <a:solidFill>
                  <a:schemeClr val="dk1"/>
                </a:solidFill>
                <a:latin typeface="Calibri"/>
                <a:ea typeface="Calibri"/>
                <a:cs typeface="Calibri"/>
                <a:sym typeface="Calibri"/>
              </a:rPr>
              <a:t>FASD Educator and Caregiver, Personal Communication, July 2021</a:t>
            </a:r>
            <a:endParaRPr/>
          </a:p>
        </p:txBody>
      </p:sp>
      <p:sp>
        <p:nvSpPr>
          <p:cNvPr id="1101" name="Google Shape;1101;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4"/>
        <p:cNvGrpSpPr/>
        <p:nvPr/>
      </p:nvGrpSpPr>
      <p:grpSpPr>
        <a:xfrm>
          <a:off x="0" y="0"/>
          <a:ext cx="0" cy="0"/>
          <a:chOff x="0" y="0"/>
          <a:chExt cx="0" cy="0"/>
        </a:xfrm>
      </p:grpSpPr>
      <p:sp>
        <p:nvSpPr>
          <p:cNvPr id="1115" name="Google Shape;1115;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6" name="Google Shape;1116;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b="0" i="0">
                <a:solidFill>
                  <a:schemeClr val="dk1"/>
                </a:solidFill>
                <a:latin typeface="Calibri"/>
                <a:ea typeface="Calibri"/>
                <a:cs typeface="Calibri"/>
                <a:sym typeface="Calibri"/>
              </a:rPr>
              <a:t>FASD Educator and Caregiver, Personal Communication, July 2021</a:t>
            </a:r>
            <a:endParaRPr/>
          </a:p>
        </p:txBody>
      </p:sp>
      <p:sp>
        <p:nvSpPr>
          <p:cNvPr id="1117" name="Google Shape;1117;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1" name="Google Shape;1131;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You can implement instructional, assessment, environmental and transition accommodations to support students with FASD to succeed in school. When considering accommodations, you can refer to the UDL guidelines to provide multiple opportunities for engagement, representations, and action and expression. </a:t>
            </a:r>
            <a:endParaRPr/>
          </a:p>
          <a:p>
            <a:pPr marL="0" lvl="0" indent="0" algn="l" rtl="0">
              <a:spcBef>
                <a:spcPts val="0"/>
              </a:spcBef>
              <a:spcAft>
                <a:spcPts val="0"/>
              </a:spcAft>
              <a:buNone/>
            </a:pPr>
            <a:endParaRPr/>
          </a:p>
        </p:txBody>
      </p:sp>
      <p:sp>
        <p:nvSpPr>
          <p:cNvPr id="1132" name="Google Shape;1132;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1" name="Google Shape;1151;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Instructional</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Assessment</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Environmental</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Transition</a:t>
            </a:r>
            <a:endParaRPr/>
          </a:p>
          <a:p>
            <a:pPr marL="0" lvl="0" indent="0" algn="l" rtl="0">
              <a:spcBef>
                <a:spcPts val="800"/>
              </a:spcBef>
              <a:spcAft>
                <a:spcPts val="0"/>
              </a:spcAft>
              <a:buNone/>
            </a:pPr>
            <a:endParaRPr/>
          </a:p>
        </p:txBody>
      </p:sp>
      <p:sp>
        <p:nvSpPr>
          <p:cNvPr id="1152" name="Google Shape;1152;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5"/>
        <p:cNvGrpSpPr/>
        <p:nvPr/>
      </p:nvGrpSpPr>
      <p:grpSpPr>
        <a:xfrm>
          <a:off x="0" y="0"/>
          <a:ext cx="0" cy="0"/>
          <a:chOff x="0" y="0"/>
          <a:chExt cx="0" cy="0"/>
        </a:xfrm>
      </p:grpSpPr>
      <p:sp>
        <p:nvSpPr>
          <p:cNvPr id="1166" name="Google Shape;1166;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7" name="Google Shape;1167;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a:latin typeface="Times New Roman"/>
                <a:ea typeface="Times New Roman"/>
                <a:cs typeface="Times New Roman"/>
                <a:sym typeface="Times New Roman"/>
              </a:rPr>
              <a:t>We will talk about this more in a few slides, but instructional </a:t>
            </a:r>
            <a:r>
              <a:rPr lang="en-CA" sz="1200">
                <a:latin typeface="Times New Roman"/>
                <a:ea typeface="Times New Roman"/>
                <a:cs typeface="Times New Roman"/>
                <a:sym typeface="Times New Roman"/>
              </a:rPr>
              <a:t>accommodations may include:</a:t>
            </a:r>
            <a:r>
              <a:rPr lang="en-CA">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rgbClr val="FF0000"/>
              </a:buClr>
              <a:buSzPts val="1200"/>
              <a:buFont typeface="Noto Sans Symbols"/>
              <a:buChar char="∙"/>
            </a:pPr>
            <a:r>
              <a:rPr lang="en-CA" sz="1200" i="1">
                <a:solidFill>
                  <a:srgbClr val="FF0000"/>
                </a:solidFill>
                <a:latin typeface="Times New Roman"/>
                <a:ea typeface="Times New Roman"/>
                <a:cs typeface="Times New Roman"/>
                <a:sym typeface="Times New Roman"/>
              </a:rPr>
              <a:t>Give short, clear, instructions with key information</a:t>
            </a:r>
            <a:endParaRPr sz="1200" i="1">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FF0000"/>
              </a:buClr>
              <a:buSzPts val="1200"/>
              <a:buFont typeface="Noto Sans Symbols"/>
              <a:buChar char="∙"/>
            </a:pPr>
            <a:r>
              <a:rPr lang="en-CA" sz="1200" i="1">
                <a:solidFill>
                  <a:srgbClr val="FF0000"/>
                </a:solidFill>
                <a:latin typeface="Times New Roman"/>
                <a:ea typeface="Times New Roman"/>
                <a:cs typeface="Times New Roman"/>
                <a:sym typeface="Times New Roman"/>
              </a:rPr>
              <a:t>Give instructions in small steps rather than all at once</a:t>
            </a:r>
            <a:endParaRPr sz="1200" i="1">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FF0000"/>
              </a:buClr>
              <a:buSzPts val="1200"/>
              <a:buFont typeface="Noto Sans Symbols"/>
              <a:buChar char="∙"/>
            </a:pPr>
            <a:r>
              <a:rPr lang="en-CA" sz="1200" i="1">
                <a:solidFill>
                  <a:srgbClr val="FF0000"/>
                </a:solidFill>
                <a:latin typeface="Times New Roman"/>
                <a:ea typeface="Times New Roman"/>
                <a:cs typeface="Times New Roman"/>
                <a:sym typeface="Times New Roman"/>
              </a:rPr>
              <a:t>Provide think and response time – several minutes may be needed</a:t>
            </a:r>
            <a:endParaRPr sz="1200" i="1">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FF0000"/>
              </a:buClr>
              <a:buSzPts val="1200"/>
              <a:buFont typeface="Noto Sans Symbols"/>
              <a:buChar char="∙"/>
            </a:pPr>
            <a:r>
              <a:rPr lang="en-CA" sz="1200" i="1">
                <a:solidFill>
                  <a:srgbClr val="FF0000"/>
                </a:solidFill>
                <a:latin typeface="Times New Roman"/>
                <a:ea typeface="Times New Roman"/>
                <a:cs typeface="Times New Roman"/>
                <a:sym typeface="Times New Roman"/>
              </a:rPr>
              <a:t>Check that the student understood the instructions</a:t>
            </a:r>
            <a:endParaRPr sz="1200" i="1">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FF0000"/>
              </a:buClr>
              <a:buSzPts val="1200"/>
              <a:buFont typeface="Noto Sans Symbols"/>
              <a:buChar char="∙"/>
            </a:pPr>
            <a:r>
              <a:rPr lang="en-CA" sz="1200" i="1">
                <a:solidFill>
                  <a:srgbClr val="FF0000"/>
                </a:solidFill>
                <a:latin typeface="Times New Roman"/>
                <a:ea typeface="Times New Roman"/>
                <a:cs typeface="Times New Roman"/>
                <a:sym typeface="Times New Roman"/>
              </a:rPr>
              <a:t>Provide a breakdown of tasks with visual and tactile clues</a:t>
            </a:r>
            <a:endParaRPr sz="1200" i="1">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FF0000"/>
              </a:buClr>
              <a:buSzPts val="1200"/>
              <a:buFont typeface="Noto Sans Symbols"/>
              <a:buChar char="∙"/>
            </a:pPr>
            <a:r>
              <a:rPr lang="en-CA" sz="1200" i="1">
                <a:solidFill>
                  <a:srgbClr val="FF0000"/>
                </a:solidFill>
                <a:latin typeface="Times New Roman"/>
                <a:ea typeface="Times New Roman"/>
                <a:cs typeface="Times New Roman"/>
                <a:sym typeface="Times New Roman"/>
              </a:rPr>
              <a:t>Provide initial support on assignments</a:t>
            </a:r>
            <a:endParaRPr sz="1200" i="1">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FF0000"/>
              </a:buClr>
              <a:buSzPts val="1200"/>
              <a:buFont typeface="Noto Sans Symbols"/>
              <a:buChar char="∙"/>
            </a:pPr>
            <a:r>
              <a:rPr lang="en-CA" sz="1200" i="1">
                <a:solidFill>
                  <a:srgbClr val="FF0000"/>
                </a:solidFill>
                <a:latin typeface="Times New Roman"/>
                <a:ea typeface="Times New Roman"/>
                <a:cs typeface="Times New Roman"/>
                <a:sym typeface="Times New Roman"/>
              </a:rPr>
              <a:t>Allow extra time to finish assignments</a:t>
            </a:r>
            <a:endParaRPr sz="1200" i="1">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FF0000"/>
              </a:buClr>
              <a:buSzPts val="1200"/>
              <a:buFont typeface="Noto Sans Symbols"/>
              <a:buChar char="∙"/>
            </a:pPr>
            <a:r>
              <a:rPr lang="en-CA" sz="1200" i="1">
                <a:solidFill>
                  <a:srgbClr val="FF0000"/>
                </a:solidFill>
                <a:latin typeface="Times New Roman"/>
                <a:ea typeface="Times New Roman"/>
                <a:cs typeface="Times New Roman"/>
                <a:sym typeface="Times New Roman"/>
              </a:rPr>
              <a:t>Provide concrete and tactile manipulative that can be used to support learning </a:t>
            </a:r>
            <a:endParaRPr sz="1200" i="1">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FF0000"/>
              </a:buClr>
              <a:buSzPts val="1200"/>
              <a:buFont typeface="Noto Sans Symbols"/>
              <a:buChar char="∙"/>
            </a:pPr>
            <a:r>
              <a:rPr lang="en-CA" sz="1200" i="1">
                <a:solidFill>
                  <a:srgbClr val="FF0000"/>
                </a:solidFill>
                <a:latin typeface="Times New Roman"/>
                <a:ea typeface="Times New Roman"/>
                <a:cs typeface="Times New Roman"/>
                <a:sym typeface="Times New Roman"/>
              </a:rPr>
              <a:t>Use visual strategies like visual structuring</a:t>
            </a:r>
            <a:endParaRPr sz="1200" i="1">
              <a:solidFill>
                <a:schemeClr val="dk1"/>
              </a:solidFill>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rgbClr val="FF0000"/>
              </a:buClr>
              <a:buSzPts val="1200"/>
              <a:buFont typeface="Noto Sans Symbols"/>
              <a:buChar char="∙"/>
            </a:pPr>
            <a:r>
              <a:rPr lang="en-CA" sz="1200" i="1">
                <a:solidFill>
                  <a:srgbClr val="FF0000"/>
                </a:solidFill>
                <a:latin typeface="Times New Roman"/>
                <a:ea typeface="Times New Roman"/>
                <a:cs typeface="Times New Roman"/>
                <a:sym typeface="Times New Roman"/>
              </a:rPr>
              <a:t>Provide opportunities for multisensory learning </a:t>
            </a:r>
            <a:endParaRPr/>
          </a:p>
          <a:p>
            <a:pPr marL="171450" lvl="0" indent="-95250" algn="l" rtl="0">
              <a:spcBef>
                <a:spcPts val="800"/>
              </a:spcBef>
              <a:spcAft>
                <a:spcPts val="0"/>
              </a:spcAft>
              <a:buClr>
                <a:schemeClr val="dk1"/>
              </a:buClr>
              <a:buSzPts val="1200"/>
              <a:buFont typeface="Arial"/>
              <a:buNone/>
            </a:pPr>
            <a:endParaRPr sz="1200">
              <a:solidFill>
                <a:srgbClr val="FF0000"/>
              </a:solidFill>
              <a:latin typeface="Times New Roman"/>
              <a:ea typeface="Times New Roman"/>
              <a:cs typeface="Times New Roman"/>
              <a:sym typeface="Times New Roman"/>
            </a:endParaRPr>
          </a:p>
          <a:p>
            <a:pPr marL="0" lvl="0" indent="0" algn="l" rtl="0">
              <a:spcBef>
                <a:spcPts val="0"/>
              </a:spcBef>
              <a:spcAft>
                <a:spcPts val="0"/>
              </a:spcAft>
              <a:buClr>
                <a:srgbClr val="FF0000"/>
              </a:buClr>
              <a:buSzPts val="1200"/>
              <a:buFont typeface="Arial"/>
              <a:buNone/>
            </a:pPr>
            <a:r>
              <a:rPr lang="en-CA" sz="1200">
                <a:solidFill>
                  <a:srgbClr val="FF0000"/>
                </a:solidFill>
                <a:latin typeface="Times New Roman"/>
                <a:ea typeface="Times New Roman"/>
                <a:cs typeface="Times New Roman"/>
                <a:sym typeface="Times New Roman"/>
              </a:rPr>
              <a:t>Can you think of any other instructional accommodations that you could provide?</a:t>
            </a:r>
            <a:endParaRPr/>
          </a:p>
        </p:txBody>
      </p:sp>
      <p:sp>
        <p:nvSpPr>
          <p:cNvPr id="1168" name="Google Shape;1168;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3" name="Google Shape;1183;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Assessment accommodations may include: </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Alternative methods of assessment, like demonstrations, projects, or verbal assessment instead of written tests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Allowing notes and or other resources to be used</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Allowing students the option to use concrete and tactile manipulatives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Checking that students understand the purpose of and process for assessment</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Allowing extra time to complete tests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Provide simple and non-stimulating notes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Allow regulation strategies and tools to be used during assessment time</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i="1">
              <a:solidFill>
                <a:srgbClr val="FF0000"/>
              </a:solidFill>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i="1">
              <a:solidFill>
                <a:srgbClr val="FF0000"/>
              </a:solidFill>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i="1">
                <a:solidFill>
                  <a:srgbClr val="FF0000"/>
                </a:solidFill>
                <a:latin typeface="Times New Roman"/>
                <a:ea typeface="Times New Roman"/>
                <a:cs typeface="Times New Roman"/>
                <a:sym typeface="Times New Roman"/>
              </a:rPr>
              <a:t>Can you think of any other assessment accommodations that you could provide? </a:t>
            </a:r>
            <a:endParaRPr sz="1200">
              <a:latin typeface="Times New Roman"/>
              <a:ea typeface="Times New Roman"/>
              <a:cs typeface="Times New Roman"/>
              <a:sym typeface="Times New Roman"/>
            </a:endParaRPr>
          </a:p>
          <a:p>
            <a:pPr marL="0" lvl="0" indent="0" algn="l" rtl="0">
              <a:spcBef>
                <a:spcPts val="800"/>
              </a:spcBef>
              <a:spcAft>
                <a:spcPts val="0"/>
              </a:spcAft>
              <a:buNone/>
            </a:pPr>
            <a:endParaRPr/>
          </a:p>
        </p:txBody>
      </p:sp>
      <p:sp>
        <p:nvSpPr>
          <p:cNvPr id="1184" name="Google Shape;1184;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7"/>
        <p:cNvGrpSpPr/>
        <p:nvPr/>
      </p:nvGrpSpPr>
      <p:grpSpPr>
        <a:xfrm>
          <a:off x="0" y="0"/>
          <a:ext cx="0" cy="0"/>
          <a:chOff x="0" y="0"/>
          <a:chExt cx="0" cy="0"/>
        </a:xfrm>
      </p:grpSpPr>
      <p:sp>
        <p:nvSpPr>
          <p:cNvPr id="1198" name="Google Shape;119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9" name="Google Shape;1199;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Environmental accommodations will be reviewed further in Presentation 3, but these include:  </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Optimising/minimizing the visual environment</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Maintaining a routine to minimize change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Providing auditory or tactile accommodations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Incorporating movement breaks into the schedule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Delineating spaces with visual boundaries </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Providing calming spaces where individuals can go to regulate their emotions </a:t>
            </a:r>
            <a:endParaRPr sz="1200">
              <a:latin typeface="Times New Roman"/>
              <a:ea typeface="Times New Roman"/>
              <a:cs typeface="Times New Roman"/>
              <a:sym typeface="Times New Roman"/>
            </a:endParaRPr>
          </a:p>
          <a:p>
            <a:pPr marL="0" lvl="0" indent="0" algn="l" rtl="0">
              <a:spcBef>
                <a:spcPts val="800"/>
              </a:spcBef>
              <a:spcAft>
                <a:spcPts val="0"/>
              </a:spcAft>
              <a:buNone/>
            </a:pPr>
            <a:endParaRPr/>
          </a:p>
        </p:txBody>
      </p:sp>
      <p:sp>
        <p:nvSpPr>
          <p:cNvPr id="1200" name="Google Shape;1200;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7"/>
        <p:cNvGrpSpPr/>
        <p:nvPr/>
      </p:nvGrpSpPr>
      <p:grpSpPr>
        <a:xfrm>
          <a:off x="0" y="0"/>
          <a:ext cx="0" cy="0"/>
          <a:chOff x="0" y="0"/>
          <a:chExt cx="0" cy="0"/>
        </a:xfrm>
      </p:grpSpPr>
      <p:sp>
        <p:nvSpPr>
          <p:cNvPr id="1228" name="Google Shape;1228;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9" name="Google Shape;1229;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http://www.kpdsb.on.ca/assets/uploads/FASD/FASDFinalReport.pdf</a:t>
            </a:r>
            <a:endParaRPr sz="1200">
              <a:solidFill>
                <a:schemeClr val="dk1"/>
              </a:solidFill>
              <a:latin typeface="Calibri"/>
              <a:ea typeface="Calibri"/>
              <a:cs typeface="Calibri"/>
              <a:sym typeface="Calibri"/>
            </a:endParaRPr>
          </a:p>
        </p:txBody>
      </p:sp>
      <p:sp>
        <p:nvSpPr>
          <p:cNvPr id="1230" name="Google Shape;1230;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This presentation is broken into 8 modules. Today we will cover:</a:t>
            </a:r>
            <a:endParaRPr/>
          </a:p>
          <a:p>
            <a:pPr marL="228600" lvl="0" indent="-228600" algn="l" rtl="0">
              <a:spcBef>
                <a:spcPts val="0"/>
              </a:spcBef>
              <a:spcAft>
                <a:spcPts val="0"/>
              </a:spcAft>
              <a:buClr>
                <a:schemeClr val="dk1"/>
              </a:buClr>
              <a:buSzPts val="1200"/>
              <a:buFont typeface="Calibri"/>
              <a:buAutoNum type="arabicPeriod"/>
            </a:pPr>
            <a:r>
              <a:rPr lang="en-CA" sz="1200">
                <a:solidFill>
                  <a:schemeClr val="dk1"/>
                </a:solidFill>
                <a:latin typeface="Calibri"/>
                <a:ea typeface="Calibri"/>
                <a:cs typeface="Calibri"/>
                <a:sym typeface="Calibri"/>
              </a:rPr>
              <a:t>Overview of FASD</a:t>
            </a:r>
            <a:endParaRPr/>
          </a:p>
          <a:p>
            <a:pPr marL="228600" lvl="0" indent="-228600" algn="l" rtl="0">
              <a:spcBef>
                <a:spcPts val="0"/>
              </a:spcBef>
              <a:spcAft>
                <a:spcPts val="0"/>
              </a:spcAft>
              <a:buClr>
                <a:schemeClr val="dk1"/>
              </a:buClr>
              <a:buSzPts val="1200"/>
              <a:buFont typeface="Calibri"/>
              <a:buAutoNum type="arabicPeriod"/>
            </a:pPr>
            <a:r>
              <a:rPr lang="en-CA" sz="1200">
                <a:solidFill>
                  <a:schemeClr val="dk1"/>
                </a:solidFill>
                <a:latin typeface="Calibri"/>
                <a:ea typeface="Calibri"/>
                <a:cs typeface="Calibri"/>
                <a:sym typeface="Calibri"/>
              </a:rPr>
              <a:t>Building Inclusive Schools</a:t>
            </a:r>
            <a:endParaRPr/>
          </a:p>
          <a:p>
            <a:pPr marL="228600" lvl="0" indent="-228600" algn="l" rtl="0">
              <a:spcBef>
                <a:spcPts val="0"/>
              </a:spcBef>
              <a:spcAft>
                <a:spcPts val="0"/>
              </a:spcAft>
              <a:buClr>
                <a:schemeClr val="dk1"/>
              </a:buClr>
              <a:buSzPts val="1200"/>
              <a:buFont typeface="Calibri"/>
              <a:buAutoNum type="arabicPeriod"/>
            </a:pPr>
            <a:r>
              <a:rPr lang="en-CA" sz="1200">
                <a:solidFill>
                  <a:schemeClr val="dk1"/>
                </a:solidFill>
                <a:latin typeface="Calibri"/>
                <a:ea typeface="Calibri"/>
                <a:cs typeface="Calibri"/>
                <a:sym typeface="Calibri"/>
              </a:rPr>
              <a:t>Implementing Interventions</a:t>
            </a:r>
            <a:endParaRPr/>
          </a:p>
          <a:p>
            <a:pPr marL="228600" lvl="0" indent="-228600" algn="l" rtl="0">
              <a:spcBef>
                <a:spcPts val="0"/>
              </a:spcBef>
              <a:spcAft>
                <a:spcPts val="0"/>
              </a:spcAft>
              <a:buClr>
                <a:schemeClr val="dk1"/>
              </a:buClr>
              <a:buSzPts val="1200"/>
              <a:buFont typeface="Calibri"/>
              <a:buAutoNum type="arabicPeriod"/>
            </a:pPr>
            <a:r>
              <a:rPr lang="en-CA" sz="1200">
                <a:solidFill>
                  <a:schemeClr val="dk1"/>
                </a:solidFill>
                <a:latin typeface="Calibri"/>
                <a:ea typeface="Calibri"/>
                <a:cs typeface="Calibri"/>
                <a:sym typeface="Calibri"/>
              </a:rPr>
              <a:t>Accommodations </a:t>
            </a:r>
            <a:endParaRPr/>
          </a:p>
          <a:p>
            <a:pPr marL="228600" lvl="0" indent="-228600" algn="l" rtl="0">
              <a:spcBef>
                <a:spcPts val="0"/>
              </a:spcBef>
              <a:spcAft>
                <a:spcPts val="0"/>
              </a:spcAft>
              <a:buClr>
                <a:schemeClr val="dk1"/>
              </a:buClr>
              <a:buSzPts val="1200"/>
              <a:buFont typeface="Calibri"/>
              <a:buAutoNum type="arabicPeriod"/>
            </a:pPr>
            <a:r>
              <a:rPr lang="en-CA" sz="1200">
                <a:solidFill>
                  <a:schemeClr val="dk1"/>
                </a:solidFill>
                <a:latin typeface="Calibri"/>
                <a:ea typeface="Calibri"/>
                <a:cs typeface="Calibri"/>
                <a:sym typeface="Calibri"/>
              </a:rPr>
              <a:t>Teaching Strategies</a:t>
            </a:r>
            <a:endParaRPr/>
          </a:p>
          <a:p>
            <a:pPr marL="228600" lvl="0" indent="-228600" algn="l" rtl="0">
              <a:spcBef>
                <a:spcPts val="0"/>
              </a:spcBef>
              <a:spcAft>
                <a:spcPts val="0"/>
              </a:spcAft>
              <a:buClr>
                <a:schemeClr val="dk1"/>
              </a:buClr>
              <a:buSzPts val="1200"/>
              <a:buFont typeface="Calibri"/>
              <a:buAutoNum type="arabicPeriod"/>
            </a:pPr>
            <a:r>
              <a:rPr lang="en-CA" sz="1200">
                <a:solidFill>
                  <a:schemeClr val="dk1"/>
                </a:solidFill>
                <a:latin typeface="Calibri"/>
                <a:ea typeface="Calibri"/>
                <a:cs typeface="Calibri"/>
                <a:sym typeface="Calibri"/>
              </a:rPr>
              <a:t>Educator Self-Care and Wellness Strategies</a:t>
            </a:r>
            <a:endParaRPr/>
          </a:p>
          <a:p>
            <a:pPr marL="228600" lvl="0" indent="-228600" algn="l" rtl="0">
              <a:spcBef>
                <a:spcPts val="0"/>
              </a:spcBef>
              <a:spcAft>
                <a:spcPts val="0"/>
              </a:spcAft>
              <a:buClr>
                <a:schemeClr val="dk1"/>
              </a:buClr>
              <a:buSzPts val="1200"/>
              <a:buFont typeface="Calibri"/>
              <a:buAutoNum type="arabicPeriod"/>
            </a:pPr>
            <a:r>
              <a:rPr lang="en-CA" sz="1200">
                <a:solidFill>
                  <a:schemeClr val="dk1"/>
                </a:solidFill>
                <a:latin typeface="Calibri"/>
                <a:ea typeface="Calibri"/>
                <a:cs typeface="Calibri"/>
                <a:sym typeface="Calibri"/>
              </a:rPr>
              <a:t>Examples</a:t>
            </a:r>
            <a:endParaRPr/>
          </a:p>
          <a:p>
            <a:pPr marL="228600" lvl="0" indent="-228600" algn="l" rtl="0">
              <a:spcBef>
                <a:spcPts val="0"/>
              </a:spcBef>
              <a:spcAft>
                <a:spcPts val="0"/>
              </a:spcAft>
              <a:buClr>
                <a:schemeClr val="dk1"/>
              </a:buClr>
              <a:buSzPts val="1200"/>
              <a:buFont typeface="Calibri"/>
              <a:buAutoNum type="arabicPeriod"/>
            </a:pPr>
            <a:r>
              <a:rPr lang="en-CA" sz="1200">
                <a:solidFill>
                  <a:schemeClr val="dk1"/>
                </a:solidFill>
                <a:latin typeface="Calibri"/>
                <a:ea typeface="Calibri"/>
                <a:cs typeface="Calibri"/>
                <a:sym typeface="Calibri"/>
              </a:rPr>
              <a:t>Review</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CA" sz="1200" i="1">
                <a:solidFill>
                  <a:schemeClr val="dk1"/>
                </a:solidFill>
                <a:latin typeface="Calibri"/>
                <a:ea typeface="Calibri"/>
                <a:cs typeface="Calibri"/>
                <a:sym typeface="Calibri"/>
              </a:rPr>
              <a:t>As the presenter, you can choose which modules and information to cover based on your allotted time.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186" name="Google Shape;18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5" name="Google Shape;124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Transitions are any events that result in changes to relationships, routines, expectations, or roles. Transitions occur naturally throughout our lifespan and can be small (like transitioning from one class to another) or big (like transitioning from high school into adulthood). </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Transitions happen frequently at school. They may look like transitioning between activities, from classroom to classroom, or between subjects. Transition times are periods of change. Students with FASD often thrive on routine, so transitions may create opportunities for dysregulation to arise. </a:t>
            </a:r>
            <a:r>
              <a:rPr lang="en-US" sz="1200" b="1" dirty="0">
                <a:solidFill>
                  <a:schemeClr val="dk1"/>
                </a:solidFill>
                <a:latin typeface="Calibri"/>
                <a:ea typeface="Calibri"/>
                <a:cs typeface="Calibri"/>
                <a:sym typeface="Calibri"/>
              </a:rPr>
              <a:t>Helping students build self-regulation strategies and providing them with sensory tools that they can turn to during these periods is important. </a:t>
            </a:r>
            <a:endParaRPr lang="en-CA" sz="1200" dirty="0">
              <a:latin typeface="Times New Roman"/>
              <a:ea typeface="Times New Roman"/>
              <a:cs typeface="Times New Roman"/>
              <a:sym typeface="Times New Roman"/>
            </a:endParaRPr>
          </a:p>
          <a:p>
            <a:pPr marL="0" lvl="0" indent="0" algn="l" rtl="0">
              <a:lnSpc>
                <a:spcPct val="107000"/>
              </a:lnSpc>
              <a:spcBef>
                <a:spcPts val="0"/>
              </a:spcBef>
              <a:spcAft>
                <a:spcPts val="0"/>
              </a:spcAft>
              <a:buNone/>
            </a:pPr>
            <a:endParaRPr lang="en-CA" sz="1200" dirty="0">
              <a:latin typeface="Times New Roman"/>
              <a:ea typeface="Times New Roman"/>
              <a:cs typeface="Times New Roman"/>
              <a:sym typeface="Times New Roman"/>
            </a:endParaRPr>
          </a:p>
          <a:p>
            <a:pPr marL="0" lvl="0" indent="0" algn="l" rtl="0">
              <a:lnSpc>
                <a:spcPct val="107000"/>
              </a:lnSpc>
              <a:spcBef>
                <a:spcPts val="0"/>
              </a:spcBef>
              <a:spcAft>
                <a:spcPts val="0"/>
              </a:spcAft>
              <a:buNone/>
            </a:pPr>
            <a:r>
              <a:rPr lang="en-CA" sz="1200" dirty="0">
                <a:latin typeface="Times New Roman"/>
                <a:ea typeface="Times New Roman"/>
                <a:cs typeface="Times New Roman"/>
                <a:sym typeface="Times New Roman"/>
              </a:rPr>
              <a:t>Transition accommodations will be reviewed further in Presentation 4, but </a:t>
            </a:r>
            <a:r>
              <a:rPr lang="en-CA" sz="1200" b="1" dirty="0">
                <a:latin typeface="Times New Roman"/>
                <a:ea typeface="Times New Roman"/>
                <a:cs typeface="Times New Roman"/>
                <a:sym typeface="Times New Roman"/>
              </a:rPr>
              <a:t>a key step in supporting transitions is preparing students for transitions between activities, subjects, and classrooms</a:t>
            </a:r>
            <a:r>
              <a:rPr lang="en-CA" sz="1200" dirty="0">
                <a:latin typeface="Times New Roman"/>
                <a:ea typeface="Times New Roman"/>
                <a:cs typeface="Times New Roman"/>
                <a:sym typeface="Times New Roman"/>
              </a:rPr>
              <a:t> by:</a:t>
            </a:r>
            <a:endParaRPr sz="1200" dirty="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Forewarn (or Frontload) – Alerting students a few minutes before an activity is over</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Anticipate – Restate the change, expect resistance, wait a few minutes</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State - tell student exactly what action is required next</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Act – explain the immediate action that is required</a:t>
            </a:r>
          </a:p>
          <a:p>
            <a:pPr marL="342900" lvl="0" indent="-342900" algn="l" rtl="0">
              <a:lnSpc>
                <a:spcPct val="107000"/>
              </a:lnSpc>
              <a:spcBef>
                <a:spcPts val="0"/>
              </a:spcBef>
              <a:spcAft>
                <a:spcPts val="0"/>
              </a:spcAft>
              <a:buClr>
                <a:schemeClr val="dk1"/>
              </a:buClr>
              <a:buSzPts val="1200"/>
              <a:buFont typeface="Noto Sans Symbols"/>
              <a:buChar char="∙"/>
            </a:pPr>
            <a:endParaRPr lang="en-CA" sz="1200" dirty="0">
              <a:latin typeface="Times New Roman"/>
              <a:ea typeface="Times New Roman"/>
              <a:cs typeface="Times New Roman"/>
              <a:sym typeface="Times New Roman"/>
            </a:endParaRPr>
          </a:p>
          <a:p>
            <a:pPr marL="0" marR="0" lvl="0" indent="0" algn="l" defTabSz="914400" rtl="0" eaLnBrk="1" fontAlgn="auto" latinLnBrk="0" hangingPunct="1">
              <a:lnSpc>
                <a:spcPct val="107000"/>
              </a:lnSpc>
              <a:spcBef>
                <a:spcPts val="0"/>
              </a:spcBef>
              <a:spcAft>
                <a:spcPts val="0"/>
              </a:spcAft>
              <a:buClr>
                <a:schemeClr val="dk1"/>
              </a:buClr>
              <a:buSzPts val="1200"/>
              <a:buFont typeface="Noto Sans Symbols"/>
              <a:buNone/>
              <a:tabLst/>
              <a:defRPr/>
            </a:pPr>
            <a:r>
              <a:rPr lang="en-US" i="1" dirty="0"/>
              <a:t>Transitions: Tips and Strategies</a:t>
            </a:r>
            <a:r>
              <a:rPr lang="en-US" dirty="0"/>
              <a:t> is a resource from the Saskatchewan FASD Outreach Program that offers practical tips for supporting students with FASD through transitions in school and daily routines: </a:t>
            </a:r>
            <a:r>
              <a:rPr lang="en-GB" sz="1200" b="1" i="0" u="sng" strike="noStrike" cap="none" dirty="0">
                <a:solidFill>
                  <a:schemeClr val="dk1"/>
                </a:solidFill>
                <a:effectLst/>
                <a:latin typeface="Calibri"/>
                <a:ea typeface="Calibri"/>
                <a:cs typeface="Calibri"/>
                <a:sym typeface="Calibri"/>
                <a:hlinkClick r:id="rId3"/>
              </a:rPr>
              <a:t>https://www.fasdoutreach.ca/resources/all/t/transitions-tips-and-strategies</a:t>
            </a:r>
            <a:r>
              <a:rPr lang="en-GB" sz="1200" b="1"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lvl="0" indent="0" algn="l" rtl="0">
              <a:lnSpc>
                <a:spcPct val="107000"/>
              </a:lnSpc>
              <a:spcBef>
                <a:spcPts val="0"/>
              </a:spcBef>
              <a:spcAft>
                <a:spcPts val="0"/>
              </a:spcAft>
              <a:buClr>
                <a:schemeClr val="dk1"/>
              </a:buClr>
              <a:buSzPts val="1200"/>
              <a:buFont typeface="Noto Sans Symbols"/>
              <a:buNone/>
            </a:pPr>
            <a:endParaRPr lang="en-CA"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endParaRPr lang="en-CA"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endParaRPr sz="1200" dirty="0">
              <a:latin typeface="Times New Roman"/>
              <a:ea typeface="Times New Roman"/>
              <a:cs typeface="Times New Roman"/>
              <a:sym typeface="Times New Roman"/>
            </a:endParaRPr>
          </a:p>
        </p:txBody>
      </p:sp>
      <p:sp>
        <p:nvSpPr>
          <p:cNvPr id="1246" name="Google Shape;1246;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a:extLst>
            <a:ext uri="{FF2B5EF4-FFF2-40B4-BE49-F238E27FC236}">
              <a16:creationId xmlns:a16="http://schemas.microsoft.com/office/drawing/2014/main" id="{C30441E4-82D6-99B5-9227-59A56BA93F83}"/>
            </a:ext>
          </a:extLst>
        </p:cNvPr>
        <p:cNvGrpSpPr/>
        <p:nvPr/>
      </p:nvGrpSpPr>
      <p:grpSpPr>
        <a:xfrm>
          <a:off x="0" y="0"/>
          <a:ext cx="0" cy="0"/>
          <a:chOff x="0" y="0"/>
          <a:chExt cx="0" cy="0"/>
        </a:xfrm>
      </p:grpSpPr>
      <p:sp>
        <p:nvSpPr>
          <p:cNvPr id="698" name="Google Shape;698;p32:notes">
            <a:extLst>
              <a:ext uri="{FF2B5EF4-FFF2-40B4-BE49-F238E27FC236}">
                <a16:creationId xmlns:a16="http://schemas.microsoft.com/office/drawing/2014/main" id="{8A3F5D7E-526A-8BD9-1D9B-FBC1D516544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p32:notes">
            <a:extLst>
              <a:ext uri="{FF2B5EF4-FFF2-40B4-BE49-F238E27FC236}">
                <a16:creationId xmlns:a16="http://schemas.microsoft.com/office/drawing/2014/main" id="{4808BB25-19A6-3AB5-0BF8-95EBA8F40ED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sz="1200" b="0" i="0" u="none" strike="noStrike" cap="none" dirty="0">
                <a:solidFill>
                  <a:schemeClr val="dk1"/>
                </a:solidFill>
                <a:effectLst/>
                <a:latin typeface="Calibri"/>
                <a:ea typeface="Calibri"/>
                <a:cs typeface="Calibri"/>
                <a:sym typeface="Calibri"/>
              </a:rPr>
              <a:t>At </a:t>
            </a:r>
            <a:r>
              <a:rPr lang="en-CA" dirty="0"/>
              <a:t>the BCPOP conference, Nicole Hanes (SLP) presented on social, relational, and family supports, explored environmental accommodations, and considered the role of student agency and voice in the transition process. This video can be found here (37.17): </a:t>
            </a:r>
            <a:endParaRPr lang="en-GB" sz="1200" b="1" i="0" u="sng" strike="noStrike" cap="none" dirty="0">
              <a:solidFill>
                <a:schemeClr val="dk1"/>
              </a:solidFill>
              <a:effectLst/>
              <a:latin typeface="Calibri"/>
              <a:ea typeface="Calibri"/>
              <a:cs typeface="Calibri"/>
              <a:sym typeface="Calibri"/>
              <a:hlinkClick r:id="rId3"/>
            </a:endParaRPr>
          </a:p>
          <a:p>
            <a:r>
              <a:rPr lang="en-GB" sz="1200" b="1" i="0" u="sng" strike="noStrike" cap="none" dirty="0">
                <a:solidFill>
                  <a:schemeClr val="dk1"/>
                </a:solidFill>
                <a:effectLst/>
                <a:latin typeface="Calibri"/>
                <a:ea typeface="Calibri"/>
                <a:cs typeface="Calibri"/>
                <a:sym typeface="Calibri"/>
                <a:hlinkClick r:id="rId3"/>
              </a:rPr>
              <a:t>https://popcon.ca/talks/supporting-school-transitions-students-brain-based-differences</a:t>
            </a:r>
            <a:endParaRPr lang="en-CA" sz="1200" b="0" i="0" u="none" strike="noStrike" cap="none" dirty="0">
              <a:solidFill>
                <a:schemeClr val="dk1"/>
              </a:solidFill>
              <a:effectLst/>
              <a:latin typeface="Calibri"/>
              <a:ea typeface="Calibri"/>
              <a:cs typeface="Calibri"/>
              <a:sym typeface="Calibri"/>
            </a:endParaRPr>
          </a:p>
        </p:txBody>
      </p:sp>
      <p:sp>
        <p:nvSpPr>
          <p:cNvPr id="700" name="Google Shape;700;p32:notes">
            <a:extLst>
              <a:ext uri="{FF2B5EF4-FFF2-40B4-BE49-F238E27FC236}">
                <a16:creationId xmlns:a16="http://schemas.microsoft.com/office/drawing/2014/main" id="{D8355AA3-5620-3E9D-6F9C-E1DDDE60874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2581113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1"/>
        <p:cNvGrpSpPr/>
        <p:nvPr/>
      </p:nvGrpSpPr>
      <p:grpSpPr>
        <a:xfrm>
          <a:off x="0" y="0"/>
          <a:ext cx="0" cy="0"/>
          <a:chOff x="0" y="0"/>
          <a:chExt cx="0" cy="0"/>
        </a:xfrm>
      </p:grpSpPr>
      <p:sp>
        <p:nvSpPr>
          <p:cNvPr id="1272" name="Google Shape;1272;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3" name="Google Shape;1273;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a:solidFill>
                  <a:schemeClr val="dk1"/>
                </a:solidFill>
                <a:latin typeface="Calibri"/>
                <a:ea typeface="Calibri"/>
                <a:cs typeface="Calibri"/>
                <a:sym typeface="Calibri"/>
              </a:rPr>
              <a:t>The following are various strategies that teachers can employ to improve learning for students with FASD. Strategies that are implemented should be developed through intentional practice, reflection, and assimilation and should be developed in consultation with the child’s support team.</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CA" sz="1200" i="1">
                <a:solidFill>
                  <a:schemeClr val="dk1"/>
                </a:solidFill>
                <a:latin typeface="Calibri"/>
                <a:ea typeface="Calibri"/>
                <a:cs typeface="Calibri"/>
                <a:sym typeface="Calibri"/>
              </a:rPr>
              <a:t>There are lots of challenges and strategies reviewed in the next few slides. You do not need to state all the challenges and strategies as they appear. Feel free to pick and choose the ones that might be most applicable to your current audience (i.e. elementary vs high school teachers).  </a:t>
            </a:r>
            <a:endParaRPr/>
          </a:p>
        </p:txBody>
      </p:sp>
      <p:sp>
        <p:nvSpPr>
          <p:cNvPr id="1274" name="Google Shape;1274;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3" name="Google Shape;1293;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b="1">
                <a:latin typeface="Times New Roman"/>
                <a:ea typeface="Times New Roman"/>
                <a:cs typeface="Times New Roman"/>
                <a:sym typeface="Times New Roman"/>
              </a:rPr>
              <a:t>One of the most effective strategies is simplifying instructions to avoid cognitive overload. </a:t>
            </a:r>
            <a:r>
              <a:rPr lang="en-CA" sz="1200">
                <a:latin typeface="Times New Roman"/>
                <a:ea typeface="Times New Roman"/>
                <a:cs typeface="Times New Roman"/>
                <a:sym typeface="Times New Roman"/>
              </a:rPr>
              <a:t>Often individuals with FASD need systematic and repeated instruction. Use strategies like: </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Gesture</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Point to the object your talking about or add in a gesture that symbolizes the function (i.e. drinking motion for a cup, opening a book to showcase textbook)</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Rhyming</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Simple rhyming phrases encourage memorization </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Visual Supports </a:t>
            </a:r>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Use visual and verbal prompts, cues, aids, and demonstrations</a:t>
            </a:r>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If needed, start with physical guidance and gradually replace the physical guidance with gestures or picture cues, then eventually words</a:t>
            </a:r>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Show students pictures of what you want them to do </a:t>
            </a:r>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Use a highlighter to help students follow instructions by showing start and stop points</a:t>
            </a:r>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Demonstrate what you want them to do</a:t>
            </a:r>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Reduction</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Reduce the amount of information in your instruction and break it into smaller pieces/more steps</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Provide clear instructions that are simple and concrete.</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Give instructions one step at a time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Rephrasing </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State the direction or instruction in a different way (i.e. get ready for math = take out your math book) </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Avoid using figures of speech, euphemisms, and sarcasm. Abstract language often is very difficult for students with FASD to understand</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Repetition</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Repeat the same instruction as needed</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Give instructions in more than one way (i.e. visual or physical instructions that they can refer back to) </a:t>
            </a:r>
            <a:endParaRPr sz="1200">
              <a:latin typeface="Times New Roman"/>
              <a:ea typeface="Times New Roman"/>
              <a:cs typeface="Times New Roman"/>
              <a:sym typeface="Times New Roman"/>
            </a:endParaRPr>
          </a:p>
          <a:p>
            <a:pPr marL="0" lvl="0" indent="0" algn="l" rtl="0">
              <a:spcBef>
                <a:spcPts val="800"/>
              </a:spcBef>
              <a:spcAft>
                <a:spcPts val="0"/>
              </a:spcAft>
              <a:buNone/>
            </a:pPr>
            <a:endParaRPr/>
          </a:p>
          <a:p>
            <a:pPr marL="0" lvl="0" indent="0" algn="l" rtl="0">
              <a:spcBef>
                <a:spcPts val="0"/>
              </a:spcBef>
              <a:spcAft>
                <a:spcPts val="0"/>
              </a:spcAft>
              <a:buNone/>
            </a:pPr>
            <a:endParaRPr/>
          </a:p>
        </p:txBody>
      </p:sp>
      <p:sp>
        <p:nvSpPr>
          <p:cNvPr id="1294" name="Google Shape;1294;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3" name="Google Shape;1313;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Strategies that can be beneficial for all subjects include:</a:t>
            </a:r>
            <a:r>
              <a:rPr lang="en-CA" sz="1200" i="1">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i="1">
                <a:latin typeface="Times New Roman"/>
                <a:ea typeface="Times New Roman"/>
                <a:cs typeface="Times New Roman"/>
                <a:sym typeface="Times New Roman"/>
              </a:rPr>
              <a:t>Differentiated Instruction</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Fit the curriculum to the needs of the student</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Adjust teaching methods, levels of support, and the resources</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Link their specific developmental and academic levels to your expectations for them</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multi-modal strategies (visual, auditory, tactile, kinesthetic). </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For example, teach letters by having students draw, hear, speak, and create physical versions of their ABCs</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Use hands on activities and concrete examples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Help students to recognize personal learning style and challenges</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Plan learning activities based on strengths and interests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Plan learning activities based on strengths and interests</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Building activities that they’re interested in and using creative teaching methods often helps keep students interested and on task</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Help with the transfer of knowledge to other situations (generalizing)</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Help students learn a skill by teaching it in the environment in which they are expected to perform the skill before having them apply it to other situations</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Use sequential, repetitive teaching strategies which build on students’ prior knowledge base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Provide constant and close supervision as much as possible – they need to know someone is there to provide help as needed. Just being visible is often enough of a reminder to encourage students to stop and think about actions. </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One-on-one or small group assistance</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Use EAs and student peers to provide feedback where possible, but this should be done carefully and intentionally with informed student peers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Limit the number of questions you ask. Questions can often be abstract and difficult to answer. </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Ensure a structured classroom and consistent routine</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i="1">
                <a:latin typeface="Times New Roman"/>
                <a:ea typeface="Times New Roman"/>
                <a:cs typeface="Times New Roman"/>
                <a:sym typeface="Times New Roman"/>
              </a:rPr>
              <a:t>Belonging:</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Adapt classroom activities to help students feel like they are meaningful contributors of the classroom and feel like they belong</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Speak face-to-face with the student; use the student’s name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Patience and empathy are critical</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i="1">
                <a:latin typeface="Times New Roman"/>
                <a:ea typeface="Times New Roman"/>
                <a:cs typeface="Times New Roman"/>
                <a:sym typeface="Times New Roman"/>
              </a:rPr>
              <a:t>Check Comprehension:</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Slow the tempo and wait at least 10 seconds for students to process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Be concrete and specific. Non-compliance may mean the message was ambiguous.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Make sure students understand what to do and have them repeat it back in their own words, write it down, or ask the child to show you what needs to be done </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Repeating something back does not always mean the student understands the task, even if they repeat it back in their own words. For some students, giving direction, cuing, and physical modelling are good options.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Help students to feel comfortable asking questions when they do not understand</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Stop at key points to check in periodically with students to ensure that they understand the task</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i="1">
                <a:latin typeface="Times New Roman"/>
                <a:ea typeface="Times New Roman"/>
                <a:cs typeface="Times New Roman"/>
                <a:sym typeface="Times New Roman"/>
              </a:rPr>
              <a:t>Correction</a:t>
            </a:r>
            <a:r>
              <a:rPr lang="en-CA" sz="8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Model the rules, practice, teach, reteach, remind, model, practice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Create rules together</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 Courier New "/>
              <a:buChar char="o"/>
            </a:pPr>
            <a:r>
              <a:rPr lang="en-CA" sz="1200">
                <a:latin typeface="Times New Roman"/>
                <a:ea typeface="Times New Roman"/>
                <a:cs typeface="Times New Roman"/>
                <a:sym typeface="Times New Roman"/>
              </a:rPr>
              <a:t>Rules/expectations should indicate what </a:t>
            </a:r>
            <a:r>
              <a:rPr lang="en-CA" sz="1200" i="1">
                <a:latin typeface="Times New Roman"/>
                <a:ea typeface="Times New Roman"/>
                <a:cs typeface="Times New Roman"/>
                <a:sym typeface="Times New Roman"/>
              </a:rPr>
              <a:t>should</a:t>
            </a:r>
            <a:r>
              <a:rPr lang="en-CA" sz="1200">
                <a:latin typeface="Times New Roman"/>
                <a:ea typeface="Times New Roman"/>
                <a:cs typeface="Times New Roman"/>
                <a:sym typeface="Times New Roman"/>
              </a:rPr>
              <a:t> be done rather than what </a:t>
            </a:r>
            <a:r>
              <a:rPr lang="en-CA" sz="1200" i="1">
                <a:latin typeface="Times New Roman"/>
                <a:ea typeface="Times New Roman"/>
                <a:cs typeface="Times New Roman"/>
                <a:sym typeface="Times New Roman"/>
              </a:rPr>
              <a:t>shouldn’t</a:t>
            </a:r>
            <a:r>
              <a:rPr lang="en-CA" sz="1200">
                <a:latin typeface="Times New Roman"/>
                <a:ea typeface="Times New Roman"/>
                <a:cs typeface="Times New Roman"/>
                <a:sym typeface="Times New Roman"/>
              </a:rPr>
              <a:t> be done</a:t>
            </a:r>
            <a:endParaRPr sz="1200">
              <a:latin typeface="Times New Roman"/>
              <a:ea typeface="Times New Roman"/>
              <a:cs typeface="Times New Roman"/>
              <a:sym typeface="Times New Roman"/>
            </a:endParaRPr>
          </a:p>
          <a:p>
            <a:pPr marL="1143000" lvl="2" indent="-2286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Instead of “don’t run” make the rule “walk”</a:t>
            </a:r>
            <a:endParaRPr sz="1200">
              <a:latin typeface="Times New Roman"/>
              <a:ea typeface="Times New Roman"/>
              <a:cs typeface="Times New Roman"/>
              <a:sym typeface="Times New Roman"/>
            </a:endParaRPr>
          </a:p>
          <a:p>
            <a:pPr marL="1143000" lvl="2" indent="-2286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Teaching the behaviour that we want is an excellent way to prevent incorrect actions in future</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 Courier New "/>
              <a:buChar char="o"/>
            </a:pPr>
            <a:r>
              <a:rPr lang="en-CA" sz="1200">
                <a:latin typeface="Times New Roman"/>
                <a:ea typeface="Times New Roman"/>
                <a:cs typeface="Times New Roman"/>
                <a:sym typeface="Times New Roman"/>
              </a:rPr>
              <a:t>Use visuals, social stories, backwards chaining and cues to remind students of expected behaviours</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 Courier New "/>
              <a:buChar char="o"/>
            </a:pPr>
            <a:r>
              <a:rPr lang="en-CA" sz="1200">
                <a:latin typeface="Times New Roman"/>
                <a:ea typeface="Times New Roman"/>
                <a:cs typeface="Times New Roman"/>
                <a:sym typeface="Times New Roman"/>
              </a:rPr>
              <a:t>Ensure they understand the rules (i.e. can they demonstrate the rule, do they know what it looks like or sound like?)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Avoid disciplining child for behaviours that are brain based (things they aren’t purposely doing wrong) </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Positive, consistent, and immediate consequences to actions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Provide reminders of why consequences are there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Reinforce positive actions early by associating actions </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Provide frequent feedback and evaluation</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alibri"/>
              <a:buAutoNum type="arabicPeriod"/>
            </a:pPr>
            <a:r>
              <a:rPr lang="en-CA" sz="1200">
                <a:latin typeface="Times New Roman"/>
                <a:ea typeface="Times New Roman"/>
                <a:cs typeface="Times New Roman"/>
                <a:sym typeface="Times New Roman"/>
              </a:rPr>
              <a:t>Helps give students a sense of accomplishment </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alibri"/>
              <a:buAutoNum type="arabicPeriod"/>
            </a:pPr>
            <a:r>
              <a:rPr lang="en-CA" sz="1200">
                <a:latin typeface="Times New Roman"/>
                <a:ea typeface="Times New Roman"/>
                <a:cs typeface="Times New Roman"/>
                <a:sym typeface="Times New Roman"/>
              </a:rPr>
              <a:t>Encourages you to have more contact with the student and build a better relationship </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i="1">
                <a:latin typeface="Times New Roman"/>
                <a:ea typeface="Times New Roman"/>
                <a:cs typeface="Times New Roman"/>
                <a:sym typeface="Times New Roman"/>
              </a:rPr>
              <a:t>Using Visuals</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lists for daily routine or daily work</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Post information that you want students to remember on, or close to, their desk so that they can refer to it. This includes daily schedules, items that need to be taken home at the end of the day, etc. </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Post visual reminders of routines or schedules up in the classroom</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gestures and visual signals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Choose simple materials with illustrations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art to make abstract concepts more concrete.</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For example, have students draw a picture to illustrate an abstract concept like “respect each other.” This will help them understand what this abstract concept means to them</a:t>
            </a:r>
            <a:endParaRPr sz="1200">
              <a:latin typeface="Times New Roman"/>
              <a:ea typeface="Times New Roman"/>
              <a:cs typeface="Times New Roman"/>
              <a:sym typeface="Times New Roman"/>
            </a:endParaRPr>
          </a:p>
          <a:p>
            <a:pPr marL="0" lvl="0" indent="0" algn="l" rtl="0">
              <a:spcBef>
                <a:spcPts val="800"/>
              </a:spcBef>
              <a:spcAft>
                <a:spcPts val="0"/>
              </a:spcAft>
              <a:buNone/>
            </a:pPr>
            <a:endParaRPr/>
          </a:p>
        </p:txBody>
      </p:sp>
      <p:sp>
        <p:nvSpPr>
          <p:cNvPr id="1314" name="Google Shape;1314;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1" name="Google Shape;1331;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What Parents and Caregivers Need to Know – Manitoba</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1332" name="Google Shape;1332;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7" name="Google Shape;1347;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rgbClr val="FF0000"/>
              </a:buClr>
              <a:buSzPts val="1200"/>
              <a:buFont typeface="Noto Sans Symbols"/>
              <a:buChar char="∙"/>
            </a:pPr>
            <a:r>
              <a:rPr lang="en-CA" sz="1200" i="1" dirty="0">
                <a:solidFill>
                  <a:srgbClr val="FF0000"/>
                </a:solidFill>
                <a:latin typeface="Times New Roman"/>
                <a:ea typeface="Times New Roman"/>
                <a:cs typeface="Times New Roman"/>
                <a:sym typeface="Times New Roman"/>
              </a:rPr>
              <a:t>FAR</a:t>
            </a:r>
            <a:endParaRPr sz="1200" dirty="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FF0000"/>
              </a:buClr>
              <a:buSzPts val="1200"/>
              <a:buFont typeface="Courier New"/>
              <a:buChar char="o"/>
            </a:pPr>
            <a:r>
              <a:rPr lang="en-CA" sz="1200" dirty="0">
                <a:solidFill>
                  <a:srgbClr val="FF0000"/>
                </a:solidFill>
                <a:latin typeface="Times New Roman"/>
                <a:ea typeface="Times New Roman"/>
                <a:cs typeface="Times New Roman"/>
                <a:sym typeface="Times New Roman"/>
              </a:rPr>
              <a:t>FAR is a metacognitive strategy that supports increased self-regulation and reflection </a:t>
            </a:r>
            <a:endParaRPr sz="1200" dirty="0">
              <a:latin typeface="Times New Roman"/>
              <a:ea typeface="Times New Roman"/>
              <a:cs typeface="Times New Roman"/>
              <a:sym typeface="Times New Roman"/>
            </a:endParaRPr>
          </a:p>
          <a:p>
            <a:pPr marL="1143000" lvl="2" indent="-228600" algn="l" rtl="0">
              <a:lnSpc>
                <a:spcPct val="107000"/>
              </a:lnSpc>
              <a:spcBef>
                <a:spcPts val="0"/>
              </a:spcBef>
              <a:spcAft>
                <a:spcPts val="0"/>
              </a:spcAft>
              <a:buClr>
                <a:srgbClr val="FF0000"/>
              </a:buClr>
              <a:buSzPts val="1200"/>
              <a:buFont typeface="Noto Sans Symbols"/>
              <a:buChar char="▪"/>
            </a:pPr>
            <a:r>
              <a:rPr lang="en-CA" sz="1200" dirty="0">
                <a:solidFill>
                  <a:srgbClr val="FF0000"/>
                </a:solidFill>
                <a:latin typeface="Times New Roman"/>
                <a:ea typeface="Times New Roman"/>
                <a:cs typeface="Times New Roman"/>
                <a:sym typeface="Times New Roman"/>
              </a:rPr>
              <a:t>Focus and plan - think with your brain and make a plan, look and listen carefully; </a:t>
            </a:r>
            <a:endParaRPr sz="1200" dirty="0">
              <a:latin typeface="Times New Roman"/>
              <a:ea typeface="Times New Roman"/>
              <a:cs typeface="Times New Roman"/>
              <a:sym typeface="Times New Roman"/>
            </a:endParaRPr>
          </a:p>
          <a:p>
            <a:pPr marL="1143000" lvl="2" indent="-228600" algn="l" rtl="0">
              <a:lnSpc>
                <a:spcPct val="107000"/>
              </a:lnSpc>
              <a:spcBef>
                <a:spcPts val="0"/>
              </a:spcBef>
              <a:spcAft>
                <a:spcPts val="0"/>
              </a:spcAft>
              <a:buClr>
                <a:srgbClr val="FF0000"/>
              </a:buClr>
              <a:buSzPts val="1200"/>
              <a:buFont typeface="Noto Sans Symbols"/>
              <a:buChar char="▪"/>
            </a:pPr>
            <a:r>
              <a:rPr lang="en-CA" sz="1200" dirty="0">
                <a:solidFill>
                  <a:srgbClr val="FF0000"/>
                </a:solidFill>
                <a:latin typeface="Times New Roman"/>
                <a:ea typeface="Times New Roman"/>
                <a:cs typeface="Times New Roman"/>
                <a:sym typeface="Times New Roman"/>
              </a:rPr>
              <a:t>Act - do fun stuff and learn; </a:t>
            </a:r>
            <a:endParaRPr sz="1200" dirty="0">
              <a:latin typeface="Times New Roman"/>
              <a:ea typeface="Times New Roman"/>
              <a:cs typeface="Times New Roman"/>
              <a:sym typeface="Times New Roman"/>
            </a:endParaRPr>
          </a:p>
          <a:p>
            <a:pPr marL="1143000" lvl="2" indent="-228600" algn="l" rtl="0">
              <a:lnSpc>
                <a:spcPct val="107000"/>
              </a:lnSpc>
              <a:spcBef>
                <a:spcPts val="0"/>
              </a:spcBef>
              <a:spcAft>
                <a:spcPts val="0"/>
              </a:spcAft>
              <a:buClr>
                <a:srgbClr val="FF0000"/>
              </a:buClr>
              <a:buSzPts val="1200"/>
              <a:buFont typeface="Noto Sans Symbols"/>
              <a:buChar char="▪"/>
            </a:pPr>
            <a:r>
              <a:rPr lang="en-CA" sz="1200" dirty="0">
                <a:solidFill>
                  <a:srgbClr val="FF0000"/>
                </a:solidFill>
                <a:latin typeface="Times New Roman"/>
                <a:ea typeface="Times New Roman"/>
                <a:cs typeface="Times New Roman"/>
                <a:sym typeface="Times New Roman"/>
              </a:rPr>
              <a:t>Reflect – ask what did you learn today?</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FF0000"/>
              </a:buClr>
              <a:buSzPts val="1200"/>
              <a:buFont typeface="Noto Sans Symbols"/>
              <a:buChar char="∙"/>
            </a:pPr>
            <a:r>
              <a:rPr lang="en-CA" sz="1200" i="1" dirty="0">
                <a:solidFill>
                  <a:srgbClr val="FF0000"/>
                </a:solidFill>
                <a:latin typeface="Times New Roman"/>
                <a:ea typeface="Times New Roman"/>
                <a:cs typeface="Times New Roman"/>
                <a:sym typeface="Times New Roman"/>
              </a:rPr>
              <a:t>4 Step Problem Solving </a:t>
            </a:r>
            <a:endParaRPr sz="1200" dirty="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FF0000"/>
              </a:buClr>
              <a:buSzPts val="1200"/>
              <a:buFont typeface="Courier New"/>
              <a:buChar char="o"/>
            </a:pPr>
            <a:r>
              <a:rPr lang="en-CA" sz="1200" dirty="0">
                <a:solidFill>
                  <a:srgbClr val="FF0000"/>
                </a:solidFill>
                <a:latin typeface="Times New Roman"/>
                <a:ea typeface="Times New Roman"/>
                <a:cs typeface="Times New Roman"/>
                <a:sym typeface="Times New Roman"/>
              </a:rPr>
              <a:t>Use the 4-step problem solving technique to teach students with FASD how to reflect on behaviours. Ask: </a:t>
            </a:r>
            <a:endParaRPr sz="1200" dirty="0">
              <a:latin typeface="Times New Roman"/>
              <a:ea typeface="Times New Roman"/>
              <a:cs typeface="Times New Roman"/>
              <a:sym typeface="Times New Roman"/>
            </a:endParaRPr>
          </a:p>
          <a:p>
            <a:pPr marL="1143000" lvl="2" indent="-228600" algn="l" rtl="0">
              <a:lnSpc>
                <a:spcPct val="107000"/>
              </a:lnSpc>
              <a:spcBef>
                <a:spcPts val="600"/>
              </a:spcBef>
              <a:spcAft>
                <a:spcPts val="0"/>
              </a:spcAft>
              <a:buClr>
                <a:srgbClr val="FF0000"/>
              </a:buClr>
              <a:buSzPts val="1200"/>
              <a:buFont typeface="Noto Sans Symbols"/>
              <a:buChar char="▪"/>
            </a:pPr>
            <a:r>
              <a:rPr lang="en-CA" sz="1200" dirty="0">
                <a:solidFill>
                  <a:srgbClr val="FF0000"/>
                </a:solidFill>
                <a:latin typeface="Times New Roman"/>
                <a:ea typeface="Times New Roman"/>
                <a:cs typeface="Times New Roman"/>
                <a:sym typeface="Times New Roman"/>
              </a:rPr>
              <a:t>Step one: Identify “What is the problem?”</a:t>
            </a:r>
            <a:endParaRPr sz="1200" dirty="0">
              <a:latin typeface="Times New Roman"/>
              <a:ea typeface="Times New Roman"/>
              <a:cs typeface="Times New Roman"/>
              <a:sym typeface="Times New Roman"/>
            </a:endParaRPr>
          </a:p>
          <a:p>
            <a:pPr marL="1143000" lvl="2" indent="-228600" algn="l" rtl="0">
              <a:lnSpc>
                <a:spcPct val="107000"/>
              </a:lnSpc>
              <a:spcBef>
                <a:spcPts val="600"/>
              </a:spcBef>
              <a:spcAft>
                <a:spcPts val="0"/>
              </a:spcAft>
              <a:buClr>
                <a:srgbClr val="FF0000"/>
              </a:buClr>
              <a:buSzPts val="1200"/>
              <a:buFont typeface="Noto Sans Symbols"/>
              <a:buChar char="▪"/>
            </a:pPr>
            <a:r>
              <a:rPr lang="en-CA" sz="1200" dirty="0">
                <a:solidFill>
                  <a:srgbClr val="FF0000"/>
                </a:solidFill>
                <a:latin typeface="Times New Roman"/>
                <a:ea typeface="Times New Roman"/>
                <a:cs typeface="Times New Roman"/>
                <a:sym typeface="Times New Roman"/>
              </a:rPr>
              <a:t>Step two: Identify “What are my options?”</a:t>
            </a:r>
            <a:endParaRPr sz="1200" dirty="0">
              <a:latin typeface="Times New Roman"/>
              <a:ea typeface="Times New Roman"/>
              <a:cs typeface="Times New Roman"/>
              <a:sym typeface="Times New Roman"/>
            </a:endParaRPr>
          </a:p>
          <a:p>
            <a:pPr marL="1143000" lvl="2" indent="-228600" algn="l" rtl="0">
              <a:lnSpc>
                <a:spcPct val="107000"/>
              </a:lnSpc>
              <a:spcBef>
                <a:spcPts val="600"/>
              </a:spcBef>
              <a:spcAft>
                <a:spcPts val="0"/>
              </a:spcAft>
              <a:buClr>
                <a:srgbClr val="FF0000"/>
              </a:buClr>
              <a:buSzPts val="1200"/>
              <a:buFont typeface="Noto Sans Symbols"/>
              <a:buChar char="▪"/>
            </a:pPr>
            <a:r>
              <a:rPr lang="en-CA" sz="1200" dirty="0">
                <a:solidFill>
                  <a:srgbClr val="FF0000"/>
                </a:solidFill>
                <a:latin typeface="Times New Roman"/>
                <a:ea typeface="Times New Roman"/>
                <a:cs typeface="Times New Roman"/>
                <a:sym typeface="Times New Roman"/>
              </a:rPr>
              <a:t>Step three: Choose 1 action</a:t>
            </a:r>
            <a:endParaRPr sz="1200" dirty="0">
              <a:latin typeface="Times New Roman"/>
              <a:ea typeface="Times New Roman"/>
              <a:cs typeface="Times New Roman"/>
              <a:sym typeface="Times New Roman"/>
            </a:endParaRPr>
          </a:p>
          <a:p>
            <a:pPr marL="1143000" lvl="2" indent="-228600" algn="l" rtl="0">
              <a:lnSpc>
                <a:spcPct val="107000"/>
              </a:lnSpc>
              <a:spcBef>
                <a:spcPts val="600"/>
              </a:spcBef>
              <a:spcAft>
                <a:spcPts val="0"/>
              </a:spcAft>
              <a:buClr>
                <a:srgbClr val="FF0000"/>
              </a:buClr>
              <a:buSzPts val="1200"/>
              <a:buFont typeface="Noto Sans Symbols"/>
              <a:buChar char="▪"/>
            </a:pPr>
            <a:r>
              <a:rPr lang="en-CA" sz="1200" dirty="0">
                <a:solidFill>
                  <a:srgbClr val="FF0000"/>
                </a:solidFill>
                <a:latin typeface="Times New Roman"/>
                <a:ea typeface="Times New Roman"/>
                <a:cs typeface="Times New Roman"/>
                <a:sym typeface="Times New Roman"/>
              </a:rPr>
              <a:t>Step four: Ask the question “did it work”</a:t>
            </a:r>
            <a:endParaRPr sz="1200" dirty="0">
              <a:latin typeface="Times New Roman"/>
              <a:ea typeface="Times New Roman"/>
              <a:cs typeface="Times New Roman"/>
              <a:sym typeface="Times New Roman"/>
            </a:endParaRPr>
          </a:p>
          <a:p>
            <a:pPr marL="742950" lvl="1" indent="-285750" algn="l" rtl="0">
              <a:lnSpc>
                <a:spcPct val="107000"/>
              </a:lnSpc>
              <a:spcBef>
                <a:spcPts val="600"/>
              </a:spcBef>
              <a:spcAft>
                <a:spcPts val="0"/>
              </a:spcAft>
              <a:buClr>
                <a:srgbClr val="FF0000"/>
              </a:buClr>
              <a:buSzPts val="1200"/>
              <a:buFont typeface="Courier New"/>
              <a:buChar char="o"/>
            </a:pPr>
            <a:r>
              <a:rPr lang="en-CA" sz="1200" dirty="0">
                <a:solidFill>
                  <a:srgbClr val="FF0000"/>
                </a:solidFill>
                <a:latin typeface="Times New Roman"/>
                <a:ea typeface="Times New Roman"/>
                <a:cs typeface="Times New Roman"/>
                <a:sym typeface="Times New Roman"/>
              </a:rPr>
              <a:t>Working through these simple steps with some visual cues for students with FASD might help them solve problems more independently</a:t>
            </a:r>
            <a:endParaRPr sz="1200" dirty="0">
              <a:latin typeface="Times New Roman"/>
              <a:ea typeface="Times New Roman"/>
              <a:cs typeface="Times New Roman"/>
              <a:sym typeface="Times New Roman"/>
            </a:endParaRPr>
          </a:p>
          <a:p>
            <a:pPr marL="342900" lvl="0" indent="-342900" algn="l" rtl="0">
              <a:lnSpc>
                <a:spcPct val="107000"/>
              </a:lnSpc>
              <a:spcBef>
                <a:spcPts val="600"/>
              </a:spcBef>
              <a:spcAft>
                <a:spcPts val="0"/>
              </a:spcAft>
              <a:buClr>
                <a:srgbClr val="FF0000"/>
              </a:buClr>
              <a:buSzPts val="1200"/>
              <a:buFont typeface="Noto Sans Symbols"/>
              <a:buChar char="∙"/>
            </a:pPr>
            <a:r>
              <a:rPr lang="en-CA" sz="1200" i="1" dirty="0">
                <a:solidFill>
                  <a:srgbClr val="FF0000"/>
                </a:solidFill>
                <a:latin typeface="Times New Roman"/>
                <a:ea typeface="Times New Roman"/>
                <a:cs typeface="Times New Roman"/>
                <a:sym typeface="Times New Roman"/>
              </a:rPr>
              <a:t>Sequencing Activities</a:t>
            </a:r>
            <a:endParaRPr sz="1200" dirty="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FF0000"/>
              </a:buClr>
              <a:buSzPts val="1200"/>
              <a:buFont typeface="Courier New"/>
              <a:buChar char="o"/>
            </a:pPr>
            <a:r>
              <a:rPr lang="en-CA" sz="1200" dirty="0">
                <a:solidFill>
                  <a:srgbClr val="FF0000"/>
                </a:solidFill>
                <a:latin typeface="Times New Roman"/>
                <a:ea typeface="Times New Roman"/>
                <a:cs typeface="Times New Roman"/>
                <a:sym typeface="Times New Roman"/>
              </a:rPr>
              <a:t>Sequencing activities can help teach students with FASD to understand cause and effect. </a:t>
            </a:r>
            <a:endParaRPr sz="1200" dirty="0">
              <a:latin typeface="Times New Roman"/>
              <a:ea typeface="Times New Roman"/>
              <a:cs typeface="Times New Roman"/>
              <a:sym typeface="Times New Roman"/>
            </a:endParaRPr>
          </a:p>
          <a:p>
            <a:pPr marL="1143000" lvl="2" indent="-228600" algn="l" rtl="0">
              <a:lnSpc>
                <a:spcPct val="107000"/>
              </a:lnSpc>
              <a:spcBef>
                <a:spcPts val="0"/>
              </a:spcBef>
              <a:spcAft>
                <a:spcPts val="0"/>
              </a:spcAft>
              <a:buClr>
                <a:srgbClr val="FF0000"/>
              </a:buClr>
              <a:buSzPts val="1200"/>
              <a:buFont typeface="Noto Sans Symbols"/>
              <a:buChar char="▪"/>
            </a:pPr>
            <a:r>
              <a:rPr lang="en-CA" sz="1200" dirty="0">
                <a:solidFill>
                  <a:srgbClr val="FF0000"/>
                </a:solidFill>
                <a:latin typeface="Times New Roman"/>
                <a:ea typeface="Times New Roman"/>
                <a:cs typeface="Times New Roman"/>
                <a:sym typeface="Times New Roman"/>
              </a:rPr>
              <a:t>For elementary students you can use pictures that can be taken apart mixed up and put back together in the right order</a:t>
            </a:r>
            <a:endParaRPr sz="1200" dirty="0">
              <a:latin typeface="Times New Roman"/>
              <a:ea typeface="Times New Roman"/>
              <a:cs typeface="Times New Roman"/>
              <a:sym typeface="Times New Roman"/>
            </a:endParaRPr>
          </a:p>
          <a:p>
            <a:pPr marL="1143000" lvl="2" indent="-228600" algn="l" rtl="0">
              <a:lnSpc>
                <a:spcPct val="107000"/>
              </a:lnSpc>
              <a:spcBef>
                <a:spcPts val="0"/>
              </a:spcBef>
              <a:spcAft>
                <a:spcPts val="0"/>
              </a:spcAft>
              <a:buClr>
                <a:srgbClr val="FF0000"/>
              </a:buClr>
              <a:buSzPts val="1200"/>
              <a:buFont typeface="Noto Sans Symbols"/>
              <a:buChar char="▪"/>
            </a:pPr>
            <a:r>
              <a:rPr lang="en-CA" sz="1200" dirty="0">
                <a:solidFill>
                  <a:srgbClr val="FF0000"/>
                </a:solidFill>
                <a:latin typeface="Times New Roman"/>
                <a:ea typeface="Times New Roman"/>
                <a:cs typeface="Times New Roman"/>
                <a:sym typeface="Times New Roman"/>
              </a:rPr>
              <a:t>For high school students you can use </a:t>
            </a:r>
            <a:r>
              <a:rPr lang="en-CA" sz="1200" i="1" dirty="0">
                <a:solidFill>
                  <a:srgbClr val="FF0000"/>
                </a:solidFill>
                <a:latin typeface="Times New Roman"/>
                <a:ea typeface="Times New Roman"/>
                <a:cs typeface="Times New Roman"/>
                <a:sym typeface="Times New Roman"/>
              </a:rPr>
              <a:t>the second step photo cards </a:t>
            </a:r>
            <a:r>
              <a:rPr lang="en-CA" sz="1200" dirty="0">
                <a:solidFill>
                  <a:srgbClr val="FF0000"/>
                </a:solidFill>
                <a:latin typeface="Times New Roman"/>
                <a:ea typeface="Times New Roman"/>
                <a:cs typeface="Times New Roman"/>
                <a:sym typeface="Times New Roman"/>
              </a:rPr>
              <a:t>to help them think about what could happen next in pictures that show social situations</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FF0000"/>
              </a:buClr>
              <a:buSzPts val="1200"/>
              <a:buFont typeface="Noto Sans Symbols"/>
              <a:buChar char="∙"/>
            </a:pPr>
            <a:r>
              <a:rPr lang="en-CA" sz="1200" i="1" dirty="0">
                <a:solidFill>
                  <a:srgbClr val="FF0000"/>
                </a:solidFill>
                <a:latin typeface="Times New Roman"/>
                <a:ea typeface="Times New Roman"/>
                <a:cs typeface="Times New Roman"/>
                <a:sym typeface="Times New Roman"/>
              </a:rPr>
              <a:t>Social Stories </a:t>
            </a:r>
            <a:endParaRPr sz="1200" dirty="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FF0000"/>
              </a:buClr>
              <a:buSzPts val="1200"/>
              <a:buFont typeface="Courier New"/>
              <a:buChar char="o"/>
            </a:pPr>
            <a:r>
              <a:rPr lang="en-CA" sz="1200" dirty="0">
                <a:solidFill>
                  <a:srgbClr val="FF0000"/>
                </a:solidFill>
                <a:latin typeface="Times New Roman"/>
                <a:ea typeface="Times New Roman"/>
                <a:cs typeface="Times New Roman"/>
                <a:sym typeface="Times New Roman"/>
              </a:rPr>
              <a:t>Social stories are powerful tools in teaching students what behavioural expectations are and how behaviour affects others. Social stories present the information you’re trying to teach in a first-person story format. Information or steps in a task should be broken down into simple sentences (i.e. sit at your chair; take out your math book). Little pictures or graphics might accompany the sentence to visually show the action that is required. Review the social story with the student before asking them to do a task.  </a:t>
            </a:r>
            <a:endParaRPr sz="1200" dirty="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FF0000"/>
              </a:buClr>
              <a:buSzPts val="1200"/>
              <a:buFont typeface="Courier New"/>
              <a:buChar char="o"/>
            </a:pPr>
            <a:r>
              <a:rPr lang="en-CA" sz="1200" dirty="0">
                <a:solidFill>
                  <a:srgbClr val="A6A6A6"/>
                </a:solidFill>
                <a:latin typeface="Times New Roman"/>
                <a:ea typeface="Times New Roman"/>
                <a:cs typeface="Times New Roman"/>
                <a:sym typeface="Times New Roman"/>
              </a:rPr>
              <a:t>Weebly.com. (</a:t>
            </a:r>
            <a:r>
              <a:rPr lang="en-CA" sz="1200" dirty="0" err="1">
                <a:solidFill>
                  <a:srgbClr val="A6A6A6"/>
                </a:solidFill>
                <a:latin typeface="Times New Roman"/>
                <a:ea typeface="Times New Roman"/>
                <a:cs typeface="Times New Roman"/>
                <a:sym typeface="Times New Roman"/>
              </a:rPr>
              <a:t>n.d</a:t>
            </a:r>
            <a:r>
              <a:rPr lang="en-CA" sz="1200" dirty="0">
                <a:solidFill>
                  <a:srgbClr val="A6A6A6"/>
                </a:solidFill>
                <a:latin typeface="Times New Roman"/>
                <a:ea typeface="Times New Roman"/>
                <a:cs typeface="Times New Roman"/>
                <a:sym typeface="Times New Roman"/>
              </a:rPr>
              <a:t>). </a:t>
            </a:r>
            <a:r>
              <a:rPr lang="en-CA" sz="1200" i="1" dirty="0">
                <a:solidFill>
                  <a:srgbClr val="A6A6A6"/>
                </a:solidFill>
                <a:latin typeface="Times New Roman"/>
                <a:ea typeface="Times New Roman"/>
                <a:cs typeface="Times New Roman"/>
                <a:sym typeface="Times New Roman"/>
              </a:rPr>
              <a:t>FASD Toolkit</a:t>
            </a:r>
            <a:r>
              <a:rPr lang="en-CA" sz="1200" dirty="0">
                <a:solidFill>
                  <a:srgbClr val="A6A6A6"/>
                </a:solidFill>
                <a:latin typeface="Times New Roman"/>
                <a:ea typeface="Times New Roman"/>
                <a:cs typeface="Times New Roman"/>
                <a:sym typeface="Times New Roman"/>
              </a:rPr>
              <a:t>. </a:t>
            </a:r>
            <a:r>
              <a:rPr lang="en-CA" sz="1200" u="sng" dirty="0">
                <a:solidFill>
                  <a:srgbClr val="A6A6A6"/>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https://fasdtoolkit.weebly.com/social-stories.html</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rgbClr val="FF0000"/>
              </a:buClr>
              <a:buSzPts val="1200"/>
              <a:buFont typeface="Noto Sans Symbols"/>
              <a:buChar char="∙"/>
            </a:pPr>
            <a:r>
              <a:rPr lang="en-CA" sz="1200" i="1" dirty="0">
                <a:solidFill>
                  <a:srgbClr val="FF0000"/>
                </a:solidFill>
                <a:latin typeface="Times New Roman"/>
                <a:ea typeface="Times New Roman"/>
                <a:cs typeface="Times New Roman"/>
                <a:sym typeface="Times New Roman"/>
              </a:rPr>
              <a:t>Allow for body breaks: </a:t>
            </a:r>
            <a:endParaRPr sz="1200" dirty="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FF0000"/>
              </a:buClr>
              <a:buSzPts val="1200"/>
              <a:buFont typeface="Courier New"/>
              <a:buChar char="o"/>
            </a:pPr>
            <a:r>
              <a:rPr lang="en-CA" sz="1200" dirty="0">
                <a:solidFill>
                  <a:srgbClr val="FF0000"/>
                </a:solidFill>
                <a:latin typeface="Times New Roman"/>
                <a:ea typeface="Times New Roman"/>
                <a:cs typeface="Times New Roman"/>
                <a:sym typeface="Times New Roman"/>
              </a:rPr>
              <a:t>Physical movement can help people with FASD focus better. Build body breaks into your classroom schedule or your activities</a:t>
            </a:r>
            <a:endParaRPr sz="1200" dirty="0">
              <a:latin typeface="Times New Roman"/>
              <a:ea typeface="Times New Roman"/>
              <a:cs typeface="Times New Roman"/>
              <a:sym typeface="Times New Roman"/>
            </a:endParaRPr>
          </a:p>
          <a:p>
            <a:pPr marL="1143000" lvl="2" indent="-228600" algn="l" rtl="0">
              <a:lnSpc>
                <a:spcPct val="107000"/>
              </a:lnSpc>
              <a:spcBef>
                <a:spcPts val="0"/>
              </a:spcBef>
              <a:spcAft>
                <a:spcPts val="0"/>
              </a:spcAft>
              <a:buClr>
                <a:srgbClr val="FF0000"/>
              </a:buClr>
              <a:buSzPts val="1200"/>
              <a:buFont typeface="Noto Sans Symbols"/>
              <a:buChar char="▪"/>
            </a:pPr>
            <a:r>
              <a:rPr lang="en-CA" sz="1200" dirty="0">
                <a:solidFill>
                  <a:srgbClr val="FF0000"/>
                </a:solidFill>
                <a:latin typeface="Times New Roman"/>
                <a:ea typeface="Times New Roman"/>
                <a:cs typeface="Times New Roman"/>
                <a:sym typeface="Times New Roman"/>
              </a:rPr>
              <a:t>Elementary -  build in time for little physical activities like a dance break </a:t>
            </a:r>
            <a:endParaRPr sz="1200" dirty="0">
              <a:latin typeface="Times New Roman"/>
              <a:ea typeface="Times New Roman"/>
              <a:cs typeface="Times New Roman"/>
              <a:sym typeface="Times New Roman"/>
            </a:endParaRPr>
          </a:p>
          <a:p>
            <a:pPr marL="1143000" lvl="2" indent="-228600" algn="l" rtl="0">
              <a:lnSpc>
                <a:spcPct val="107000"/>
              </a:lnSpc>
              <a:spcBef>
                <a:spcPts val="0"/>
              </a:spcBef>
              <a:spcAft>
                <a:spcPts val="0"/>
              </a:spcAft>
              <a:buClr>
                <a:srgbClr val="FF0000"/>
              </a:buClr>
              <a:buSzPts val="1200"/>
              <a:buFont typeface="Noto Sans Symbols"/>
              <a:buChar char="▪"/>
            </a:pPr>
            <a:r>
              <a:rPr lang="en-CA" sz="1200" dirty="0">
                <a:solidFill>
                  <a:srgbClr val="FF0000"/>
                </a:solidFill>
                <a:latin typeface="Times New Roman"/>
                <a:ea typeface="Times New Roman"/>
                <a:cs typeface="Times New Roman"/>
                <a:sym typeface="Times New Roman"/>
              </a:rPr>
              <a:t>High school - break into groups to add an element of movement to an activity</a:t>
            </a:r>
            <a:r>
              <a:rPr lang="en-CA" sz="1200" dirty="0">
                <a:latin typeface="Times New Roman"/>
                <a:ea typeface="Times New Roman"/>
                <a:cs typeface="Times New Roman"/>
                <a:sym typeface="Times New Roman"/>
              </a:rPr>
              <a:t> </a:t>
            </a:r>
            <a:endParaRPr sz="1200" dirty="0">
              <a:latin typeface="Times New Roman"/>
              <a:ea typeface="Times New Roman"/>
              <a:cs typeface="Times New Roman"/>
              <a:sym typeface="Times New Roman"/>
            </a:endParaRPr>
          </a:p>
        </p:txBody>
      </p:sp>
      <p:sp>
        <p:nvSpPr>
          <p:cNvPr id="1348" name="Google Shape;1348;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5" name="Google Shape;1365;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Common literacy challenges for students with FASD might look like: </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Reading:</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Learning sound/symbol associations</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Reference resources that students need to use often have reading levels that are too advanced for students with a reading disability </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May know sound of letter but not the name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Writing: </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getting started, organizing thought and details in a sequential manner, knowing what detail to include, and putting them in written form</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Difficulties with spelling, capitalization, and punctuation</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Comprehension: 	</a:t>
            </a:r>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Understanding figurative language and some forms of humour</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Identifying main ideas, making inferences, making predictions</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a:latin typeface="Times New Roman"/>
                <a:ea typeface="Times New Roman"/>
                <a:cs typeface="Times New Roman"/>
                <a:sym typeface="Times New Roman"/>
              </a:rPr>
              <a:t>By the intermediate grades, comprehension levels may plateau and students in secondary school frequently require adapted reading materials</a:t>
            </a:r>
            <a:endParaRPr sz="1200">
              <a:latin typeface="Times New Roman"/>
              <a:ea typeface="Times New Roman"/>
              <a:cs typeface="Times New Roman"/>
              <a:sym typeface="Times New Roman"/>
            </a:endParaRPr>
          </a:p>
          <a:p>
            <a:pPr marL="0" lvl="0" indent="0" algn="l" rtl="0">
              <a:spcBef>
                <a:spcPts val="800"/>
              </a:spcBef>
              <a:spcAft>
                <a:spcPts val="0"/>
              </a:spcAft>
              <a:buNone/>
            </a:pPr>
            <a:endParaRPr/>
          </a:p>
        </p:txBody>
      </p:sp>
      <p:sp>
        <p:nvSpPr>
          <p:cNvPr id="1366" name="Google Shape;1366;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6"/>
        <p:cNvGrpSpPr/>
        <p:nvPr/>
      </p:nvGrpSpPr>
      <p:grpSpPr>
        <a:xfrm>
          <a:off x="0" y="0"/>
          <a:ext cx="0" cy="0"/>
          <a:chOff x="0" y="0"/>
          <a:chExt cx="0" cy="0"/>
        </a:xfrm>
      </p:grpSpPr>
      <p:sp>
        <p:nvSpPr>
          <p:cNvPr id="1377" name="Google Shape;1377;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8" name="Google Shape;1378;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b="1" i="0" dirty="0">
                <a:latin typeface="Times New Roman"/>
                <a:ea typeface="Times New Roman"/>
                <a:cs typeface="Times New Roman"/>
                <a:sym typeface="Times New Roman"/>
              </a:rPr>
              <a:t>Multimodal Learning</a:t>
            </a:r>
            <a:endParaRPr sz="1200" b="1" i="0" dirty="0">
              <a:latin typeface="Times New Roman"/>
              <a:ea typeface="Times New Roman"/>
              <a:cs typeface="Times New Roman"/>
              <a:sym typeface="Times New Roman"/>
            </a:endParaRPr>
          </a:p>
          <a:p>
            <a:pPr marL="285750" lvl="0" indent="-285750" algn="l" rtl="0">
              <a:lnSpc>
                <a:spcPct val="107000"/>
              </a:lnSpc>
              <a:spcBef>
                <a:spcPts val="80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Phonics as part of a literacy program</a:t>
            </a:r>
            <a:endParaRPr sz="1200" i="1" dirty="0">
              <a:latin typeface="Times New Roman"/>
              <a:ea typeface="Times New Roman"/>
              <a:cs typeface="Times New Roman"/>
              <a:sym typeface="Times New Roman"/>
            </a:endParaRPr>
          </a:p>
          <a:p>
            <a:pPr marL="285750" lvl="0" indent="-28575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Picture walks</a:t>
            </a:r>
            <a:endParaRPr sz="1200" i="1" dirty="0">
              <a:latin typeface="Times New Roman"/>
              <a:ea typeface="Times New Roman"/>
              <a:cs typeface="Times New Roman"/>
              <a:sym typeface="Times New Roman"/>
            </a:endParaRPr>
          </a:p>
          <a:p>
            <a:pPr marL="685800" lvl="1" indent="-228600" algn="l" rtl="0">
              <a:lnSpc>
                <a:spcPct val="107000"/>
              </a:lnSpc>
              <a:spcBef>
                <a:spcPts val="0"/>
              </a:spcBef>
              <a:spcAft>
                <a:spcPts val="0"/>
              </a:spcAft>
              <a:buClr>
                <a:srgbClr val="000000"/>
              </a:buClr>
              <a:buSzPts val="1200"/>
              <a:buFont typeface="Noto Sans Symbols"/>
              <a:buChar char="▪"/>
            </a:pPr>
            <a:r>
              <a:rPr lang="en-CA" sz="1200" i="1" dirty="0">
                <a:solidFill>
                  <a:srgbClr val="000000"/>
                </a:solidFill>
                <a:latin typeface="Times New Roman"/>
                <a:ea typeface="Times New Roman"/>
                <a:cs typeface="Times New Roman"/>
                <a:sym typeface="Times New Roman"/>
              </a:rPr>
              <a:t>Looking at the photographs or illustrations in a story, to preview or introduce it prior to reading</a:t>
            </a:r>
            <a:endParaRPr sz="1200" i="1" dirty="0">
              <a:latin typeface="Times New Roman"/>
              <a:ea typeface="Times New Roman"/>
              <a:cs typeface="Times New Roman"/>
              <a:sym typeface="Times New Roman"/>
            </a:endParaRPr>
          </a:p>
          <a:p>
            <a:pPr marL="685800" lvl="1" indent="-228600" algn="l" rtl="0">
              <a:lnSpc>
                <a:spcPct val="107000"/>
              </a:lnSpc>
              <a:spcBef>
                <a:spcPts val="0"/>
              </a:spcBef>
              <a:spcAft>
                <a:spcPts val="0"/>
              </a:spcAft>
              <a:buClr>
                <a:srgbClr val="000000"/>
              </a:buClr>
              <a:buSzPts val="1200"/>
              <a:buFont typeface="Noto Sans Symbols"/>
              <a:buChar char="▪"/>
            </a:pPr>
            <a:r>
              <a:rPr lang="en-CA" sz="1200" i="1" dirty="0">
                <a:solidFill>
                  <a:srgbClr val="000000"/>
                </a:solidFill>
                <a:latin typeface="Times New Roman"/>
                <a:ea typeface="Times New Roman"/>
                <a:cs typeface="Times New Roman"/>
                <a:sym typeface="Times New Roman"/>
              </a:rPr>
              <a:t>Help student connect the visual images in the story to their own experiences and activate prior knowledge</a:t>
            </a:r>
            <a:endParaRPr sz="1200" i="1" dirty="0">
              <a:latin typeface="Times New Roman"/>
              <a:ea typeface="Times New Roman"/>
              <a:cs typeface="Times New Roman"/>
              <a:sym typeface="Times New Roman"/>
            </a:endParaRPr>
          </a:p>
          <a:p>
            <a:pPr marL="685800" lvl="1" indent="-228600" algn="l" rtl="0">
              <a:lnSpc>
                <a:spcPct val="107000"/>
              </a:lnSpc>
              <a:spcBef>
                <a:spcPts val="0"/>
              </a:spcBef>
              <a:spcAft>
                <a:spcPts val="0"/>
              </a:spcAft>
              <a:buClr>
                <a:srgbClr val="000000"/>
              </a:buClr>
              <a:buSzPts val="1200"/>
              <a:buFont typeface="Noto Sans Symbols"/>
              <a:buChar char="▪"/>
            </a:pPr>
            <a:r>
              <a:rPr lang="en-CA" sz="1200" i="1" dirty="0">
                <a:solidFill>
                  <a:srgbClr val="000000"/>
                </a:solidFill>
                <a:latin typeface="Times New Roman"/>
                <a:ea typeface="Times New Roman"/>
                <a:cs typeface="Times New Roman"/>
                <a:sym typeface="Times New Roman"/>
              </a:rPr>
              <a:t>Sets the purpose for reading and students can make predictions about what might happen in the story. As students make predictions, connections and set purpose, comprehension of the story is increased </a:t>
            </a:r>
            <a:endParaRPr sz="1200" i="1" dirty="0">
              <a:latin typeface="Times New Roman"/>
              <a:ea typeface="Times New Roman"/>
              <a:cs typeface="Times New Roman"/>
              <a:sym typeface="Times New Roman"/>
            </a:endParaRPr>
          </a:p>
          <a:p>
            <a:pPr marL="685800" lvl="1" indent="-228600" algn="l" rtl="0">
              <a:lnSpc>
                <a:spcPct val="107000"/>
              </a:lnSpc>
              <a:spcBef>
                <a:spcPts val="0"/>
              </a:spcBef>
              <a:spcAft>
                <a:spcPts val="0"/>
              </a:spcAft>
              <a:buClr>
                <a:srgbClr val="000000"/>
              </a:buClr>
              <a:buSzPts val="1200"/>
              <a:buFont typeface="Noto Sans Symbols"/>
              <a:buChar char="▪"/>
            </a:pPr>
            <a:r>
              <a:rPr lang="en-CA" sz="1200" i="1" dirty="0">
                <a:solidFill>
                  <a:srgbClr val="000000"/>
                </a:solidFill>
                <a:latin typeface="Times New Roman"/>
                <a:ea typeface="Times New Roman"/>
                <a:cs typeface="Times New Roman"/>
                <a:sym typeface="Times New Roman"/>
              </a:rPr>
              <a:t>Book walks – studying the front and back covers, table of contents, sample of pages, headings or bolded information, and illustrations in a text </a:t>
            </a:r>
            <a:endParaRPr sz="1200" i="1" dirty="0">
              <a:latin typeface="Times New Roman"/>
              <a:ea typeface="Times New Roman"/>
              <a:cs typeface="Times New Roman"/>
              <a:sym typeface="Times New Roman"/>
            </a:endParaRPr>
          </a:p>
          <a:p>
            <a:pPr marL="285750" lvl="0" indent="-28575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Word wall</a:t>
            </a:r>
            <a:endParaRPr sz="1200" i="1" dirty="0">
              <a:latin typeface="Times New Roman"/>
              <a:ea typeface="Times New Roman"/>
              <a:cs typeface="Times New Roman"/>
              <a:sym typeface="Times New Roman"/>
            </a:endParaRPr>
          </a:p>
          <a:p>
            <a:pPr marL="285750" lvl="0" indent="-28575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Experiential learning</a:t>
            </a:r>
            <a:endParaRPr sz="1200" i="1" dirty="0">
              <a:latin typeface="Times New Roman"/>
              <a:ea typeface="Times New Roman"/>
              <a:cs typeface="Times New Roman"/>
              <a:sym typeface="Times New Roman"/>
            </a:endParaRPr>
          </a:p>
          <a:p>
            <a:pPr marL="285750" lvl="0" indent="-28575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Miscue review</a:t>
            </a:r>
            <a:endParaRPr sz="1200" i="1" dirty="0">
              <a:latin typeface="Times New Roman"/>
              <a:ea typeface="Times New Roman"/>
              <a:cs typeface="Times New Roman"/>
              <a:sym typeface="Times New Roman"/>
            </a:endParaRPr>
          </a:p>
          <a:p>
            <a:pPr marL="685800" lvl="1" indent="-2286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Procedures that attempt to identify how reader process print by analyzing their oral reading errors </a:t>
            </a:r>
            <a:endParaRPr sz="1200" i="1" dirty="0">
              <a:latin typeface="Times New Roman"/>
              <a:ea typeface="Times New Roman"/>
              <a:cs typeface="Times New Roman"/>
              <a:sym typeface="Times New Roman"/>
            </a:endParaRPr>
          </a:p>
          <a:p>
            <a:pPr marL="285750" lvl="0" indent="-28575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Focus on meaning</a:t>
            </a:r>
            <a:endParaRPr sz="1200" i="1" dirty="0">
              <a:latin typeface="Times New Roman"/>
              <a:ea typeface="Times New Roman"/>
              <a:cs typeface="Times New Roman"/>
              <a:sym typeface="Times New Roman"/>
            </a:endParaRPr>
          </a:p>
          <a:p>
            <a:pPr marL="285750" lvl="0" indent="-28575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Building connections</a:t>
            </a:r>
            <a:endParaRPr sz="1200" i="1" dirty="0">
              <a:latin typeface="Times New Roman"/>
              <a:ea typeface="Times New Roman"/>
              <a:cs typeface="Times New Roman"/>
              <a:sym typeface="Times New Roman"/>
            </a:endParaRPr>
          </a:p>
          <a:p>
            <a:pPr marL="685800" lvl="1" indent="-2286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Text-to-self</a:t>
            </a:r>
            <a:endParaRPr sz="1200" i="1" dirty="0">
              <a:latin typeface="Times New Roman"/>
              <a:ea typeface="Times New Roman"/>
              <a:cs typeface="Times New Roman"/>
              <a:sym typeface="Times New Roman"/>
            </a:endParaRPr>
          </a:p>
          <a:p>
            <a:pPr marL="685800" lvl="1" indent="-2286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Text-to-text</a:t>
            </a:r>
            <a:endParaRPr sz="1200" i="1" dirty="0">
              <a:latin typeface="Times New Roman"/>
              <a:ea typeface="Times New Roman"/>
              <a:cs typeface="Times New Roman"/>
              <a:sym typeface="Times New Roman"/>
            </a:endParaRPr>
          </a:p>
          <a:p>
            <a:pPr marL="685800" lvl="1" indent="-2286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Text-to-world</a:t>
            </a:r>
            <a:endParaRPr sz="1200" i="1" dirty="0">
              <a:latin typeface="Times New Roman"/>
              <a:ea typeface="Times New Roman"/>
              <a:cs typeface="Times New Roman"/>
              <a:sym typeface="Times New Roman"/>
            </a:endParaRPr>
          </a:p>
          <a:p>
            <a:pPr marL="285750" lvl="0" indent="-28575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Start in strengths and progress to reading and writing in an integrated manner</a:t>
            </a:r>
            <a:endParaRPr dirty="0"/>
          </a:p>
          <a:p>
            <a:pPr marL="285750" lvl="0" indent="-28575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Encoding and decoding assistance</a:t>
            </a:r>
            <a:endParaRPr sz="1200" i="1" dirty="0">
              <a:latin typeface="Times New Roman"/>
              <a:ea typeface="Times New Roman"/>
              <a:cs typeface="Times New Roman"/>
              <a:sym typeface="Times New Roman"/>
            </a:endParaRPr>
          </a:p>
          <a:p>
            <a:pPr marL="0" lvl="0" indent="0" algn="l" rtl="0">
              <a:lnSpc>
                <a:spcPct val="107000"/>
              </a:lnSpc>
              <a:spcBef>
                <a:spcPts val="0"/>
              </a:spcBef>
              <a:spcAft>
                <a:spcPts val="0"/>
              </a:spcAft>
              <a:buNone/>
            </a:pPr>
            <a:endParaRPr sz="1200" i="1" dirty="0">
              <a:solidFill>
                <a:srgbClr val="A6A6A6"/>
              </a:solidFill>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b="1" i="0" dirty="0">
                <a:latin typeface="Times New Roman"/>
                <a:ea typeface="Times New Roman"/>
                <a:cs typeface="Times New Roman"/>
                <a:sym typeface="Times New Roman"/>
              </a:rPr>
              <a:t>Speech, Language, Communication, and Social Skills</a:t>
            </a:r>
            <a:endParaRPr sz="1200" b="1" i="0" dirty="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Fewer and simpler words</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Have student repeat instruction</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Concrete social stories</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Modeling</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Role playing</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Coaching</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Dialoguing</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Articulation support</a:t>
            </a:r>
            <a:endParaRPr sz="1200" i="1" dirty="0">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i="1" dirty="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b="1" i="0" dirty="0">
                <a:latin typeface="Times New Roman"/>
                <a:ea typeface="Times New Roman"/>
                <a:cs typeface="Times New Roman"/>
                <a:sym typeface="Times New Roman"/>
              </a:rPr>
              <a:t>Comprehension</a:t>
            </a:r>
            <a:endParaRPr sz="1200" b="1" i="0" dirty="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Avoid using figures of speech, euphemisms, and sarcasm. Abstract language often is very difficult for students with FASD to understand</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Reduce the amount of text and put few questions on a page</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Where available, consult with a reading clinician</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Stop at key points to check for comprehension</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Recognize that students may not understand or may misunderstand complex language (i.e. negatives, passive verb construction)</a:t>
            </a:r>
            <a:endParaRPr sz="1200" i="1" dirty="0">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i="1" dirty="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b="1" i="0" dirty="0">
                <a:latin typeface="Times New Roman"/>
                <a:ea typeface="Times New Roman"/>
                <a:cs typeface="Times New Roman"/>
                <a:sym typeface="Times New Roman"/>
              </a:rPr>
              <a:t>Reading </a:t>
            </a:r>
            <a:endParaRPr sz="1200" b="1" i="0" dirty="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Use a plain piece of paper to put under each line of reading material </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Tape-record stories so students can listen and read along</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Use a picture dictionary to aid in vocabulary development</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Create key word and sight word cards for vocabulary building, phonetic strategies, etc.</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Encourage students to develop a vocabulary card index</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Enlarge font and spacing on academic worksheets</a:t>
            </a:r>
            <a:endParaRPr sz="1200" i="1"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i="1" dirty="0">
                <a:latin typeface="Times New Roman"/>
                <a:ea typeface="Times New Roman"/>
                <a:cs typeface="Times New Roman"/>
                <a:sym typeface="Times New Roman"/>
              </a:rPr>
              <a:t>Use visual aids to accompany language messages</a:t>
            </a:r>
            <a:endParaRPr sz="1200" i="1" dirty="0">
              <a:latin typeface="Times New Roman"/>
              <a:ea typeface="Times New Roman"/>
              <a:cs typeface="Times New Roman"/>
              <a:sym typeface="Times New Roman"/>
            </a:endParaRPr>
          </a:p>
        </p:txBody>
      </p:sp>
      <p:sp>
        <p:nvSpPr>
          <p:cNvPr id="1379" name="Google Shape;1379;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3"/>
        <p:cNvGrpSpPr/>
        <p:nvPr/>
      </p:nvGrpSpPr>
      <p:grpSpPr>
        <a:xfrm>
          <a:off x="0" y="0"/>
          <a:ext cx="0" cy="0"/>
          <a:chOff x="0" y="0"/>
          <a:chExt cx="0" cy="0"/>
        </a:xfrm>
      </p:grpSpPr>
      <p:sp>
        <p:nvSpPr>
          <p:cNvPr id="1394" name="Google Shape;1394;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5" name="Google Shape;1395;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A Quick Guidebook for Schools – Lakeland Center – Heather MacFarlene</a:t>
            </a:r>
            <a:endParaRPr sz="1200">
              <a:solidFill>
                <a:schemeClr val="dk1"/>
              </a:solidFill>
              <a:latin typeface="Calibri"/>
              <a:ea typeface="Calibri"/>
              <a:cs typeface="Calibri"/>
              <a:sym typeface="Calibri"/>
            </a:endParaRPr>
          </a:p>
        </p:txBody>
      </p:sp>
      <p:sp>
        <p:nvSpPr>
          <p:cNvPr id="1396" name="Google Shape;1396;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sz="1200" u="sng">
                <a:solidFill>
                  <a:schemeClr val="dk1"/>
                </a:solidFill>
                <a:hlinkClick r:id="rId3">
                  <a:extLst>
                    <a:ext uri="{A12FA001-AC4F-418D-AE19-62706E023703}">
                      <ahyp:hlinkClr xmlns:ahyp="http://schemas.microsoft.com/office/drawing/2018/hyperlinkcolor" val="tx"/>
                    </a:ext>
                  </a:extLst>
                </a:hlinkClick>
              </a:rPr>
              <a:t>http://www.kpdsb.on.ca/assets/uploads/FASD/FASDFinalReport.pdf</a:t>
            </a:r>
            <a:endParaRPr sz="1200">
              <a:solidFill>
                <a:schemeClr val="dk1"/>
              </a:solidFill>
            </a:endParaRPr>
          </a:p>
        </p:txBody>
      </p:sp>
      <p:sp>
        <p:nvSpPr>
          <p:cNvPr id="209" name="Google Shape;20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a:extLst>
            <a:ext uri="{FF2B5EF4-FFF2-40B4-BE49-F238E27FC236}">
              <a16:creationId xmlns:a16="http://schemas.microsoft.com/office/drawing/2014/main" id="{FBA4A0A9-5828-8445-6AFB-B928B17109F2}"/>
            </a:ext>
          </a:extLst>
        </p:cNvPr>
        <p:cNvGrpSpPr/>
        <p:nvPr/>
      </p:nvGrpSpPr>
      <p:grpSpPr>
        <a:xfrm>
          <a:off x="0" y="0"/>
          <a:ext cx="0" cy="0"/>
          <a:chOff x="0" y="0"/>
          <a:chExt cx="0" cy="0"/>
        </a:xfrm>
      </p:grpSpPr>
      <p:sp>
        <p:nvSpPr>
          <p:cNvPr id="698" name="Google Shape;698;p32:notes">
            <a:extLst>
              <a:ext uri="{FF2B5EF4-FFF2-40B4-BE49-F238E27FC236}">
                <a16:creationId xmlns:a16="http://schemas.microsoft.com/office/drawing/2014/main" id="{5AC96821-060A-12A2-E7BB-595F9BD3CC6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p32:notes">
            <a:extLst>
              <a:ext uri="{FF2B5EF4-FFF2-40B4-BE49-F238E27FC236}">
                <a16:creationId xmlns:a16="http://schemas.microsoft.com/office/drawing/2014/main" id="{73FAAF5C-4382-B73F-54FA-7FAADC668F1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CA" b="0" dirty="0"/>
              <a:t>At the 2025 POPFASD CON Conference Dr. Shelby Pollitt presented “Literacy for All” and shared practical, evidence-based strategies to support literacy for students of all abilities. Link to video (55:41): </a:t>
            </a:r>
            <a:r>
              <a:rPr lang="en-GB" sz="1200" b="0" i="0" u="sng" strike="noStrike" cap="none" dirty="0">
                <a:solidFill>
                  <a:schemeClr val="dk1"/>
                </a:solidFill>
                <a:effectLst/>
                <a:latin typeface="Calibri"/>
                <a:ea typeface="Calibri"/>
                <a:cs typeface="Calibri"/>
                <a:sym typeface="Calibri"/>
                <a:hlinkClick r:id="rId3"/>
              </a:rPr>
              <a:t>https://popcon.ca/talks/literacy-all-learners</a:t>
            </a:r>
            <a:r>
              <a:rPr lang="en-GB" sz="1200" b="0" i="0" u="none" strike="noStrike" cap="none" dirty="0">
                <a:solidFill>
                  <a:schemeClr val="dk1"/>
                </a:solidFill>
                <a:effectLst/>
                <a:latin typeface="Calibri"/>
                <a:ea typeface="Calibri"/>
                <a:cs typeface="Calibri"/>
                <a:sym typeface="Calibri"/>
              </a:rPr>
              <a:t>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b="0" i="0" u="none" strike="noStrike" cap="none" dirty="0">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b="0" i="0" u="none" strike="noStrike" cap="none" dirty="0">
                <a:solidFill>
                  <a:schemeClr val="dk1"/>
                </a:solidFill>
                <a:effectLst/>
                <a:latin typeface="Calibri"/>
                <a:ea typeface="Calibri"/>
                <a:cs typeface="Calibri"/>
                <a:sym typeface="Calibri"/>
              </a:rPr>
              <a:t>Other videos from the conference presentations related to literacy included: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Six Critical Actions to Promote Access for Text-to Speech Users with ARC-BC (52:30)</a:t>
            </a:r>
            <a:endParaRPr lang="en-CA" sz="1200" b="0" i="0" u="none" strike="noStrike" cap="none" dirty="0">
              <a:solidFill>
                <a:schemeClr val="dk1"/>
              </a:solidFill>
              <a:effectLst/>
              <a:latin typeface="Calibri"/>
              <a:ea typeface="Calibri"/>
              <a:cs typeface="Calibri"/>
              <a:sym typeface="Calibri"/>
            </a:endParaRPr>
          </a:p>
          <a:p>
            <a:r>
              <a:rPr lang="en-GB" sz="1200" b="0" i="0" u="sng" strike="noStrike" cap="none" dirty="0">
                <a:solidFill>
                  <a:schemeClr val="dk1"/>
                </a:solidFill>
                <a:effectLst/>
                <a:latin typeface="Calibri"/>
                <a:ea typeface="Calibri"/>
                <a:cs typeface="Calibri"/>
                <a:sym typeface="Calibri"/>
                <a:hlinkClick r:id="rId4"/>
              </a:rPr>
              <a:t>https://popcon.ca/talks/six-critical-actions-promot-access-tts-users-arc-bc</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CA" sz="1200" b="0" i="0" u="none" strike="noStrike" cap="none" dirty="0">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Re-Thinking Support: Connecting Language, Literacy, and Mental Health (51:43)</a:t>
            </a:r>
            <a:endParaRPr lang="en-CA" sz="1200" b="0" i="0" u="none" strike="noStrike" cap="none" dirty="0">
              <a:solidFill>
                <a:schemeClr val="dk1"/>
              </a:solidFill>
              <a:effectLst/>
              <a:latin typeface="Calibri"/>
              <a:ea typeface="Calibri"/>
              <a:cs typeface="Calibri"/>
              <a:sym typeface="Calibri"/>
            </a:endParaRPr>
          </a:p>
          <a:p>
            <a:r>
              <a:rPr lang="en-GB" sz="1200" b="0" i="0" u="sng" strike="noStrike" cap="none" dirty="0">
                <a:solidFill>
                  <a:schemeClr val="dk1"/>
                </a:solidFill>
                <a:effectLst/>
                <a:latin typeface="Calibri"/>
                <a:ea typeface="Calibri"/>
                <a:cs typeface="Calibri"/>
                <a:sym typeface="Calibri"/>
                <a:hlinkClick r:id="rId5"/>
              </a:rPr>
              <a:t>https://popcon.ca/talks/rethinking-support-connecting-language-literacy-mental-health</a:t>
            </a:r>
            <a:r>
              <a:rPr lang="en-GB" sz="1200" b="0" i="0" u="none" strike="noStrike" cap="none" dirty="0">
                <a:solidFill>
                  <a:schemeClr val="dk1"/>
                </a:solidFill>
                <a:effectLst/>
                <a:latin typeface="Calibri"/>
                <a:ea typeface="Calibri"/>
                <a:cs typeface="Calibri"/>
                <a:sym typeface="Calibri"/>
              </a:rPr>
              <a:t> </a:t>
            </a:r>
          </a:p>
          <a:p>
            <a:endParaRPr lang="en-GB"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Supporting Language Comprehension for Students with Complex Needs</a:t>
            </a:r>
            <a:endParaRPr lang="en-CA" sz="1200" b="0" i="0" u="none" strike="noStrike" cap="none" dirty="0">
              <a:solidFill>
                <a:schemeClr val="dk1"/>
              </a:solidFill>
              <a:effectLst/>
              <a:latin typeface="Calibri"/>
              <a:ea typeface="Calibri"/>
              <a:cs typeface="Calibri"/>
              <a:sym typeface="Calibri"/>
            </a:endParaRPr>
          </a:p>
          <a:p>
            <a:r>
              <a:rPr lang="en-GB" sz="1200" b="0" i="0" u="sng" strike="noStrike" cap="none" dirty="0">
                <a:solidFill>
                  <a:schemeClr val="dk1"/>
                </a:solidFill>
                <a:effectLst/>
                <a:latin typeface="Calibri"/>
                <a:ea typeface="Calibri"/>
                <a:cs typeface="Calibri"/>
                <a:sym typeface="Calibri"/>
                <a:hlinkClick r:id="rId6"/>
              </a:rPr>
              <a:t>https://popcon.ca/talks/supporting-language-comprehension</a:t>
            </a:r>
            <a:r>
              <a:rPr lang="en-GB" sz="1200" b="0" i="0" u="none" strike="noStrike" cap="none" dirty="0">
                <a:solidFill>
                  <a:schemeClr val="dk1"/>
                </a:solidFill>
                <a:effectLst/>
                <a:latin typeface="Calibri"/>
                <a:ea typeface="Calibri"/>
                <a:cs typeface="Calibri"/>
                <a:sym typeface="Calibri"/>
              </a:rPr>
              <a:t> </a:t>
            </a:r>
          </a:p>
          <a:p>
            <a:endParaRPr lang="en-GB" sz="1200" b="0" i="0" u="none" strike="noStrike" cap="none" dirty="0">
              <a:solidFill>
                <a:schemeClr val="dk1"/>
              </a:solidFill>
              <a:effectLst/>
              <a:latin typeface="Calibri"/>
              <a:ea typeface="Calibri"/>
              <a:cs typeface="Calibri"/>
              <a:sym typeface="Calibri"/>
            </a:endParaRPr>
          </a:p>
          <a:p>
            <a:endParaRPr lang="en-GB"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Using Self-Regulated Strategy Development Support Writing for Students with Complex Needs:</a:t>
            </a:r>
            <a:endParaRPr lang="en-CA" sz="1200" b="0" i="0" u="none" strike="noStrike" cap="none" dirty="0">
              <a:solidFill>
                <a:schemeClr val="dk1"/>
              </a:solidFill>
              <a:effectLst/>
              <a:latin typeface="Calibri"/>
              <a:ea typeface="Calibri"/>
              <a:cs typeface="Calibri"/>
              <a:sym typeface="Calibri"/>
            </a:endParaRPr>
          </a:p>
          <a:p>
            <a:r>
              <a:rPr lang="en-GB" sz="1200" b="0" i="0" u="sng" strike="noStrike" cap="none" dirty="0">
                <a:solidFill>
                  <a:schemeClr val="dk1"/>
                </a:solidFill>
                <a:effectLst/>
                <a:latin typeface="Calibri"/>
                <a:ea typeface="Calibri"/>
                <a:cs typeface="Calibri"/>
                <a:sym typeface="Calibri"/>
                <a:hlinkClick r:id="rId7"/>
              </a:rPr>
              <a:t>https://popcon.ca/talks/using-self-regulated-strategy-development-srsd-support-writing-students-complex-needs</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endParaRPr lang="en-CA" sz="1200" b="0" i="0" u="none" strike="noStrike" cap="none" dirty="0">
              <a:solidFill>
                <a:schemeClr val="dk1"/>
              </a:solidFill>
              <a:effectLst/>
              <a:latin typeface="Calibri"/>
              <a:ea typeface="Calibri"/>
              <a:cs typeface="Calibri"/>
              <a:sym typeface="Calibri"/>
            </a:endParaRPr>
          </a:p>
          <a:p>
            <a:endParaRPr lang="en-CA" sz="1200" b="0" i="0" u="none" strike="noStrike" cap="none" dirty="0">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CA" sz="1200" b="0" i="0" u="none" strike="noStrike" cap="none" dirty="0">
              <a:solidFill>
                <a:schemeClr val="dk1"/>
              </a:solidFill>
              <a:effectLst/>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700" name="Google Shape;700;p32:notes">
            <a:extLst>
              <a:ext uri="{FF2B5EF4-FFF2-40B4-BE49-F238E27FC236}">
                <a16:creationId xmlns:a16="http://schemas.microsoft.com/office/drawing/2014/main" id="{126D383F-AABD-009F-68F9-849A7624040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39129393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8"/>
        <p:cNvGrpSpPr/>
        <p:nvPr/>
      </p:nvGrpSpPr>
      <p:grpSpPr>
        <a:xfrm>
          <a:off x="0" y="0"/>
          <a:ext cx="0" cy="0"/>
          <a:chOff x="0" y="0"/>
          <a:chExt cx="0" cy="0"/>
        </a:xfrm>
      </p:grpSpPr>
      <p:sp>
        <p:nvSpPr>
          <p:cNvPr id="1409" name="Google Shape;1409;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0" name="Google Shape;1410;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dirty="0">
                <a:latin typeface="Times New Roman"/>
                <a:ea typeface="Times New Roman"/>
                <a:cs typeface="Times New Roman"/>
                <a:sym typeface="Times New Roman"/>
              </a:rPr>
              <a:t>Challenges with math for people with FASD may look like:</a:t>
            </a:r>
            <a:endParaRPr sz="1200" dirty="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dirty="0"/>
              <a:t>No real understanding of what a number is and what it represents</a:t>
            </a:r>
            <a:endParaRPr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dirty="0"/>
              <a:t>Difficulty understanding math vocabulary</a:t>
            </a:r>
            <a:endParaRPr dirty="0"/>
          </a:p>
          <a:p>
            <a:pPr marL="742950" lvl="1" indent="-285750" algn="l" rtl="0">
              <a:lnSpc>
                <a:spcPct val="107000"/>
              </a:lnSpc>
              <a:spcBef>
                <a:spcPts val="0"/>
              </a:spcBef>
              <a:spcAft>
                <a:spcPts val="0"/>
              </a:spcAft>
              <a:buClr>
                <a:schemeClr val="dk1"/>
              </a:buClr>
              <a:buSzPts val="1200"/>
              <a:buFont typeface=" Courier New "/>
              <a:buChar char="o"/>
            </a:pPr>
            <a:r>
              <a:rPr lang="en-CA" dirty="0"/>
              <a:t>Confusion with multiple math terms for the same concept (addition, total, sum, all together, in all)</a:t>
            </a:r>
            <a:endParaRPr dirty="0"/>
          </a:p>
          <a:p>
            <a:pPr marL="742950" lvl="1" indent="-285750" algn="l" rtl="0">
              <a:lnSpc>
                <a:spcPct val="107000"/>
              </a:lnSpc>
              <a:spcBef>
                <a:spcPts val="0"/>
              </a:spcBef>
              <a:spcAft>
                <a:spcPts val="0"/>
              </a:spcAft>
              <a:buClr>
                <a:schemeClr val="dk1"/>
              </a:buClr>
              <a:buSzPts val="1200"/>
              <a:buFont typeface=" Courier New "/>
              <a:buChar char="o"/>
            </a:pPr>
            <a:r>
              <a:rPr lang="en-CA" dirty="0"/>
              <a:t>Confusion with math symbols, understanding and knowing the meaning of symbols</a:t>
            </a:r>
            <a:endParaRPr dirty="0"/>
          </a:p>
          <a:p>
            <a:pPr marL="342900" lvl="0" indent="-342900" algn="l" rtl="0">
              <a:lnSpc>
                <a:spcPct val="107000"/>
              </a:lnSpc>
              <a:spcBef>
                <a:spcPts val="0"/>
              </a:spcBef>
              <a:spcAft>
                <a:spcPts val="0"/>
              </a:spcAft>
              <a:buClr>
                <a:schemeClr val="dk1"/>
              </a:buClr>
              <a:buSzPts val="1200"/>
              <a:buFont typeface="Noto Sans Symbols"/>
              <a:buChar char="∙"/>
            </a:pPr>
            <a:r>
              <a:rPr lang="en-CA" dirty="0"/>
              <a:t>Difficulty with basic math skills</a:t>
            </a:r>
            <a:endParaRPr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dirty="0"/>
              <a:t>Difficulty memorising math facts</a:t>
            </a:r>
            <a:endParaRPr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Arial"/>
              <a:buChar char="•"/>
            </a:pPr>
            <a:r>
              <a:rPr lang="en-CA" dirty="0"/>
              <a:t>Unable to remember where to begin when working on a problem (left to right or right to left)</a:t>
            </a:r>
            <a:endParaRPr dirty="0"/>
          </a:p>
          <a:p>
            <a:pPr marL="342900" lvl="0" indent="-342900" algn="l" rtl="0">
              <a:lnSpc>
                <a:spcPct val="107000"/>
              </a:lnSpc>
              <a:spcBef>
                <a:spcPts val="0"/>
              </a:spcBef>
              <a:spcAft>
                <a:spcPts val="0"/>
              </a:spcAft>
              <a:buClr>
                <a:schemeClr val="dk1"/>
              </a:buClr>
              <a:buSzPts val="1200"/>
              <a:buFont typeface="Noto Sans Symbols"/>
              <a:buChar char=""/>
            </a:pPr>
            <a:r>
              <a:rPr lang="en-CA" dirty="0"/>
              <a:t>Challenges understanding abstract concepts like time and money</a:t>
            </a:r>
            <a:endParaRPr dirty="0"/>
          </a:p>
          <a:p>
            <a:pPr marL="742950" lvl="1" indent="-285750" algn="l" rtl="0">
              <a:lnSpc>
                <a:spcPct val="107000"/>
              </a:lnSpc>
              <a:spcBef>
                <a:spcPts val="0"/>
              </a:spcBef>
              <a:spcAft>
                <a:spcPts val="0"/>
              </a:spcAft>
              <a:buClr>
                <a:schemeClr val="dk1"/>
              </a:buClr>
              <a:buSzPts val="1200"/>
              <a:buFont typeface=" Courier New "/>
              <a:buChar char="o"/>
            </a:pPr>
            <a:r>
              <a:rPr lang="en-CA" dirty="0"/>
              <a:t>Before/After, Yesterday/Tomorrow, telling time and judging the passage of time</a:t>
            </a:r>
            <a:endParaRPr dirty="0"/>
          </a:p>
          <a:p>
            <a:pPr marL="742950" lvl="1" indent="-285750" algn="l" rtl="0">
              <a:lnSpc>
                <a:spcPct val="107000"/>
              </a:lnSpc>
              <a:spcBef>
                <a:spcPts val="0"/>
              </a:spcBef>
              <a:spcAft>
                <a:spcPts val="0"/>
              </a:spcAft>
              <a:buClr>
                <a:schemeClr val="dk1"/>
              </a:buClr>
              <a:buSzPts val="1200"/>
              <a:buFont typeface=" Courier New "/>
              <a:buChar char="o"/>
            </a:pPr>
            <a:r>
              <a:rPr lang="en-CA" dirty="0"/>
              <a:t>Names and values of coins, computing the value of a pile of change, knowing how much change to get back for a purchase, and judging the value of items</a:t>
            </a:r>
            <a:endParaRPr dirty="0"/>
          </a:p>
          <a:p>
            <a:pPr marL="342900" lvl="0" indent="-342900" algn="l" rtl="0">
              <a:lnSpc>
                <a:spcPct val="107000"/>
              </a:lnSpc>
              <a:spcBef>
                <a:spcPts val="800"/>
              </a:spcBef>
              <a:spcAft>
                <a:spcPts val="0"/>
              </a:spcAft>
              <a:buClr>
                <a:schemeClr val="dk1"/>
              </a:buClr>
              <a:buSzPts val="1200"/>
              <a:buFont typeface="Noto Sans Symbols"/>
              <a:buChar char=""/>
            </a:pPr>
            <a:r>
              <a:rPr lang="en-CA" dirty="0"/>
              <a:t>Overwhelmed by too much information on a page</a:t>
            </a:r>
            <a:endParaRPr dirty="0"/>
          </a:p>
          <a:p>
            <a:pPr marL="342900" lvl="0" indent="-266700" algn="l" rtl="0">
              <a:lnSpc>
                <a:spcPct val="107000"/>
              </a:lnSpc>
              <a:spcBef>
                <a:spcPts val="0"/>
              </a:spcBef>
              <a:spcAft>
                <a:spcPts val="0"/>
              </a:spcAft>
              <a:buClr>
                <a:schemeClr val="dk1"/>
              </a:buClr>
              <a:buSzPts val="1200"/>
              <a:buFont typeface="Noto Sans Symbols"/>
              <a:buNone/>
            </a:pPr>
            <a:endParaRPr dirty="0"/>
          </a:p>
          <a:p>
            <a:pPr marL="0" lvl="0" indent="0" algn="l" rtl="0">
              <a:lnSpc>
                <a:spcPct val="107000"/>
              </a:lnSpc>
              <a:spcBef>
                <a:spcPts val="0"/>
              </a:spcBef>
              <a:spcAft>
                <a:spcPts val="0"/>
              </a:spcAft>
              <a:buNone/>
            </a:pPr>
            <a:r>
              <a:rPr lang="en-CA" dirty="0">
                <a:latin typeface="Calibri"/>
                <a:ea typeface="Calibri"/>
                <a:cs typeface="Calibri"/>
                <a:sym typeface="Calibri"/>
              </a:rPr>
              <a:t>Can you think of any other challenges? </a:t>
            </a:r>
            <a:endParaRPr dirty="0"/>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Difficulty with number sequencing</a:t>
            </a:r>
            <a:endParaRPr sz="1200" dirty="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dirty="0">
                <a:latin typeface="Times New Roman"/>
                <a:ea typeface="Times New Roman"/>
                <a:cs typeface="Times New Roman"/>
                <a:sym typeface="Times New Roman"/>
              </a:rPr>
              <a:t>They may be unable to quickly locate a page in a textbook</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Inability to read, understand, determine the strategies needed to solve word problems </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Confusion when to use a math operation or concept</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Difficulty learning multiplication tables and other mathematical concepts</a:t>
            </a:r>
            <a:endParaRPr sz="1200" dirty="0">
              <a:latin typeface="Times New Roman"/>
              <a:ea typeface="Times New Roman"/>
              <a:cs typeface="Times New Roman"/>
              <a:sym typeface="Times New Roman"/>
            </a:endParaRPr>
          </a:p>
          <a:p>
            <a:pPr marL="342900" lvl="0" indent="-266700" algn="l" rtl="0">
              <a:lnSpc>
                <a:spcPct val="107000"/>
              </a:lnSpc>
              <a:spcBef>
                <a:spcPts val="0"/>
              </a:spcBef>
              <a:spcAft>
                <a:spcPts val="0"/>
              </a:spcAft>
              <a:buClr>
                <a:schemeClr val="dk1"/>
              </a:buClr>
              <a:buSzPts val="1200"/>
              <a:buFont typeface="Noto Sans Symbols"/>
              <a:buNone/>
            </a:pPr>
            <a:endParaRPr sz="1200" dirty="0">
              <a:latin typeface="Times New Roman"/>
              <a:ea typeface="Times New Roman"/>
              <a:cs typeface="Times New Roman"/>
              <a:sym typeface="Times New Roman"/>
            </a:endParaRPr>
          </a:p>
          <a:p>
            <a:pPr marL="342900" lvl="0" indent="-266700" algn="l" rtl="0">
              <a:lnSpc>
                <a:spcPct val="107000"/>
              </a:lnSpc>
              <a:spcBef>
                <a:spcPts val="0"/>
              </a:spcBef>
              <a:spcAft>
                <a:spcPts val="0"/>
              </a:spcAft>
              <a:buClr>
                <a:schemeClr val="dk1"/>
              </a:buClr>
              <a:buSzPts val="1200"/>
              <a:buFont typeface="Noto Sans Symbols"/>
              <a:buNone/>
            </a:pPr>
            <a:endParaRPr sz="1200" dirty="0">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1411" name="Google Shape;1411;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1"/>
        <p:cNvGrpSpPr/>
        <p:nvPr/>
      </p:nvGrpSpPr>
      <p:grpSpPr>
        <a:xfrm>
          <a:off x="0" y="0"/>
          <a:ext cx="0" cy="0"/>
          <a:chOff x="0" y="0"/>
          <a:chExt cx="0" cy="0"/>
        </a:xfrm>
      </p:grpSpPr>
      <p:sp>
        <p:nvSpPr>
          <p:cNvPr id="1422" name="Google Shape;1422;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3" name="Google Shape;1423;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Allow extended time on quizzes or assignments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Be alert to the possibility of students freezing under the pressure of working fast in timed tests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Teach math at the student’s pace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consistent math vocabulary </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Practice and more practice – overlearn</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Students may need to practice math facts daily for short periods throughout the school year for the facts to come automatically</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Make the math page user-friendly</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Reduce the number of math problems on a page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Put all the problems of one kind on one page (i.e. only addition) and add different kinds of problems to the same page gradually</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Keep a simple layout this reduces frustration, as well as visual distraction</a:t>
            </a:r>
            <a:r>
              <a:rPr lang="en-CA" sz="8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Ensure manipulatives are readily available </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visual and tactile strategies to help with retention of information</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i="1">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b="1" i="0">
                <a:latin typeface="Times New Roman"/>
                <a:ea typeface="Times New Roman"/>
                <a:cs typeface="Times New Roman"/>
                <a:sym typeface="Times New Roman"/>
              </a:rPr>
              <a:t>Basic Math Facts</a:t>
            </a:r>
            <a:endParaRPr sz="1200" b="1" i="0">
              <a:latin typeface="Times New Roman"/>
              <a:ea typeface="Times New Roman"/>
              <a:cs typeface="Times New Roman"/>
              <a:sym typeface="Times New Roman"/>
            </a:endParaRPr>
          </a:p>
          <a:p>
            <a:pPr marL="171450" lvl="0" indent="-171450" algn="l" rtl="0">
              <a:lnSpc>
                <a:spcPct val="107000"/>
              </a:lnSpc>
              <a:spcBef>
                <a:spcPts val="800"/>
              </a:spcBef>
              <a:spcAft>
                <a:spcPts val="0"/>
              </a:spcAft>
              <a:buClr>
                <a:schemeClr val="dk1"/>
              </a:buClr>
              <a:buSzPts val="1200"/>
              <a:buFont typeface="Arial"/>
              <a:buChar char="•"/>
            </a:pPr>
            <a:r>
              <a:rPr lang="en-CA" sz="1200">
                <a:latin typeface="Times New Roman"/>
                <a:ea typeface="Times New Roman"/>
                <a:cs typeface="Times New Roman"/>
                <a:sym typeface="Times New Roman"/>
              </a:rPr>
              <a:t>Basic math facts can be hard for students to remember and recall </a:t>
            </a:r>
            <a:endParaRPr sz="1200">
              <a:latin typeface="Times New Roman"/>
              <a:ea typeface="Times New Roman"/>
              <a:cs typeface="Times New Roman"/>
              <a:sym typeface="Times New Roman"/>
            </a:endParaRPr>
          </a:p>
          <a:p>
            <a:pPr marL="800100" lvl="1"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multiple strategies to remember math facts, like chanting, singing or drawing pictures</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Have the student say the fact, write the fact, read the fact</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Relate math facts to student’s life experience</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Create a student store, post office or bank to practice basic computation</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Concrete representations (including time and money). Focus on practical, functional math, such as flyers and other print materials from retail outlets are useful</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cooking to practice fractions and measurement</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a multi-sensory approach; this gives meaning to the rule and helps with remembering the rule</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concrete objects/manipulatives to introduce basic math facts like unfix cubes, Cuisenaire Rods, Base 10, and blocks</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Allow students to use tools like a calculator or a number line </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computer program to practice math facts</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i="1">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b="1" i="0">
                <a:latin typeface="Times New Roman"/>
                <a:ea typeface="Times New Roman"/>
                <a:cs typeface="Times New Roman"/>
                <a:sym typeface="Times New Roman"/>
              </a:rPr>
              <a:t>Number Concepts</a:t>
            </a:r>
            <a:endParaRPr sz="1200" b="1" i="0">
              <a:latin typeface="Times New Roman"/>
              <a:ea typeface="Times New Roman"/>
              <a:cs typeface="Times New Roman"/>
              <a:sym typeface="Times New Roman"/>
            </a:endParaRPr>
          </a:p>
          <a:p>
            <a:pPr marL="171450" lvl="0" indent="-171450" algn="l" rtl="0">
              <a:lnSpc>
                <a:spcPct val="107000"/>
              </a:lnSpc>
              <a:spcBef>
                <a:spcPts val="800"/>
              </a:spcBef>
              <a:spcAft>
                <a:spcPts val="0"/>
              </a:spcAft>
              <a:buClr>
                <a:schemeClr val="dk1"/>
              </a:buClr>
              <a:buSzPts val="1200"/>
              <a:buFont typeface="Arial"/>
              <a:buChar char="•"/>
            </a:pPr>
            <a:r>
              <a:rPr lang="en-CA" sz="1200">
                <a:latin typeface="Times New Roman"/>
                <a:ea typeface="Times New Roman"/>
                <a:cs typeface="Times New Roman"/>
                <a:sym typeface="Times New Roman"/>
              </a:rPr>
              <a:t>Students may be able to count, but the numerical concepts may not be understood. An important goal for the FASD student is to develop number concepts, including the concept of greater than or lesser than:</a:t>
            </a:r>
            <a:endParaRPr sz="1200">
              <a:latin typeface="Times New Roman"/>
              <a:ea typeface="Times New Roman"/>
              <a:cs typeface="Times New Roman"/>
              <a:sym typeface="Times New Roman"/>
            </a:endParaRPr>
          </a:p>
          <a:p>
            <a:pPr marL="800100" lvl="1"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concrete materials when possible; making the connection between the manipulative and the number symbol</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art projects to create numbers that students can see and feel – decorate with glitter, noodles, yarn, etc.</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manipulatives: Unfix cubes, Cuisenaire Rods, Base 10, and blocks</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a number line, fingers, or anything that works for the student</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a vertical number line instead of a horizontal one. For students, increasing numbers mean going up - left to right might be too abstract. </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i="1">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b="1" i="0">
                <a:latin typeface="Times New Roman"/>
                <a:ea typeface="Times New Roman"/>
                <a:cs typeface="Times New Roman"/>
                <a:sym typeface="Times New Roman"/>
              </a:rPr>
              <a:t>Spatial Direction and Organization</a:t>
            </a:r>
            <a:endParaRPr sz="1200" b="1" i="0">
              <a:latin typeface="Times New Roman"/>
              <a:ea typeface="Times New Roman"/>
              <a:cs typeface="Times New Roman"/>
              <a:sym typeface="Times New Roman"/>
            </a:endParaRPr>
          </a:p>
          <a:p>
            <a:pPr marL="171450" lvl="0" indent="-171450" algn="l" rtl="0">
              <a:lnSpc>
                <a:spcPct val="107000"/>
              </a:lnSpc>
              <a:spcBef>
                <a:spcPts val="800"/>
              </a:spcBef>
              <a:spcAft>
                <a:spcPts val="0"/>
              </a:spcAft>
              <a:buClr>
                <a:schemeClr val="dk1"/>
              </a:buClr>
              <a:buSzPts val="1200"/>
              <a:buFont typeface="Arial"/>
              <a:buChar char="•"/>
            </a:pPr>
            <a:r>
              <a:rPr lang="en-CA" sz="1200">
                <a:latin typeface="Times New Roman"/>
                <a:ea typeface="Times New Roman"/>
                <a:cs typeface="Times New Roman"/>
                <a:sym typeface="Times New Roman"/>
              </a:rPr>
              <a:t>Recognize that a student may be confused trying to understand left to right. </a:t>
            </a:r>
            <a:endParaRPr sz="1200">
              <a:latin typeface="Times New Roman"/>
              <a:ea typeface="Times New Roman"/>
              <a:cs typeface="Times New Roman"/>
              <a:sym typeface="Times New Roman"/>
            </a:endParaRPr>
          </a:p>
          <a:p>
            <a:pPr marL="800100" lvl="1"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a highlighter to help the student know where to begin on a problem</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Teach visual and verbal cues to remember where to start</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graph paper to help with spatial organization (i.e use graph paper to keep columns and figures straight)</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a column addition, double-digit multiplication, subtraction with regrouping, and long division</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b="1" i="0">
                <a:latin typeface="Times New Roman"/>
                <a:ea typeface="Times New Roman"/>
                <a:cs typeface="Times New Roman"/>
                <a:sym typeface="Times New Roman"/>
              </a:rPr>
              <a:t>Problem Solving</a:t>
            </a:r>
            <a:endParaRPr sz="1200" b="1" i="0">
              <a:latin typeface="Times New Roman"/>
              <a:ea typeface="Times New Roman"/>
              <a:cs typeface="Times New Roman"/>
              <a:sym typeface="Times New Roman"/>
            </a:endParaRPr>
          </a:p>
          <a:p>
            <a:pPr marL="171450" lvl="0" indent="-171450" algn="l" rtl="0">
              <a:lnSpc>
                <a:spcPct val="107000"/>
              </a:lnSpc>
              <a:spcBef>
                <a:spcPts val="800"/>
              </a:spcBef>
              <a:spcAft>
                <a:spcPts val="0"/>
              </a:spcAft>
              <a:buClr>
                <a:schemeClr val="dk1"/>
              </a:buClr>
              <a:buSzPts val="1200"/>
              <a:buFont typeface="Arial"/>
              <a:buChar char="•"/>
            </a:pPr>
            <a:r>
              <a:rPr lang="en-CA" sz="1200">
                <a:latin typeface="Times New Roman"/>
                <a:ea typeface="Times New Roman"/>
                <a:cs typeface="Times New Roman"/>
                <a:sym typeface="Times New Roman"/>
              </a:rPr>
              <a:t>Problem solving can be challenging for people with FASD because it requires making the abstract concrete. Strategies can include: </a:t>
            </a:r>
            <a:endParaRPr sz="1200">
              <a:latin typeface="Times New Roman"/>
              <a:ea typeface="Times New Roman"/>
              <a:cs typeface="Times New Roman"/>
              <a:sym typeface="Times New Roman"/>
            </a:endParaRPr>
          </a:p>
          <a:p>
            <a:pPr marL="800100" lvl="1"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Include the student’s name in the word problem so they can relate it to their experience</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Highlight key words in the problem</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Helping students visualize the problem (i.e. draw a picture)</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concrete objects, multi-sensory method, and group work</a:t>
            </a:r>
            <a:endParaRPr sz="1200">
              <a:latin typeface="Times New Roman"/>
              <a:ea typeface="Times New Roman"/>
              <a:cs typeface="Times New Roman"/>
              <a:sym typeface="Times New Roman"/>
            </a:endParaRPr>
          </a:p>
          <a:p>
            <a:pPr marL="80010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Provide cues and guide student to the conclusion/answer</a:t>
            </a:r>
            <a:endParaRPr sz="1200">
              <a:latin typeface="Times New Roman"/>
              <a:ea typeface="Times New Roman"/>
              <a:cs typeface="Times New Roman"/>
              <a:sym typeface="Times New Roman"/>
            </a:endParaRPr>
          </a:p>
          <a:p>
            <a:pPr marL="171450" lvl="0" indent="-171450" algn="l" rtl="0">
              <a:lnSpc>
                <a:spcPct val="107000"/>
              </a:lnSpc>
              <a:spcBef>
                <a:spcPts val="800"/>
              </a:spcBef>
              <a:spcAft>
                <a:spcPts val="0"/>
              </a:spcAft>
              <a:buClr>
                <a:schemeClr val="dk1"/>
              </a:buClr>
              <a:buSzPts val="1200"/>
              <a:buFont typeface="Arial"/>
              <a:buChar char="•"/>
            </a:pPr>
            <a:r>
              <a:rPr lang="en-CA" sz="1200">
                <a:latin typeface="Times New Roman"/>
                <a:ea typeface="Times New Roman"/>
                <a:cs typeface="Times New Roman"/>
                <a:sym typeface="Times New Roman"/>
              </a:rPr>
              <a:t>When problem solving is leading to frustration, try putting it aside and try again later. It may be useful to revisit the information about the student’s strengths and challenges understand any barriers that may be impacting the student. </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i="1">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b="1" i="0">
                <a:latin typeface="Times New Roman"/>
                <a:ea typeface="Times New Roman"/>
                <a:cs typeface="Times New Roman"/>
                <a:sym typeface="Times New Roman"/>
              </a:rPr>
              <a:t>Computational Skills</a:t>
            </a:r>
            <a:endParaRPr sz="1200" b="1" i="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regrouping</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Processing Cards and checklists for sequencing</a:t>
            </a:r>
            <a:endParaRPr sz="1200">
              <a:latin typeface="Times New Roman"/>
              <a:ea typeface="Times New Roman"/>
              <a:cs typeface="Times New Roman"/>
              <a:sym typeface="Times New Roman"/>
            </a:endParaRPr>
          </a:p>
          <a:p>
            <a:pPr marL="0" lvl="0" indent="0" algn="l" rtl="0">
              <a:spcBef>
                <a:spcPts val="800"/>
              </a:spcBef>
              <a:spcAft>
                <a:spcPts val="0"/>
              </a:spcAft>
              <a:buNone/>
            </a:pPr>
            <a:endParaRPr/>
          </a:p>
        </p:txBody>
      </p:sp>
      <p:sp>
        <p:nvSpPr>
          <p:cNvPr id="1424" name="Google Shape;1424;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2"/>
        <p:cNvGrpSpPr/>
        <p:nvPr/>
      </p:nvGrpSpPr>
      <p:grpSpPr>
        <a:xfrm>
          <a:off x="0" y="0"/>
          <a:ext cx="0" cy="0"/>
          <a:chOff x="0" y="0"/>
          <a:chExt cx="0" cy="0"/>
        </a:xfrm>
      </p:grpSpPr>
      <p:sp>
        <p:nvSpPr>
          <p:cNvPr id="1443" name="Google Shape;1443;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4" name="Google Shape;1444;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Use a vertical number line instead of a horizontal one. For students with FASD, increasing numbers means numbers that are “going up”.  Left to right orientation can be too abstract for students.  </a:t>
            </a:r>
            <a:endParaRPr/>
          </a:p>
        </p:txBody>
      </p:sp>
      <p:sp>
        <p:nvSpPr>
          <p:cNvPr id="1445" name="Google Shape;1445;p7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3"/>
        <p:cNvGrpSpPr/>
        <p:nvPr/>
      </p:nvGrpSpPr>
      <p:grpSpPr>
        <a:xfrm>
          <a:off x="0" y="0"/>
          <a:ext cx="0" cy="0"/>
          <a:chOff x="0" y="0"/>
          <a:chExt cx="0" cy="0"/>
        </a:xfrm>
      </p:grpSpPr>
      <p:sp>
        <p:nvSpPr>
          <p:cNvPr id="1484" name="Google Shape;1484;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5" name="Google Shape;1485;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In science subjects, challenges may look like difficulty with: </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Using/understanding science vocabulary</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Demonstrating abilities in recording, interpreting, and discussing observations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Moving from computations with concrete materials to mental problem-solving</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a:latin typeface="Times New Roman"/>
                <a:ea typeface="Times New Roman"/>
                <a:cs typeface="Times New Roman"/>
                <a:sym typeface="Times New Roman"/>
              </a:rPr>
              <a:t>Problem-solving</a:t>
            </a:r>
            <a:r>
              <a:rPr lang="en-CA" sz="1200">
                <a:latin typeface="Times New Roman"/>
                <a:ea typeface="Times New Roman"/>
                <a:cs typeface="Times New Roman"/>
                <a:sym typeface="Times New Roman"/>
              </a:rPr>
              <a:t> with an emphasis on deduction and inference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Using the fine-motor skills necessary to independently manipulate scientific equipment</a:t>
            </a:r>
            <a:endParaRPr sz="120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4472C4"/>
              </a:buClr>
              <a:buSzPts val="1200"/>
              <a:buFont typeface="Courier New"/>
              <a:buChar char="o"/>
            </a:pPr>
            <a:r>
              <a:rPr lang="en-CA" sz="1200">
                <a:solidFill>
                  <a:srgbClr val="4472C4"/>
                </a:solidFill>
                <a:latin typeface="Times New Roman"/>
                <a:ea typeface="Times New Roman"/>
                <a:cs typeface="Times New Roman"/>
                <a:sym typeface="Times New Roman"/>
              </a:rPr>
              <a:t>High school: slide preparations, staining, adjusting mirrors, focusing, and orienting the image in the visual field</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Understanding oral instructions/directions concerning what to look for</a:t>
            </a:r>
            <a:endParaRPr>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a:t>Conducting experiments</a:t>
            </a:r>
            <a:endParaRPr sz="1200">
              <a:latin typeface="Times New Roman"/>
              <a:ea typeface="Times New Roman"/>
              <a:cs typeface="Times New Roman"/>
              <a:sym typeface="Times New Roman"/>
            </a:endParaRPr>
          </a:p>
          <a:p>
            <a:pPr marL="0" lvl="0" indent="0" algn="l" rtl="0">
              <a:spcBef>
                <a:spcPts val="800"/>
              </a:spcBef>
              <a:spcAft>
                <a:spcPts val="0"/>
              </a:spcAft>
              <a:buNone/>
            </a:pPr>
            <a:endParaRPr/>
          </a:p>
        </p:txBody>
      </p:sp>
      <p:sp>
        <p:nvSpPr>
          <p:cNvPr id="1486" name="Google Shape;1486;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6"/>
        <p:cNvGrpSpPr/>
        <p:nvPr/>
      </p:nvGrpSpPr>
      <p:grpSpPr>
        <a:xfrm>
          <a:off x="0" y="0"/>
          <a:ext cx="0" cy="0"/>
          <a:chOff x="0" y="0"/>
          <a:chExt cx="0" cy="0"/>
        </a:xfrm>
      </p:grpSpPr>
      <p:sp>
        <p:nvSpPr>
          <p:cNvPr id="1497" name="Google Shape;1497;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8" name="Google Shape;1498;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Try to build on understanding by reintroducing information in new contexts with new sub-issues</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Using concrete materials as examples of scientific ideas (i.e. models) may not only heighten motivation but also help concept formation</a:t>
            </a:r>
            <a:endParaRPr sz="1200" dirty="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dirty="0">
                <a:latin typeface="Times New Roman"/>
                <a:ea typeface="Times New Roman"/>
                <a:cs typeface="Times New Roman"/>
                <a:sym typeface="Times New Roman"/>
              </a:rPr>
              <a:t>Use cooking and other food related activities to augment science curriculum outcomes</a:t>
            </a:r>
            <a:endParaRPr sz="1200" dirty="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chemeClr val="dk1"/>
              </a:buClr>
              <a:buSzPts val="1200"/>
              <a:buFont typeface="Courier New"/>
              <a:buChar char="o"/>
            </a:pPr>
            <a:r>
              <a:rPr lang="en-CA" sz="1200" dirty="0">
                <a:latin typeface="Times New Roman"/>
                <a:ea typeface="Times New Roman"/>
                <a:cs typeface="Times New Roman"/>
                <a:sym typeface="Times New Roman"/>
              </a:rPr>
              <a:t>Foster personal involvement through the study of areas of science that directly affect the student, such as eating, the nervous system</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Provide students in advance with organizers of key scientific concepts</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Adapt the pace of activities</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Use alternate texts at an appropriate reading level for the student</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Use computer programs that provide opportunities for scientific practice and recording results</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Be alert to the possibility of students freezing under the pressure of working fast in timed situations. Consider not assigning timed tasks. Assistance may be required with experiments where procedures are time limited (e.g. working with plaster that hardens quickly). </a:t>
            </a:r>
            <a:endParaRPr sz="1200" dirty="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i="1" dirty="0">
                <a:latin typeface="Times New Roman"/>
                <a:ea typeface="Times New Roman"/>
                <a:cs typeface="Times New Roman"/>
                <a:sym typeface="Times New Roman"/>
              </a:rPr>
              <a:t>Secondary Students</a:t>
            </a:r>
            <a:endParaRPr sz="1200" dirty="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rgbClr val="4472C4"/>
              </a:buClr>
              <a:buSzPts val="1200"/>
              <a:buFont typeface="Noto Sans Symbols"/>
              <a:buChar char="∙"/>
            </a:pPr>
            <a:r>
              <a:rPr lang="en-CA" sz="1200" dirty="0">
                <a:solidFill>
                  <a:srgbClr val="4472C4"/>
                </a:solidFill>
                <a:latin typeface="Times New Roman"/>
                <a:ea typeface="Times New Roman"/>
                <a:cs typeface="Times New Roman"/>
                <a:sym typeface="Times New Roman"/>
              </a:rPr>
              <a:t>By high school, part of the science curriculum can be too abstract and complex for some students with FASD. Some students might need an IPP that emphasizes practical/applied science at a very functional level</a:t>
            </a:r>
            <a:endParaRPr sz="1200" dirty="0">
              <a:latin typeface="Times New Roman"/>
              <a:ea typeface="Times New Roman"/>
              <a:cs typeface="Times New Roman"/>
              <a:sym typeface="Times New Roman"/>
            </a:endParaRPr>
          </a:p>
          <a:p>
            <a:pPr marL="742950" lvl="1" indent="-285750" algn="l" rtl="0">
              <a:lnSpc>
                <a:spcPct val="107000"/>
              </a:lnSpc>
              <a:spcBef>
                <a:spcPts val="0"/>
              </a:spcBef>
              <a:spcAft>
                <a:spcPts val="0"/>
              </a:spcAft>
              <a:buClr>
                <a:srgbClr val="4472C4"/>
              </a:buClr>
              <a:buSzPts val="1200"/>
              <a:buFont typeface="Courier New"/>
              <a:buChar char="o"/>
            </a:pPr>
            <a:r>
              <a:rPr lang="en-CA" sz="1200" dirty="0">
                <a:solidFill>
                  <a:srgbClr val="4472C4"/>
                </a:solidFill>
                <a:latin typeface="Times New Roman"/>
                <a:ea typeface="Times New Roman"/>
                <a:cs typeface="Times New Roman"/>
                <a:sym typeface="Times New Roman"/>
              </a:rPr>
              <a:t>Find access points that still use the foundational knowledge of current class</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Address potentially difficulties in the lab (i.e. difficulty reading lab manuals, and special adaptations for laboratory equipment) </a:t>
            </a:r>
            <a:r>
              <a:rPr lang="en-CA" sz="1200" i="1" dirty="0">
                <a:latin typeface="Times New Roman"/>
                <a:ea typeface="Times New Roman"/>
                <a:cs typeface="Times New Roman"/>
                <a:sym typeface="Times New Roman"/>
              </a:rPr>
              <a:t>before</a:t>
            </a:r>
            <a:r>
              <a:rPr lang="en-CA" sz="1200" dirty="0">
                <a:latin typeface="Times New Roman"/>
                <a:ea typeface="Times New Roman"/>
                <a:cs typeface="Times New Roman"/>
                <a:sym typeface="Times New Roman"/>
              </a:rPr>
              <a:t> students begin to tackle learning the science curriculum </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Arrange for specialized adapted laboratory equipment, such as lower tables and specialized microscopes</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Develop, post and/or provide material safety data sheets as well as safety checklists for use of any equipment 	</a:t>
            </a:r>
            <a:endParaRPr sz="1200" dirty="0">
              <a:latin typeface="Times New Roman"/>
              <a:ea typeface="Times New Roman"/>
              <a:cs typeface="Times New Roman"/>
              <a:sym typeface="Times New Roman"/>
            </a:endParaRPr>
          </a:p>
        </p:txBody>
      </p:sp>
      <p:sp>
        <p:nvSpPr>
          <p:cNvPr id="1499" name="Google Shape;1499;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7"/>
        <p:cNvGrpSpPr/>
        <p:nvPr/>
      </p:nvGrpSpPr>
      <p:grpSpPr>
        <a:xfrm>
          <a:off x="0" y="0"/>
          <a:ext cx="0" cy="0"/>
          <a:chOff x="0" y="0"/>
          <a:chExt cx="0" cy="0"/>
        </a:xfrm>
      </p:grpSpPr>
      <p:sp>
        <p:nvSpPr>
          <p:cNvPr id="1518" name="Google Shape;1518;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9" name="Google Shape;1519;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https://www.von.ca/sites/default/files/files/_fasdtool_fullproof_final_1.pdf</a:t>
            </a:r>
            <a:r>
              <a:rPr lang="en-CA"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p:txBody>
      </p:sp>
      <p:sp>
        <p:nvSpPr>
          <p:cNvPr id="1520" name="Google Shape;1520;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2"/>
        <p:cNvGrpSpPr/>
        <p:nvPr/>
      </p:nvGrpSpPr>
      <p:grpSpPr>
        <a:xfrm>
          <a:off x="0" y="0"/>
          <a:ext cx="0" cy="0"/>
          <a:chOff x="0" y="0"/>
          <a:chExt cx="0" cy="0"/>
        </a:xfrm>
      </p:grpSpPr>
      <p:sp>
        <p:nvSpPr>
          <p:cNvPr id="1533" name="Google Shape;1533;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4" name="Google Shape;1534;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Students with FASD may experience the following challenges related to learning arts: </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Using/understanding fine arts vocabulary</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Sustaining interest until the completion of a project</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Improvising with materials, props, costumes, music, and voice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Space issues in music class, where they are expected to sit or stand in groups without clearly defined areas of personal space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a:t>Children with FASD may have significant delays in gross and fine motor skill development which can influence their acquisition of skills</a:t>
            </a:r>
            <a:endParaRPr>
              <a:latin typeface="Times New Roman"/>
              <a:ea typeface="Times New Roman"/>
              <a:cs typeface="Times New Roman"/>
              <a:sym typeface="Times New Roman"/>
            </a:endParaRPr>
          </a:p>
          <a:p>
            <a:pPr marL="74295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Instruments can be challenging in their use and the noise they produce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a:t>Remembering lyrics or notes for songs may be frustrating</a:t>
            </a:r>
            <a:endParaRPr>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Sensory stimulation</a:t>
            </a:r>
            <a:endParaRPr sz="1200">
              <a:latin typeface="Times New Roman"/>
              <a:ea typeface="Times New Roman"/>
              <a:cs typeface="Times New Roman"/>
              <a:sym typeface="Times New Roman"/>
            </a:endParaRPr>
          </a:p>
          <a:p>
            <a:pPr marL="74295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Music activities may be too noisy and over-stimulating for some</a:t>
            </a:r>
            <a:endParaRPr sz="1200">
              <a:latin typeface="Times New Roman"/>
              <a:ea typeface="Times New Roman"/>
              <a:cs typeface="Times New Roman"/>
              <a:sym typeface="Times New Roman"/>
            </a:endParaRPr>
          </a:p>
          <a:p>
            <a:pPr marL="742950" lvl="1"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Some visual arts media may not be as successful as others due to sensory issues</a:t>
            </a:r>
            <a:endParaRPr sz="1200">
              <a:latin typeface="Times New Roman"/>
              <a:ea typeface="Times New Roman"/>
              <a:cs typeface="Times New Roman"/>
              <a:sym typeface="Times New Roman"/>
            </a:endParaRPr>
          </a:p>
        </p:txBody>
      </p:sp>
      <p:sp>
        <p:nvSpPr>
          <p:cNvPr id="1535" name="Google Shape;1535;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6"/>
        <p:cNvGrpSpPr/>
        <p:nvPr/>
      </p:nvGrpSpPr>
      <p:grpSpPr>
        <a:xfrm>
          <a:off x="0" y="0"/>
          <a:ext cx="0" cy="0"/>
          <a:chOff x="0" y="0"/>
          <a:chExt cx="0" cy="0"/>
        </a:xfrm>
      </p:grpSpPr>
      <p:sp>
        <p:nvSpPr>
          <p:cNvPr id="1547" name="Google Shape;1547;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8" name="Google Shape;1548;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Individuals with FASD are often very creative and artistic. </a:t>
            </a:r>
            <a:r>
              <a:rPr lang="en-CA" sz="1200" b="1">
                <a:latin typeface="Times New Roman"/>
                <a:ea typeface="Times New Roman"/>
                <a:cs typeface="Times New Roman"/>
                <a:sym typeface="Times New Roman"/>
              </a:rPr>
              <a:t>Art often gives students with FASD another language they can communicate with and classmates can establish a sense of community and find commonalities with each other. </a:t>
            </a:r>
            <a:r>
              <a:rPr lang="en-CA" sz="1200">
                <a:latin typeface="Times New Roman"/>
                <a:ea typeface="Times New Roman"/>
                <a:cs typeface="Times New Roman"/>
                <a:sym typeface="Times New Roman"/>
              </a:rPr>
              <a:t>Other opportunities include:</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i="1">
                <a:latin typeface="Times New Roman"/>
                <a:ea typeface="Times New Roman"/>
                <a:cs typeface="Times New Roman"/>
                <a:sym typeface="Times New Roman"/>
              </a:rPr>
              <a:t>Music</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Music can help students with FASD to perceive, explore, communicate, and reflect on thoughts, feelings, images, and ideas</a:t>
            </a:r>
            <a:endParaRPr sz="1200">
              <a:latin typeface="Times New Roman"/>
              <a:ea typeface="Times New Roman"/>
              <a:cs typeface="Times New Roman"/>
              <a:sym typeface="Times New Roman"/>
            </a:endParaRPr>
          </a:p>
          <a:p>
            <a:pPr marL="0" lvl="0" indent="0" algn="just" rtl="0">
              <a:lnSpc>
                <a:spcPct val="107000"/>
              </a:lnSpc>
              <a:spcBef>
                <a:spcPts val="800"/>
              </a:spcBef>
              <a:spcAft>
                <a:spcPts val="0"/>
              </a:spcAft>
              <a:buNone/>
            </a:pPr>
            <a:endParaRPr sz="1200" i="1">
              <a:latin typeface="Times New Roman"/>
              <a:ea typeface="Times New Roman"/>
              <a:cs typeface="Times New Roman"/>
              <a:sym typeface="Times New Roman"/>
            </a:endParaRPr>
          </a:p>
          <a:p>
            <a:pPr marL="0" lvl="0" indent="0" algn="just" rtl="0">
              <a:lnSpc>
                <a:spcPct val="107000"/>
              </a:lnSpc>
              <a:spcBef>
                <a:spcPts val="800"/>
              </a:spcBef>
              <a:spcAft>
                <a:spcPts val="0"/>
              </a:spcAft>
              <a:buNone/>
            </a:pPr>
            <a:r>
              <a:rPr lang="en-CA" sz="1200" i="1">
                <a:latin typeface="Times New Roman"/>
                <a:ea typeface="Times New Roman"/>
                <a:cs typeface="Times New Roman"/>
                <a:sym typeface="Times New Roman"/>
              </a:rPr>
              <a:t>Dance</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Dance provides students with the opportunities to transform images, ideas, and feelings into gesture and movement</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Dance education provides opportunities to develop their self-expression, co-operation skills, and appreciation of their own and others’ abilities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Dance can be used to enhance sensory integration and gross motor activities</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i="1">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i="1">
                <a:latin typeface="Times New Roman"/>
                <a:ea typeface="Times New Roman"/>
                <a:cs typeface="Times New Roman"/>
                <a:sym typeface="Times New Roman"/>
              </a:rPr>
              <a:t>Drama</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Drama education provides students with opportunities for creative expression and to understand and appreciate the differences between people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Drama can be an appropriate outlet and important area for personal and social development</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Role-plays, skits, and short plays are powerful instructional techniques for both exploring and examining situations, experiences, and roles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Used to make choices, resolve conflicts, and encourage recognizing responsibility for one’s own actions in a safe and supportive environment </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i="1">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i="1">
                <a:latin typeface="Times New Roman"/>
                <a:ea typeface="Times New Roman"/>
                <a:cs typeface="Times New Roman"/>
                <a:sym typeface="Times New Roman"/>
              </a:rPr>
              <a:t>Visual Art</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Visual arts provide opportunities to create and experience the power of the visual image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Students with FASD may produce remarkable self-portraits and descriptive designs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Cutting with scissors, creating collages, and colouring strengthen fine motor skills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Paper mache, using clay or plasticene can address various sensory needs and be very calming for some students</a:t>
            </a:r>
            <a:endParaRPr sz="1200">
              <a:latin typeface="Times New Roman"/>
              <a:ea typeface="Times New Roman"/>
              <a:cs typeface="Times New Roman"/>
              <a:sym typeface="Times New Roman"/>
            </a:endParaRPr>
          </a:p>
          <a:p>
            <a:pPr marL="0" lvl="0" indent="0" algn="l" rtl="0">
              <a:spcBef>
                <a:spcPts val="800"/>
              </a:spcBef>
              <a:spcAft>
                <a:spcPts val="0"/>
              </a:spcAft>
              <a:buNone/>
            </a:pPr>
            <a:endParaRPr/>
          </a:p>
        </p:txBody>
      </p:sp>
      <p:sp>
        <p:nvSpPr>
          <p:cNvPr id="1549" name="Google Shape;1549;p7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3" name="Google Shape;1583;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Here are some strategies that may work to teach art skills:</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Provide students with co-operative and other forms of group learning</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Teach the difference between appropriate and inappropriate social and interpersonal behaviours, communication skills, and work behaviours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multi-sensory experiences in activities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Provide direct teaching on social skills and etiquette for performance and audience (i.e. music and drama) </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Foster personal involvement though the areas of fine arts that directly affect the student</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consultants and support teachers for problem-solving and to assist in developing strategies for fine arts instruction</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Use art to label and teach concepts like emotion </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Provide written words or pictures for songs and notes</a:t>
            </a:r>
            <a:endParaRPr sz="1200">
              <a:latin typeface="Times New Roman"/>
              <a:ea typeface="Times New Roman"/>
              <a:cs typeface="Times New Roman"/>
              <a:sym typeface="Times New Roman"/>
            </a:endParaRPr>
          </a:p>
          <a:p>
            <a:pPr marL="0" lvl="0" indent="0" algn="l" rtl="0">
              <a:spcBef>
                <a:spcPts val="800"/>
              </a:spcBef>
              <a:spcAft>
                <a:spcPts val="0"/>
              </a:spcAft>
              <a:buNone/>
            </a:pPr>
            <a:endParaRPr/>
          </a:p>
        </p:txBody>
      </p:sp>
      <p:sp>
        <p:nvSpPr>
          <p:cNvPr id="1584" name="Google Shape;1584;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sz="1200" i="1" dirty="0">
                <a:solidFill>
                  <a:schemeClr val="dk1"/>
                </a:solidFill>
                <a:latin typeface="Calibri"/>
                <a:ea typeface="Calibri"/>
                <a:cs typeface="Calibri"/>
                <a:sym typeface="Calibri"/>
              </a:rPr>
              <a:t>This presentation assumes you already went through a detailed overview of FASD with this audience using Presentation 1 - Foundations in FASD. This section just provides a refresher on the key elements covered in Presentation 1. You can supplement this section with additional slides and materials from Presentation 1 as needed. </a:t>
            </a:r>
            <a:endParaRPr sz="1200" dirty="0">
              <a:solidFill>
                <a:schemeClr val="dk1"/>
              </a:solidFill>
              <a:latin typeface="Calibri"/>
              <a:ea typeface="Calibri"/>
              <a:cs typeface="Calibri"/>
              <a:sym typeface="Calibri"/>
            </a:endParaRPr>
          </a:p>
        </p:txBody>
      </p:sp>
      <p:sp>
        <p:nvSpPr>
          <p:cNvPr id="225" name="Google Shape;22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0"/>
        <p:cNvGrpSpPr/>
        <p:nvPr/>
      </p:nvGrpSpPr>
      <p:grpSpPr>
        <a:xfrm>
          <a:off x="0" y="0"/>
          <a:ext cx="0" cy="0"/>
          <a:chOff x="0" y="0"/>
          <a:chExt cx="0" cy="0"/>
        </a:xfrm>
      </p:grpSpPr>
      <p:sp>
        <p:nvSpPr>
          <p:cNvPr id="1601" name="Google Shape;1601;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2" name="Google Shape;1602;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i="1">
              <a:solidFill>
                <a:schemeClr val="dk1"/>
              </a:solidFill>
              <a:latin typeface="Calibri"/>
              <a:ea typeface="Calibri"/>
              <a:cs typeface="Calibri"/>
              <a:sym typeface="Calibri"/>
            </a:endParaRPr>
          </a:p>
        </p:txBody>
      </p:sp>
      <p:sp>
        <p:nvSpPr>
          <p:cNvPr id="1603" name="Google Shape;1603;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0"/>
        <p:cNvGrpSpPr/>
        <p:nvPr/>
      </p:nvGrpSpPr>
      <p:grpSpPr>
        <a:xfrm>
          <a:off x="0" y="0"/>
          <a:ext cx="0" cy="0"/>
          <a:chOff x="0" y="0"/>
          <a:chExt cx="0" cy="0"/>
        </a:xfrm>
      </p:grpSpPr>
      <p:sp>
        <p:nvSpPr>
          <p:cNvPr id="1621" name="Google Shape;1621;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2" name="Google Shape;1622;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Working with students with FASD can be challenging but very rewarding. </a:t>
            </a:r>
            <a:r>
              <a:rPr lang="en-CA" sz="1200" b="1">
                <a:latin typeface="Times New Roman"/>
                <a:ea typeface="Times New Roman"/>
                <a:cs typeface="Times New Roman"/>
                <a:sym typeface="Times New Roman"/>
              </a:rPr>
              <a:t>Teachers with a strong understanding of FASD report less burnout and compassion fatigue.</a:t>
            </a:r>
            <a:endParaRPr sz="1200" b="1">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a:latin typeface="Times New Roman"/>
                <a:ea typeface="Times New Roman"/>
                <a:cs typeface="Times New Roman"/>
                <a:sym typeface="Times New Roman"/>
              </a:rPr>
              <a:t>However, it is important to recognize the signs of burnout.</a:t>
            </a:r>
            <a:r>
              <a:rPr lang="en-CA">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a:latin typeface="Times New Roman"/>
                <a:ea typeface="Times New Roman"/>
                <a:cs typeface="Times New Roman"/>
                <a:sym typeface="Times New Roman"/>
              </a:rPr>
              <a:t>Five areas for consideration:</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Calibri"/>
              <a:buAutoNum type="arabicPeriod"/>
            </a:pPr>
            <a:r>
              <a:rPr lang="en-CA" sz="1200">
                <a:latin typeface="Times New Roman"/>
                <a:ea typeface="Times New Roman"/>
                <a:cs typeface="Times New Roman"/>
                <a:sym typeface="Times New Roman"/>
              </a:rPr>
              <a:t>Meaning and caring burnout</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Calibri"/>
              <a:buAutoNum type="arabicPeriod"/>
            </a:pPr>
            <a:r>
              <a:rPr lang="en-CA" sz="1200">
                <a:latin typeface="Times New Roman"/>
                <a:ea typeface="Times New Roman"/>
                <a:cs typeface="Times New Roman"/>
                <a:sym typeface="Times New Roman"/>
              </a:rPr>
              <a:t>Compassion fatigue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Calibri"/>
              <a:buAutoNum type="arabicPeriod"/>
            </a:pPr>
            <a:r>
              <a:rPr lang="en-CA" sz="1200">
                <a:latin typeface="Times New Roman"/>
                <a:ea typeface="Times New Roman"/>
                <a:cs typeface="Times New Roman"/>
                <a:sym typeface="Times New Roman"/>
              </a:rPr>
              <a:t>Vicarious trauma</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Calibri"/>
              <a:buAutoNum type="arabicPeriod"/>
            </a:pPr>
            <a:r>
              <a:rPr lang="en-CA" sz="1200">
                <a:latin typeface="Times New Roman"/>
                <a:ea typeface="Times New Roman"/>
                <a:cs typeface="Times New Roman"/>
                <a:sym typeface="Times New Roman"/>
              </a:rPr>
              <a:t>Ambiguous endings</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Calibri"/>
              <a:buAutoNum type="arabicPeriod"/>
            </a:pPr>
            <a:r>
              <a:rPr lang="en-CA" sz="1200">
                <a:latin typeface="Times New Roman"/>
                <a:ea typeface="Times New Roman"/>
                <a:cs typeface="Times New Roman"/>
                <a:sym typeface="Times New Roman"/>
              </a:rPr>
              <a:t>Professional uncertainty</a:t>
            </a:r>
            <a:endParaRPr sz="1200">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a:latin typeface="Calibri"/>
              <a:ea typeface="Calibri"/>
              <a:cs typeface="Calibri"/>
              <a:sym typeface="Calibri"/>
            </a:endParaRPr>
          </a:p>
          <a:p>
            <a:pPr marL="0" lvl="0" indent="0" algn="l" rtl="0">
              <a:lnSpc>
                <a:spcPct val="107000"/>
              </a:lnSpc>
              <a:spcBef>
                <a:spcPts val="800"/>
              </a:spcBef>
              <a:spcAft>
                <a:spcPts val="0"/>
              </a:spcAft>
              <a:buNone/>
            </a:pPr>
            <a:r>
              <a:rPr lang="en-CA"/>
              <a:t>Remember: you cannot take care of others until you take care of yourself. Develop the self-care skills and strategies you need to maintain personal, familial, emotional, and spiritual needs. </a:t>
            </a:r>
            <a:endParaRPr/>
          </a:p>
          <a:p>
            <a:pPr marL="0" lvl="0" indent="0" algn="l" rtl="0">
              <a:lnSpc>
                <a:spcPct val="107000"/>
              </a:lnSpc>
              <a:spcBef>
                <a:spcPts val="800"/>
              </a:spcBef>
              <a:spcAft>
                <a:spcPts val="0"/>
              </a:spcAft>
              <a:buNone/>
            </a:pPr>
            <a:endParaRPr>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a:latin typeface="Times New Roman"/>
                <a:ea typeface="Times New Roman"/>
                <a:cs typeface="Times New Roman"/>
                <a:sym typeface="Times New Roman"/>
              </a:rPr>
              <a:t>Seek support from a professional if needed.  </a:t>
            </a:r>
            <a:endParaRPr sz="1200">
              <a:latin typeface="Times New Roman"/>
              <a:ea typeface="Times New Roman"/>
              <a:cs typeface="Times New Roman"/>
              <a:sym typeface="Times New Roman"/>
            </a:endParaRPr>
          </a:p>
        </p:txBody>
      </p:sp>
      <p:sp>
        <p:nvSpPr>
          <p:cNvPr id="1623" name="Google Shape;1623;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91</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2"/>
        <p:cNvGrpSpPr/>
        <p:nvPr/>
      </p:nvGrpSpPr>
      <p:grpSpPr>
        <a:xfrm>
          <a:off x="0" y="0"/>
          <a:ext cx="0" cy="0"/>
          <a:chOff x="0" y="0"/>
          <a:chExt cx="0" cy="0"/>
        </a:xfrm>
      </p:grpSpPr>
      <p:sp>
        <p:nvSpPr>
          <p:cNvPr id="1633" name="Google Shape;1633;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4" name="Google Shape;1634;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a:latin typeface="Times New Roman"/>
                <a:ea typeface="Times New Roman"/>
                <a:cs typeface="Times New Roman"/>
                <a:sym typeface="Times New Roman"/>
              </a:rPr>
              <a:t>Know the signs of compassion fatigue:</a:t>
            </a:r>
            <a:endParaRPr sz="120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You begin to lose confidence that you can make a difference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You experience changes to your feelings of being safe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Your intimate personal relationships are affected</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Your world view changes, you question your decision to be a teacher, and your ability to make a difference</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Your experience changes to a feeling of dependency</a:t>
            </a:r>
            <a:endParaRPr sz="120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a:latin typeface="Times New Roman"/>
                <a:ea typeface="Times New Roman"/>
                <a:cs typeface="Times New Roman"/>
                <a:sym typeface="Times New Roman"/>
              </a:rPr>
              <a:t>You begin isolating yourself and feel overwhelmed</a:t>
            </a:r>
            <a:endParaRPr sz="1200">
              <a:latin typeface="Times New Roman"/>
              <a:ea typeface="Times New Roman"/>
              <a:cs typeface="Times New Roman"/>
              <a:sym typeface="Times New Roman"/>
            </a:endParaRPr>
          </a:p>
          <a:p>
            <a:pPr marL="0" lvl="0" indent="0" algn="l" rtl="0">
              <a:spcBef>
                <a:spcPts val="800"/>
              </a:spcBef>
              <a:spcAft>
                <a:spcPts val="0"/>
              </a:spcAft>
              <a:buNone/>
            </a:pPr>
            <a:endParaRPr/>
          </a:p>
        </p:txBody>
      </p:sp>
      <p:sp>
        <p:nvSpPr>
          <p:cNvPr id="1635" name="Google Shape;1635;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92</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1" name="Google Shape;1651;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i="1">
              <a:solidFill>
                <a:schemeClr val="dk1"/>
              </a:solidFill>
              <a:latin typeface="Calibri"/>
              <a:ea typeface="Calibri"/>
              <a:cs typeface="Calibri"/>
              <a:sym typeface="Calibri"/>
            </a:endParaRPr>
          </a:p>
        </p:txBody>
      </p:sp>
      <p:sp>
        <p:nvSpPr>
          <p:cNvPr id="1652" name="Google Shape;1652;p8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93</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9"/>
        <p:cNvGrpSpPr/>
        <p:nvPr/>
      </p:nvGrpSpPr>
      <p:grpSpPr>
        <a:xfrm>
          <a:off x="0" y="0"/>
          <a:ext cx="0" cy="0"/>
          <a:chOff x="0" y="0"/>
          <a:chExt cx="0" cy="0"/>
        </a:xfrm>
      </p:grpSpPr>
      <p:sp>
        <p:nvSpPr>
          <p:cNvPr id="1670" name="Google Shape;1670;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1" name="Google Shape;1671;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CA" sz="1200" dirty="0">
                <a:latin typeface="Times New Roman"/>
                <a:ea typeface="Times New Roman"/>
                <a:cs typeface="Times New Roman"/>
                <a:sym typeface="Times New Roman"/>
              </a:rPr>
              <a:t>The Math Interactive Learning Experience (MILE) program is designed to address the academic and behavioural problems that children with FASD often experience. The program improved:</a:t>
            </a:r>
            <a:endParaRPr sz="1200" dirty="0">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dirty="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dirty="0">
                <a:latin typeface="Times New Roman"/>
                <a:ea typeface="Times New Roman"/>
                <a:cs typeface="Times New Roman"/>
                <a:sym typeface="Times New Roman"/>
              </a:rPr>
              <a:t>General learning ability​ by:</a:t>
            </a:r>
            <a:endParaRPr sz="1200" dirty="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Slower pace of instruction​</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Active learning​</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Touch, talk, experiment​</a:t>
            </a:r>
            <a:endParaRPr sz="1200" dirty="0">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dirty="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dirty="0">
                <a:latin typeface="Times New Roman"/>
                <a:ea typeface="Times New Roman"/>
                <a:cs typeface="Times New Roman"/>
                <a:sym typeface="Times New Roman"/>
              </a:rPr>
              <a:t>Working Memory​ by:</a:t>
            </a:r>
            <a:endParaRPr sz="1200" dirty="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Small pieces of info​</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Rhymes/song​</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Cues​</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Repetition/practice​</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Time for recall​</a:t>
            </a:r>
            <a:endParaRPr sz="1200" dirty="0">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dirty="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dirty="0">
                <a:latin typeface="Times New Roman"/>
                <a:ea typeface="Times New Roman"/>
                <a:cs typeface="Times New Roman"/>
                <a:sym typeface="Times New Roman"/>
              </a:rPr>
              <a:t>Visual-Spatial Skills​ by:</a:t>
            </a:r>
            <a:endParaRPr sz="1200" dirty="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Tactile objects/manipulatives​</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Guide visual attention​</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Add structure to paper (graph paper; keeps columns in the right place)​</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Vertical number line (as things get bigger they go up; left to right is abstract)​</a:t>
            </a:r>
            <a:endParaRPr sz="1200" dirty="0">
              <a:latin typeface="Times New Roman"/>
              <a:ea typeface="Times New Roman"/>
              <a:cs typeface="Times New Roman"/>
              <a:sym typeface="Times New Roman"/>
            </a:endParaRPr>
          </a:p>
          <a:p>
            <a:pPr marL="0" lvl="0" indent="0" algn="l" rtl="0">
              <a:lnSpc>
                <a:spcPct val="107000"/>
              </a:lnSpc>
              <a:spcBef>
                <a:spcPts val="800"/>
              </a:spcBef>
              <a:spcAft>
                <a:spcPts val="0"/>
              </a:spcAft>
              <a:buNone/>
            </a:pPr>
            <a:endParaRPr sz="1200" dirty="0">
              <a:latin typeface="Times New Roman"/>
              <a:ea typeface="Times New Roman"/>
              <a:cs typeface="Times New Roman"/>
              <a:sym typeface="Times New Roman"/>
            </a:endParaRPr>
          </a:p>
          <a:p>
            <a:pPr marL="0" lvl="0" indent="0" algn="l" rtl="0">
              <a:lnSpc>
                <a:spcPct val="107000"/>
              </a:lnSpc>
              <a:spcBef>
                <a:spcPts val="800"/>
              </a:spcBef>
              <a:spcAft>
                <a:spcPts val="0"/>
              </a:spcAft>
              <a:buNone/>
            </a:pPr>
            <a:r>
              <a:rPr lang="en-CA" sz="1200" dirty="0">
                <a:latin typeface="Times New Roman"/>
                <a:ea typeface="Times New Roman"/>
                <a:cs typeface="Times New Roman"/>
                <a:sym typeface="Times New Roman"/>
              </a:rPr>
              <a:t>Metacognition​ by: </a:t>
            </a:r>
            <a:endParaRPr sz="1200" dirty="0">
              <a:latin typeface="Times New Roman"/>
              <a:ea typeface="Times New Roman"/>
              <a:cs typeface="Times New Roman"/>
              <a:sym typeface="Times New Roman"/>
            </a:endParaRPr>
          </a:p>
          <a:p>
            <a:pPr marL="342900" lvl="0" indent="-342900" algn="l" rtl="0">
              <a:lnSpc>
                <a:spcPct val="107000"/>
              </a:lnSpc>
              <a:spcBef>
                <a:spcPts val="80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“Great answer, how did you do that?”​</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What strategy did you use?”​</a:t>
            </a:r>
            <a:endParaRPr sz="1200" dirty="0">
              <a:latin typeface="Times New Roman"/>
              <a:ea typeface="Times New Roman"/>
              <a:cs typeface="Times New Roman"/>
              <a:sym typeface="Times New Roman"/>
            </a:endParaRPr>
          </a:p>
          <a:p>
            <a:pPr marL="342900" lvl="0" indent="-342900" algn="l" rtl="0">
              <a:lnSpc>
                <a:spcPct val="107000"/>
              </a:lnSpc>
              <a:spcBef>
                <a:spcPts val="0"/>
              </a:spcBef>
              <a:spcAft>
                <a:spcPts val="0"/>
              </a:spcAft>
              <a:buClr>
                <a:schemeClr val="dk1"/>
              </a:buClr>
              <a:buSzPts val="1200"/>
              <a:buFont typeface="Noto Sans Symbols"/>
              <a:buChar char="∙"/>
            </a:pPr>
            <a:r>
              <a:rPr lang="en-CA" sz="1200" dirty="0">
                <a:latin typeface="Times New Roman"/>
                <a:ea typeface="Times New Roman"/>
                <a:cs typeface="Times New Roman"/>
                <a:sym typeface="Times New Roman"/>
              </a:rPr>
              <a:t>“What do you think you need to do here?”​</a:t>
            </a:r>
            <a:endParaRPr sz="1200" dirty="0">
              <a:latin typeface="Times New Roman"/>
              <a:ea typeface="Times New Roman"/>
              <a:cs typeface="Times New Roman"/>
              <a:sym typeface="Times New Roman"/>
            </a:endParaRPr>
          </a:p>
          <a:p>
            <a:pPr marL="0" lvl="0" indent="0" algn="l" rtl="0">
              <a:spcBef>
                <a:spcPts val="800"/>
              </a:spcBef>
              <a:spcAft>
                <a:spcPts val="0"/>
              </a:spcAft>
              <a:buNone/>
            </a:pPr>
            <a:endParaRPr dirty="0"/>
          </a:p>
        </p:txBody>
      </p:sp>
      <p:sp>
        <p:nvSpPr>
          <p:cNvPr id="1672" name="Google Shape;1672;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94</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2">
          <a:extLst>
            <a:ext uri="{FF2B5EF4-FFF2-40B4-BE49-F238E27FC236}">
              <a16:creationId xmlns:a16="http://schemas.microsoft.com/office/drawing/2014/main" id="{A712A278-6BB9-B148-BD34-2ADF959E78E7}"/>
            </a:ext>
          </a:extLst>
        </p:cNvPr>
        <p:cNvGrpSpPr/>
        <p:nvPr/>
      </p:nvGrpSpPr>
      <p:grpSpPr>
        <a:xfrm>
          <a:off x="0" y="0"/>
          <a:ext cx="0" cy="0"/>
          <a:chOff x="0" y="0"/>
          <a:chExt cx="0" cy="0"/>
        </a:xfrm>
      </p:grpSpPr>
      <p:sp>
        <p:nvSpPr>
          <p:cNvPr id="1533" name="Google Shape;1533;p75:notes">
            <a:extLst>
              <a:ext uri="{FF2B5EF4-FFF2-40B4-BE49-F238E27FC236}">
                <a16:creationId xmlns:a16="http://schemas.microsoft.com/office/drawing/2014/main" id="{82130812-B57C-D9F0-FA66-0CEEB692338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4" name="Google Shape;1534;p75:notes">
            <a:extLst>
              <a:ext uri="{FF2B5EF4-FFF2-40B4-BE49-F238E27FC236}">
                <a16:creationId xmlns:a16="http://schemas.microsoft.com/office/drawing/2014/main" id="{18EFCB7B-7C38-CF5A-46EF-84E9DF6B4BA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7000"/>
              </a:lnSpc>
              <a:spcBef>
                <a:spcPts val="0"/>
              </a:spcBef>
              <a:spcAft>
                <a:spcPts val="0"/>
              </a:spcAft>
              <a:buFont typeface="Arial" panose="020B0604020202020204" pitchFamily="34" charset="0"/>
              <a:buChar char="•"/>
            </a:pPr>
            <a:r>
              <a:rPr lang="en-CA" sz="1200" dirty="0">
                <a:latin typeface="Times New Roman"/>
                <a:ea typeface="Times New Roman"/>
                <a:cs typeface="Times New Roman"/>
                <a:sym typeface="Times New Roman"/>
              </a:rPr>
              <a:t>Researchers and educational stakeholders have continued to evolve the MILE Program. </a:t>
            </a:r>
          </a:p>
          <a:p>
            <a:pPr marL="171450" lvl="0" indent="-171450" algn="l" rtl="0">
              <a:lnSpc>
                <a:spcPct val="107000"/>
              </a:lnSpc>
              <a:spcBef>
                <a:spcPts val="0"/>
              </a:spcBef>
              <a:spcAft>
                <a:spcPts val="0"/>
              </a:spcAft>
              <a:buFont typeface="Arial" panose="020B0604020202020204" pitchFamily="34" charset="0"/>
              <a:buChar char="•"/>
            </a:pPr>
            <a:r>
              <a:rPr lang="en-CA" sz="1200" dirty="0">
                <a:latin typeface="Times New Roman"/>
                <a:ea typeface="Times New Roman"/>
                <a:cs typeface="Times New Roman"/>
                <a:sym typeface="Times New Roman"/>
              </a:rPr>
              <a:t>Additional information about the program based on the infographic presented here and in the next two slides includes: </a:t>
            </a:r>
          </a:p>
          <a:p>
            <a:pPr marL="628650" lvl="1" indent="-171450" algn="l" rtl="0">
              <a:lnSpc>
                <a:spcPct val="107000"/>
              </a:lnSpc>
              <a:spcBef>
                <a:spcPts val="0"/>
              </a:spcBef>
              <a:spcAft>
                <a:spcPts val="0"/>
              </a:spcAft>
              <a:buFont typeface="Arial" panose="020B0604020202020204" pitchFamily="34" charset="0"/>
              <a:buChar char="•"/>
            </a:pPr>
            <a:r>
              <a:rPr lang="en-US" dirty="0"/>
              <a:t>MILE is an evidence-informed math intervention designed to support learners who struggle with traditional math instruction.</a:t>
            </a:r>
          </a:p>
          <a:p>
            <a:pPr marL="628650" lvl="1" indent="-171450" algn="l" rtl="0">
              <a:lnSpc>
                <a:spcPct val="107000"/>
              </a:lnSpc>
              <a:spcBef>
                <a:spcPts val="0"/>
              </a:spcBef>
              <a:spcAft>
                <a:spcPts val="0"/>
              </a:spcAft>
              <a:buFont typeface="Arial" panose="020B0604020202020204" pitchFamily="34" charset="0"/>
              <a:buChar char="•"/>
            </a:pPr>
            <a:r>
              <a:rPr lang="en-US" dirty="0"/>
              <a:t>It focuses on </a:t>
            </a:r>
            <a:r>
              <a:rPr lang="en-US" i="1" dirty="0"/>
              <a:t>how</a:t>
            </a:r>
            <a:r>
              <a:rPr lang="en-US" dirty="0"/>
              <a:t> students think about math, not just whether they get the right answer.</a:t>
            </a:r>
          </a:p>
          <a:p>
            <a:pPr marL="628650" lvl="1" indent="-171450" algn="l" rtl="0">
              <a:lnSpc>
                <a:spcPct val="107000"/>
              </a:lnSpc>
              <a:spcBef>
                <a:spcPts val="0"/>
              </a:spcBef>
              <a:spcAft>
                <a:spcPts val="0"/>
              </a:spcAft>
              <a:buFont typeface="Arial" panose="020B0604020202020204" pitchFamily="34" charset="0"/>
              <a:buChar char="•"/>
            </a:pPr>
            <a:r>
              <a:rPr lang="en-US" dirty="0"/>
              <a:t>The program integrates cognitive skill development, engagement, and behaviour regulation.</a:t>
            </a:r>
          </a:p>
          <a:p>
            <a:pPr marL="628650" lvl="1" indent="-171450" algn="l" rtl="0">
              <a:lnSpc>
                <a:spcPct val="107000"/>
              </a:lnSpc>
              <a:spcBef>
                <a:spcPts val="0"/>
              </a:spcBef>
              <a:spcAft>
                <a:spcPts val="0"/>
              </a:spcAft>
              <a:buFont typeface="Arial" panose="020B0604020202020204" pitchFamily="34" charset="0"/>
              <a:buChar char="•"/>
            </a:pPr>
            <a:r>
              <a:rPr lang="en-US" dirty="0"/>
              <a:t>MILE can be used individually or in small groups within classroom settings.</a:t>
            </a:r>
          </a:p>
          <a:p>
            <a:pPr marL="171450" lvl="0" indent="-171450" algn="l" rtl="0">
              <a:lnSpc>
                <a:spcPct val="107000"/>
              </a:lnSpc>
              <a:spcBef>
                <a:spcPts val="0"/>
              </a:spcBef>
              <a:spcAft>
                <a:spcPts val="0"/>
              </a:spcAft>
              <a:buFont typeface="Arial" panose="020B0604020202020204" pitchFamily="34" charset="0"/>
              <a:buChar char="•"/>
            </a:pPr>
            <a:endParaRPr lang="en-CA" sz="1200" dirty="0">
              <a:latin typeface="Times New Roman"/>
              <a:ea typeface="Times New Roman"/>
              <a:cs typeface="Times New Roman"/>
              <a:sym typeface="Times New Roman"/>
            </a:endParaRPr>
          </a:p>
          <a:p>
            <a:pPr marL="0" lvl="0" indent="0" algn="l" rtl="0">
              <a:lnSpc>
                <a:spcPct val="107000"/>
              </a:lnSpc>
              <a:spcBef>
                <a:spcPts val="0"/>
              </a:spcBef>
              <a:spcAft>
                <a:spcPts val="0"/>
              </a:spcAft>
              <a:buNone/>
            </a:pPr>
            <a:endParaRPr lang="en-CA" sz="1200" dirty="0">
              <a:latin typeface="Times New Roman"/>
              <a:ea typeface="Times New Roman"/>
              <a:cs typeface="Times New Roman"/>
              <a:sym typeface="Times New Roman"/>
            </a:endParaRPr>
          </a:p>
          <a:p>
            <a:r>
              <a:rPr lang="en-CA" sz="1200" dirty="0">
                <a:latin typeface="Times New Roman"/>
                <a:ea typeface="Times New Roman"/>
                <a:cs typeface="Times New Roman"/>
                <a:sym typeface="Times New Roman"/>
              </a:rPr>
              <a:t>Link to Infographic: </a:t>
            </a:r>
            <a:r>
              <a:rPr lang="en-CA" sz="1200" b="0" i="0" u="none" strike="noStrike" cap="none" dirty="0">
                <a:solidFill>
                  <a:schemeClr val="dk1"/>
                </a:solidFill>
                <a:effectLst/>
                <a:latin typeface="Calibri"/>
                <a:ea typeface="Calibri"/>
                <a:cs typeface="Calibri"/>
                <a:sym typeface="Calibri"/>
              </a:rPr>
              <a:t> </a:t>
            </a:r>
          </a:p>
          <a:p>
            <a:r>
              <a:rPr lang="en-CA" sz="1200" b="0" i="0" u="sng" strike="noStrike" cap="none" dirty="0">
                <a:solidFill>
                  <a:schemeClr val="dk1"/>
                </a:solidFill>
                <a:effectLst/>
                <a:latin typeface="Calibri"/>
                <a:ea typeface="Calibri"/>
                <a:cs typeface="Calibri"/>
                <a:sym typeface="Calibri"/>
                <a:hlinkClick r:id="rId3"/>
              </a:rPr>
              <a:t>https://canfasd.ca/wp-content/uploads/2018/06/MILE-Infographic-3.0.pdf</a:t>
            </a:r>
            <a:r>
              <a:rPr lang="en-CA" sz="1200" b="0" i="0" u="none" strike="noStrike" cap="none" dirty="0">
                <a:solidFill>
                  <a:schemeClr val="dk1"/>
                </a:solidFill>
                <a:effectLst/>
                <a:latin typeface="Calibri"/>
                <a:ea typeface="Calibri"/>
                <a:cs typeface="Calibri"/>
                <a:sym typeface="Calibri"/>
              </a:rPr>
              <a:t> </a:t>
            </a:r>
          </a:p>
          <a:p>
            <a:pPr marL="0" lvl="0" indent="0" algn="l" rtl="0">
              <a:lnSpc>
                <a:spcPct val="107000"/>
              </a:lnSpc>
              <a:spcBef>
                <a:spcPts val="0"/>
              </a:spcBef>
              <a:spcAft>
                <a:spcPts val="0"/>
              </a:spcAft>
              <a:buNone/>
            </a:pPr>
            <a:endParaRPr sz="1200" dirty="0">
              <a:latin typeface="Times New Roman"/>
              <a:ea typeface="Times New Roman"/>
              <a:cs typeface="Times New Roman"/>
              <a:sym typeface="Times New Roman"/>
            </a:endParaRPr>
          </a:p>
        </p:txBody>
      </p:sp>
      <p:sp>
        <p:nvSpPr>
          <p:cNvPr id="1535" name="Google Shape;1535;p75:notes">
            <a:extLst>
              <a:ext uri="{FF2B5EF4-FFF2-40B4-BE49-F238E27FC236}">
                <a16:creationId xmlns:a16="http://schemas.microsoft.com/office/drawing/2014/main" id="{F95973E8-8B80-9C87-42CF-8E9C0DF1B48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95</a:t>
            </a:fld>
            <a:endParaRPr/>
          </a:p>
        </p:txBody>
      </p:sp>
    </p:spTree>
    <p:extLst>
      <p:ext uri="{BB962C8B-B14F-4D97-AF65-F5344CB8AC3E}">
        <p14:creationId xmlns:p14="http://schemas.microsoft.com/office/powerpoint/2010/main" val="221707727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2">
          <a:extLst>
            <a:ext uri="{FF2B5EF4-FFF2-40B4-BE49-F238E27FC236}">
              <a16:creationId xmlns:a16="http://schemas.microsoft.com/office/drawing/2014/main" id="{BB399C3C-9BA4-4A37-2A48-4CF1C243808E}"/>
            </a:ext>
          </a:extLst>
        </p:cNvPr>
        <p:cNvGrpSpPr/>
        <p:nvPr/>
      </p:nvGrpSpPr>
      <p:grpSpPr>
        <a:xfrm>
          <a:off x="0" y="0"/>
          <a:ext cx="0" cy="0"/>
          <a:chOff x="0" y="0"/>
          <a:chExt cx="0" cy="0"/>
        </a:xfrm>
      </p:grpSpPr>
      <p:sp>
        <p:nvSpPr>
          <p:cNvPr id="1533" name="Google Shape;1533;p75:notes">
            <a:extLst>
              <a:ext uri="{FF2B5EF4-FFF2-40B4-BE49-F238E27FC236}">
                <a16:creationId xmlns:a16="http://schemas.microsoft.com/office/drawing/2014/main" id="{081FAFCF-F6D1-4A0E-155B-2048CEBB20C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4" name="Google Shape;1534;p75:notes">
            <a:extLst>
              <a:ext uri="{FF2B5EF4-FFF2-40B4-BE49-F238E27FC236}">
                <a16:creationId xmlns:a16="http://schemas.microsoft.com/office/drawing/2014/main" id="{8190AFD5-B55B-BD3B-6E83-C59E0F6FFC6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00050" indent="-171450">
              <a:buFont typeface="Arial" panose="020B0604020202020204" pitchFamily="34" charset="0"/>
              <a:buChar char="•"/>
            </a:pPr>
            <a:r>
              <a:rPr lang="en-US" dirty="0"/>
              <a:t>MILE targets key cognitive skills that are essential for math learning, including working memory, visual spatial processing, and visual motor integration.</a:t>
            </a:r>
          </a:p>
          <a:p>
            <a:pPr marL="400050" indent="-171450">
              <a:buFont typeface="Arial" panose="020B0604020202020204" pitchFamily="34" charset="0"/>
              <a:buChar char="•"/>
            </a:pPr>
            <a:r>
              <a:rPr lang="en-US" dirty="0"/>
              <a:t>These skills are often areas of difference for students with FASD and other brain-based differences.</a:t>
            </a:r>
          </a:p>
          <a:p>
            <a:pPr marL="400050" indent="-171450">
              <a:buFont typeface="Arial" panose="020B0604020202020204" pitchFamily="34" charset="0"/>
              <a:buChar char="•"/>
            </a:pPr>
            <a:r>
              <a:rPr lang="en-US" dirty="0"/>
              <a:t>Strengthening these skills supports tasks such as multi-step problem solving, number alignment, and understanding quantity.</a:t>
            </a:r>
          </a:p>
          <a:p>
            <a:pPr marL="400050" indent="-171450">
              <a:buFont typeface="Arial" panose="020B0604020202020204" pitchFamily="34" charset="0"/>
              <a:buChar char="•"/>
            </a:pPr>
            <a:r>
              <a:rPr lang="en-US" dirty="0"/>
              <a:t>The focus is on building capacity rather than remediating deficits.</a:t>
            </a:r>
          </a:p>
          <a:p>
            <a:pPr marL="0" lvl="0" indent="0" algn="l" rtl="0">
              <a:lnSpc>
                <a:spcPct val="107000"/>
              </a:lnSpc>
              <a:spcBef>
                <a:spcPts val="0"/>
              </a:spcBef>
              <a:spcAft>
                <a:spcPts val="0"/>
              </a:spcAft>
              <a:buNone/>
            </a:pPr>
            <a:endParaRPr sz="1200" dirty="0">
              <a:latin typeface="Times New Roman"/>
              <a:ea typeface="Times New Roman"/>
              <a:cs typeface="Times New Roman"/>
              <a:sym typeface="Times New Roman"/>
            </a:endParaRPr>
          </a:p>
        </p:txBody>
      </p:sp>
      <p:sp>
        <p:nvSpPr>
          <p:cNvPr id="1535" name="Google Shape;1535;p75:notes">
            <a:extLst>
              <a:ext uri="{FF2B5EF4-FFF2-40B4-BE49-F238E27FC236}">
                <a16:creationId xmlns:a16="http://schemas.microsoft.com/office/drawing/2014/main" id="{4EC5A679-3FDA-6EDC-A23B-2D9700D4322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96</a:t>
            </a:fld>
            <a:endParaRPr/>
          </a:p>
        </p:txBody>
      </p:sp>
    </p:spTree>
    <p:extLst>
      <p:ext uri="{BB962C8B-B14F-4D97-AF65-F5344CB8AC3E}">
        <p14:creationId xmlns:p14="http://schemas.microsoft.com/office/powerpoint/2010/main" val="377514336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dirty="0"/>
              <a:t>The F-A-R approach teaches students to </a:t>
            </a:r>
            <a:r>
              <a:rPr lang="en-US" i="1" dirty="0"/>
              <a:t>Focus and Plan</a:t>
            </a:r>
            <a:r>
              <a:rPr lang="en-US" dirty="0"/>
              <a:t>, </a:t>
            </a:r>
            <a:r>
              <a:rPr lang="en-US" i="1" dirty="0"/>
              <a:t>Act</a:t>
            </a:r>
            <a:r>
              <a:rPr lang="en-US" dirty="0"/>
              <a:t>, and </a:t>
            </a:r>
            <a:r>
              <a:rPr lang="en-US" i="1" dirty="0"/>
              <a:t>Reflect</a:t>
            </a:r>
            <a:r>
              <a:rPr lang="en-US" dirty="0"/>
              <a:t> during math tasks.</a:t>
            </a:r>
          </a:p>
          <a:p>
            <a:pPr>
              <a:buFont typeface="Arial" panose="020B0604020202020204" pitchFamily="34" charset="0"/>
              <a:buChar char="•"/>
            </a:pPr>
            <a:r>
              <a:rPr lang="en-US" dirty="0"/>
              <a:t>It makes thinking and problem-solving processes explicit and concrete.</a:t>
            </a:r>
          </a:p>
          <a:p>
            <a:pPr>
              <a:buFont typeface="Arial" panose="020B0604020202020204" pitchFamily="34" charset="0"/>
              <a:buChar char="•"/>
            </a:pPr>
            <a:r>
              <a:rPr lang="en-US" dirty="0"/>
              <a:t>Adults guide students to notice </a:t>
            </a:r>
            <a:r>
              <a:rPr lang="en-US" i="1" dirty="0"/>
              <a:t>how</a:t>
            </a:r>
            <a:r>
              <a:rPr lang="en-US" dirty="0"/>
              <a:t> they approached the task, not just the outcome.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This supports metacognition, self-regulation, and confidence in learning.</a:t>
            </a:r>
          </a:p>
          <a:p>
            <a:pPr marL="228600" indent="0">
              <a:buFont typeface="Arial" panose="020B0604020202020204" pitchFamily="34" charset="0"/>
              <a:buNone/>
            </a:pPr>
            <a:endParaRPr lang="en-C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CA" sz="1200" b="0" i="0" u="none" strike="noStrike" cap="none" smtClean="0">
                <a:solidFill>
                  <a:schemeClr val="dk1"/>
                </a:solidFill>
                <a:latin typeface="Calibri"/>
                <a:ea typeface="Calibri"/>
                <a:cs typeface="Calibri"/>
                <a:sym typeface="Calibri"/>
              </a:rPr>
              <a:t>97</a:t>
            </a:fld>
            <a:endParaRPr lang="en-C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004014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3"/>
        <p:cNvGrpSpPr/>
        <p:nvPr/>
      </p:nvGrpSpPr>
      <p:grpSpPr>
        <a:xfrm>
          <a:off x="0" y="0"/>
          <a:ext cx="0" cy="0"/>
          <a:chOff x="0" y="0"/>
          <a:chExt cx="0" cy="0"/>
        </a:xfrm>
      </p:grpSpPr>
      <p:sp>
        <p:nvSpPr>
          <p:cNvPr id="1694" name="Google Shape;1694;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5" name="Google Shape;1695;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dirty="0">
                <a:solidFill>
                  <a:schemeClr val="dk1"/>
                </a:solidFill>
                <a:latin typeface="Calibri"/>
                <a:ea typeface="Calibri"/>
                <a:cs typeface="Calibri"/>
                <a:sym typeface="Calibri"/>
              </a:rPr>
              <a:t>A video about MILE can be found here: Carmen Rasmussen – The Math Interactive Learning Experience (MILE) Program</a:t>
            </a:r>
            <a:endParaRPr dirty="0"/>
          </a:p>
          <a:p>
            <a:r>
              <a:rPr lang="en-CA" sz="1200" b="0" i="0" u="sng" strike="noStrike" cap="none" dirty="0">
                <a:solidFill>
                  <a:schemeClr val="dk1"/>
                </a:solidFill>
                <a:effectLst/>
                <a:latin typeface="Calibri"/>
                <a:ea typeface="Calibri"/>
                <a:cs typeface="Calibri"/>
                <a:sym typeface="Calibri"/>
                <a:hlinkClick r:id="rId3"/>
              </a:rPr>
              <a:t>https://www.youtube.com/watch?v=2ZWjCch6JSM&amp;t=3s</a:t>
            </a:r>
            <a:r>
              <a:rPr lang="en-CA" sz="1200" b="0" i="0" u="none" strike="noStrike" cap="none" dirty="0">
                <a:solidFill>
                  <a:schemeClr val="dk1"/>
                </a:solidFill>
                <a:effectLst/>
                <a:latin typeface="Calibri"/>
                <a:ea typeface="Calibri"/>
                <a:cs typeface="Calibri"/>
                <a:sym typeface="Calibri"/>
              </a:rPr>
              <a:t> </a:t>
            </a:r>
          </a:p>
          <a:p>
            <a:pPr marL="0" marR="0" lvl="0" indent="0" algn="l" rtl="0">
              <a:lnSpc>
                <a:spcPct val="100000"/>
              </a:lnSpc>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p:txBody>
      </p:sp>
      <p:sp>
        <p:nvSpPr>
          <p:cNvPr id="1696" name="Google Shape;1696;p8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98</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3"/>
        <p:cNvGrpSpPr/>
        <p:nvPr/>
      </p:nvGrpSpPr>
      <p:grpSpPr>
        <a:xfrm>
          <a:off x="0" y="0"/>
          <a:ext cx="0" cy="0"/>
          <a:chOff x="0" y="0"/>
          <a:chExt cx="0" cy="0"/>
        </a:xfrm>
      </p:grpSpPr>
      <p:sp>
        <p:nvSpPr>
          <p:cNvPr id="1704" name="Google Shape;1704;p8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5" name="Google Shape;1705;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ayout 2">
  <p:cSld name="Layout 2">
    <p:spTree>
      <p:nvGrpSpPr>
        <p:cNvPr id="1" name="Shape 10"/>
        <p:cNvGrpSpPr/>
        <p:nvPr/>
      </p:nvGrpSpPr>
      <p:grpSpPr>
        <a:xfrm>
          <a:off x="0" y="0"/>
          <a:ext cx="0" cy="0"/>
          <a:chOff x="0" y="0"/>
          <a:chExt cx="0" cy="0"/>
        </a:xfrm>
      </p:grpSpPr>
      <p:sp>
        <p:nvSpPr>
          <p:cNvPr id="11" name="Google Shape;11;p91"/>
          <p:cNvSpPr>
            <a:spLocks noGrp="1"/>
          </p:cNvSpPr>
          <p:nvPr>
            <p:ph type="pic" idx="2"/>
          </p:nvPr>
        </p:nvSpPr>
        <p:spPr>
          <a:xfrm>
            <a:off x="5080045" y="1187865"/>
            <a:ext cx="6141795" cy="5682511"/>
          </a:xfrm>
          <a:prstGeom prst="rect">
            <a:avLst/>
          </a:prstGeom>
          <a:solidFill>
            <a:schemeClr val="lt1"/>
          </a:solidFill>
          <a:ln>
            <a:noFill/>
          </a:ln>
        </p:spPr>
        <p:txBody>
          <a:bodyPr/>
          <a:lstStyle/>
          <a:p>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yout 21">
  <p:cSld name="Layout 21">
    <p:spTree>
      <p:nvGrpSpPr>
        <p:cNvPr id="1" name="Shape 29"/>
        <p:cNvGrpSpPr/>
        <p:nvPr/>
      </p:nvGrpSpPr>
      <p:grpSpPr>
        <a:xfrm>
          <a:off x="0" y="0"/>
          <a:ext cx="0" cy="0"/>
          <a:chOff x="0" y="0"/>
          <a:chExt cx="0" cy="0"/>
        </a:xfrm>
      </p:grpSpPr>
      <p:sp>
        <p:nvSpPr>
          <p:cNvPr id="30" name="Google Shape;30;p100"/>
          <p:cNvSpPr>
            <a:spLocks noGrp="1"/>
          </p:cNvSpPr>
          <p:nvPr>
            <p:ph type="pic" idx="2"/>
          </p:nvPr>
        </p:nvSpPr>
        <p:spPr>
          <a:xfrm>
            <a:off x="4622773" y="1771490"/>
            <a:ext cx="2946455" cy="3438133"/>
          </a:xfrm>
          <a:prstGeom prst="rect">
            <a:avLst/>
          </a:prstGeom>
          <a:solidFill>
            <a:schemeClr val="lt1"/>
          </a:solidFill>
          <a:ln>
            <a:noFill/>
          </a:ln>
        </p:spPr>
        <p:txBody>
          <a:bodyPr/>
          <a:lstStyle/>
          <a:p>
            <a:endParaRPr lang="en-CA"/>
          </a:p>
        </p:txBody>
      </p:sp>
      <p:sp>
        <p:nvSpPr>
          <p:cNvPr id="31" name="Google Shape;31;p100"/>
          <p:cNvSpPr>
            <a:spLocks noGrp="1"/>
          </p:cNvSpPr>
          <p:nvPr>
            <p:ph type="pic" idx="3"/>
          </p:nvPr>
        </p:nvSpPr>
        <p:spPr>
          <a:xfrm>
            <a:off x="7967218" y="1771489"/>
            <a:ext cx="2946455" cy="3438133"/>
          </a:xfrm>
          <a:prstGeom prst="rect">
            <a:avLst/>
          </a:prstGeom>
          <a:solidFill>
            <a:schemeClr val="lt1"/>
          </a:solidFill>
          <a:ln>
            <a:noFill/>
          </a:ln>
        </p:spPr>
        <p:txBody>
          <a:bodyPr/>
          <a:lstStyle/>
          <a:p>
            <a:endParaRPr lang="en-CA"/>
          </a:p>
        </p:txBody>
      </p:sp>
      <p:sp>
        <p:nvSpPr>
          <p:cNvPr id="32" name="Google Shape;32;p100"/>
          <p:cNvSpPr>
            <a:spLocks noGrp="1"/>
          </p:cNvSpPr>
          <p:nvPr>
            <p:ph type="pic" idx="4"/>
          </p:nvPr>
        </p:nvSpPr>
        <p:spPr>
          <a:xfrm>
            <a:off x="1276588" y="1771490"/>
            <a:ext cx="2946455" cy="3438133"/>
          </a:xfrm>
          <a:prstGeom prst="rect">
            <a:avLst/>
          </a:prstGeom>
          <a:solidFill>
            <a:schemeClr val="lt1"/>
          </a:solidFill>
          <a:ln>
            <a:noFill/>
          </a:ln>
        </p:spPr>
        <p:txBody>
          <a:bodyPr/>
          <a:lstStyle/>
          <a:p>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ayout 18">
  <p:cSld name="Layout 18">
    <p:spTree>
      <p:nvGrpSpPr>
        <p:cNvPr id="1" name="Shape 33"/>
        <p:cNvGrpSpPr/>
        <p:nvPr/>
      </p:nvGrpSpPr>
      <p:grpSpPr>
        <a:xfrm>
          <a:off x="0" y="0"/>
          <a:ext cx="0" cy="0"/>
          <a:chOff x="0" y="0"/>
          <a:chExt cx="0" cy="0"/>
        </a:xfrm>
      </p:grpSpPr>
      <p:sp>
        <p:nvSpPr>
          <p:cNvPr id="34" name="Google Shape;34;p101"/>
          <p:cNvSpPr>
            <a:spLocks noGrp="1"/>
          </p:cNvSpPr>
          <p:nvPr>
            <p:ph type="pic" idx="2"/>
          </p:nvPr>
        </p:nvSpPr>
        <p:spPr>
          <a:xfrm>
            <a:off x="4113085" y="3953572"/>
            <a:ext cx="2083238" cy="2083238"/>
          </a:xfrm>
          <a:prstGeom prst="rect">
            <a:avLst/>
          </a:prstGeom>
          <a:solidFill>
            <a:schemeClr val="lt1"/>
          </a:solidFill>
          <a:ln>
            <a:noFill/>
          </a:ln>
        </p:spPr>
        <p:txBody>
          <a:bodyPr/>
          <a:lstStyle/>
          <a:p>
            <a:endParaRPr lang="en-CA"/>
          </a:p>
        </p:txBody>
      </p:sp>
      <p:sp>
        <p:nvSpPr>
          <p:cNvPr id="35" name="Google Shape;35;p101"/>
          <p:cNvSpPr>
            <a:spLocks noGrp="1"/>
          </p:cNvSpPr>
          <p:nvPr>
            <p:ph type="pic" idx="3"/>
          </p:nvPr>
        </p:nvSpPr>
        <p:spPr>
          <a:xfrm>
            <a:off x="1786573" y="3953572"/>
            <a:ext cx="2083238" cy="2083238"/>
          </a:xfrm>
          <a:prstGeom prst="rect">
            <a:avLst/>
          </a:prstGeom>
          <a:solidFill>
            <a:schemeClr val="lt1"/>
          </a:solidFill>
          <a:ln>
            <a:noFill/>
          </a:ln>
        </p:spPr>
        <p:txBody>
          <a:bodyPr/>
          <a:lstStyle/>
          <a:p>
            <a:endParaRPr lang="en-C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yout 7">
  <p:cSld name="Layout 7">
    <p:spTree>
      <p:nvGrpSpPr>
        <p:cNvPr id="1" name="Shape 36"/>
        <p:cNvGrpSpPr/>
        <p:nvPr/>
      </p:nvGrpSpPr>
      <p:grpSpPr>
        <a:xfrm>
          <a:off x="0" y="0"/>
          <a:ext cx="0" cy="0"/>
          <a:chOff x="0" y="0"/>
          <a:chExt cx="0" cy="0"/>
        </a:xfrm>
      </p:grpSpPr>
      <p:sp>
        <p:nvSpPr>
          <p:cNvPr id="37" name="Google Shape;37;p102"/>
          <p:cNvSpPr>
            <a:spLocks noGrp="1"/>
          </p:cNvSpPr>
          <p:nvPr>
            <p:ph type="pic" idx="2"/>
          </p:nvPr>
        </p:nvSpPr>
        <p:spPr>
          <a:xfrm>
            <a:off x="9777732" y="4925563"/>
            <a:ext cx="2414268" cy="1928013"/>
          </a:xfrm>
          <a:prstGeom prst="rect">
            <a:avLst/>
          </a:prstGeom>
          <a:solidFill>
            <a:schemeClr val="lt1"/>
          </a:solidFill>
          <a:ln>
            <a:noFill/>
          </a:ln>
        </p:spPr>
        <p:txBody>
          <a:bodyPr/>
          <a:lstStyle/>
          <a:p>
            <a:endParaRPr lang="en-CA"/>
          </a:p>
        </p:txBody>
      </p:sp>
      <p:sp>
        <p:nvSpPr>
          <p:cNvPr id="38" name="Google Shape;38;p102"/>
          <p:cNvSpPr>
            <a:spLocks noGrp="1"/>
          </p:cNvSpPr>
          <p:nvPr>
            <p:ph type="pic" idx="3"/>
          </p:nvPr>
        </p:nvSpPr>
        <p:spPr>
          <a:xfrm>
            <a:off x="6434666" y="0"/>
            <a:ext cx="3343066" cy="4013200"/>
          </a:xfrm>
          <a:prstGeom prst="rect">
            <a:avLst/>
          </a:prstGeom>
          <a:solidFill>
            <a:schemeClr val="lt1"/>
          </a:solidFill>
          <a:ln>
            <a:noFill/>
          </a:ln>
        </p:spPr>
        <p:txBody>
          <a:bodyPr/>
          <a:lstStyle/>
          <a:p>
            <a:endParaRPr lang="en-CA"/>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yout 11">
  <p:cSld name="Layout 11">
    <p:spTree>
      <p:nvGrpSpPr>
        <p:cNvPr id="1" name="Shape 39"/>
        <p:cNvGrpSpPr/>
        <p:nvPr/>
      </p:nvGrpSpPr>
      <p:grpSpPr>
        <a:xfrm>
          <a:off x="0" y="0"/>
          <a:ext cx="0" cy="0"/>
          <a:chOff x="0" y="0"/>
          <a:chExt cx="0" cy="0"/>
        </a:xfrm>
      </p:grpSpPr>
      <p:sp>
        <p:nvSpPr>
          <p:cNvPr id="40" name="Google Shape;40;p103"/>
          <p:cNvSpPr>
            <a:spLocks noGrp="1"/>
          </p:cNvSpPr>
          <p:nvPr>
            <p:ph type="pic" idx="2"/>
          </p:nvPr>
        </p:nvSpPr>
        <p:spPr>
          <a:xfrm>
            <a:off x="1041873" y="3428999"/>
            <a:ext cx="2083747" cy="2083747"/>
          </a:xfrm>
          <a:prstGeom prst="rect">
            <a:avLst/>
          </a:prstGeom>
          <a:solidFill>
            <a:schemeClr val="lt1"/>
          </a:solidFill>
          <a:ln>
            <a:noFill/>
          </a:ln>
        </p:spPr>
        <p:txBody>
          <a:bodyPr/>
          <a:lstStyle/>
          <a:p>
            <a:endParaRPr lang="en-CA"/>
          </a:p>
        </p:txBody>
      </p:sp>
      <p:sp>
        <p:nvSpPr>
          <p:cNvPr id="41" name="Google Shape;41;p103"/>
          <p:cNvSpPr>
            <a:spLocks noGrp="1"/>
          </p:cNvSpPr>
          <p:nvPr>
            <p:ph type="pic" idx="3"/>
          </p:nvPr>
        </p:nvSpPr>
        <p:spPr>
          <a:xfrm>
            <a:off x="3129384" y="3428999"/>
            <a:ext cx="2083747" cy="2083747"/>
          </a:xfrm>
          <a:prstGeom prst="rect">
            <a:avLst/>
          </a:prstGeom>
          <a:solidFill>
            <a:schemeClr val="lt1"/>
          </a:solidFill>
          <a:ln>
            <a:noFill/>
          </a:ln>
        </p:spPr>
        <p:txBody>
          <a:bodyPr/>
          <a:lstStyle/>
          <a:p>
            <a:endParaRPr lang="en-CA"/>
          </a:p>
        </p:txBody>
      </p:sp>
      <p:sp>
        <p:nvSpPr>
          <p:cNvPr id="42" name="Google Shape;42;p103"/>
          <p:cNvSpPr>
            <a:spLocks noGrp="1"/>
          </p:cNvSpPr>
          <p:nvPr>
            <p:ph type="pic" idx="4"/>
          </p:nvPr>
        </p:nvSpPr>
        <p:spPr>
          <a:xfrm>
            <a:off x="1041873" y="1345253"/>
            <a:ext cx="2083747" cy="2083747"/>
          </a:xfrm>
          <a:prstGeom prst="rect">
            <a:avLst/>
          </a:prstGeom>
          <a:solidFill>
            <a:schemeClr val="lt1"/>
          </a:solidFill>
          <a:ln>
            <a:noFill/>
          </a:ln>
        </p:spPr>
        <p:txBody>
          <a:bodyPr/>
          <a:lstStyle/>
          <a:p>
            <a:endParaRPr lang="en-CA"/>
          </a:p>
        </p:txBody>
      </p:sp>
      <p:sp>
        <p:nvSpPr>
          <p:cNvPr id="43" name="Google Shape;43;p103"/>
          <p:cNvSpPr>
            <a:spLocks noGrp="1"/>
          </p:cNvSpPr>
          <p:nvPr>
            <p:ph type="pic" idx="5"/>
          </p:nvPr>
        </p:nvSpPr>
        <p:spPr>
          <a:xfrm>
            <a:off x="3129384" y="1345253"/>
            <a:ext cx="2083747" cy="2083747"/>
          </a:xfrm>
          <a:prstGeom prst="rect">
            <a:avLst/>
          </a:prstGeom>
          <a:solidFill>
            <a:schemeClr val="lt1"/>
          </a:solidFill>
          <a:ln>
            <a:noFill/>
          </a:ln>
        </p:spPr>
        <p:txBody>
          <a:bodyPr/>
          <a:lstStyle/>
          <a:p>
            <a:endParaRPr lang="en-C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Layout 17">
  <p:cSld name="Layout 17">
    <p:spTree>
      <p:nvGrpSpPr>
        <p:cNvPr id="1" name="Shape 44"/>
        <p:cNvGrpSpPr/>
        <p:nvPr/>
      </p:nvGrpSpPr>
      <p:grpSpPr>
        <a:xfrm>
          <a:off x="0" y="0"/>
          <a:ext cx="0" cy="0"/>
          <a:chOff x="0" y="0"/>
          <a:chExt cx="0" cy="0"/>
        </a:xfrm>
      </p:grpSpPr>
      <p:sp>
        <p:nvSpPr>
          <p:cNvPr id="45" name="Google Shape;45;p104"/>
          <p:cNvSpPr>
            <a:spLocks noGrp="1"/>
          </p:cNvSpPr>
          <p:nvPr>
            <p:ph type="pic" idx="2"/>
          </p:nvPr>
        </p:nvSpPr>
        <p:spPr>
          <a:xfrm>
            <a:off x="2346689" y="1702677"/>
            <a:ext cx="4359305" cy="4359305"/>
          </a:xfrm>
          <a:prstGeom prst="rect">
            <a:avLst/>
          </a:prstGeom>
          <a:solidFill>
            <a:schemeClr val="lt1"/>
          </a:solidFill>
          <a:ln>
            <a:noFill/>
          </a:ln>
        </p:spPr>
        <p:txBody>
          <a:bodyPr/>
          <a:lstStyle/>
          <a:p>
            <a:endParaRPr lang="en-CA"/>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ayout 23">
  <p:cSld name="Layout 23">
    <p:spTree>
      <p:nvGrpSpPr>
        <p:cNvPr id="1" name="Shape 46"/>
        <p:cNvGrpSpPr/>
        <p:nvPr/>
      </p:nvGrpSpPr>
      <p:grpSpPr>
        <a:xfrm>
          <a:off x="0" y="0"/>
          <a:ext cx="0" cy="0"/>
          <a:chOff x="0" y="0"/>
          <a:chExt cx="0" cy="0"/>
        </a:xfrm>
      </p:grpSpPr>
      <p:sp>
        <p:nvSpPr>
          <p:cNvPr id="47" name="Google Shape;47;p105"/>
          <p:cNvSpPr>
            <a:spLocks noGrp="1"/>
          </p:cNvSpPr>
          <p:nvPr>
            <p:ph type="pic" idx="2"/>
          </p:nvPr>
        </p:nvSpPr>
        <p:spPr>
          <a:xfrm>
            <a:off x="1271238" y="2678795"/>
            <a:ext cx="1287813" cy="1093287"/>
          </a:xfrm>
          <a:prstGeom prst="rect">
            <a:avLst/>
          </a:prstGeom>
          <a:solidFill>
            <a:schemeClr val="lt1"/>
          </a:solidFill>
          <a:ln>
            <a:noFill/>
          </a:ln>
        </p:spPr>
        <p:txBody>
          <a:bodyPr/>
          <a:lstStyle/>
          <a:p>
            <a:endParaRPr lang="en-CA"/>
          </a:p>
        </p:txBody>
      </p:sp>
      <p:sp>
        <p:nvSpPr>
          <p:cNvPr id="48" name="Google Shape;48;p105"/>
          <p:cNvSpPr>
            <a:spLocks noGrp="1"/>
          </p:cNvSpPr>
          <p:nvPr>
            <p:ph type="pic" idx="3"/>
          </p:nvPr>
        </p:nvSpPr>
        <p:spPr>
          <a:xfrm>
            <a:off x="1271238" y="4544017"/>
            <a:ext cx="1287813" cy="1093287"/>
          </a:xfrm>
          <a:prstGeom prst="rect">
            <a:avLst/>
          </a:prstGeom>
          <a:solidFill>
            <a:schemeClr val="lt1"/>
          </a:solidFill>
          <a:ln>
            <a:noFill/>
          </a:ln>
        </p:spPr>
        <p:txBody>
          <a:bodyPr/>
          <a:lstStyle/>
          <a:p>
            <a:endParaRPr lang="en-CA"/>
          </a:p>
        </p:txBody>
      </p:sp>
      <p:sp>
        <p:nvSpPr>
          <p:cNvPr id="49" name="Google Shape;49;p105"/>
          <p:cNvSpPr>
            <a:spLocks noGrp="1"/>
          </p:cNvSpPr>
          <p:nvPr>
            <p:ph type="pic" idx="4"/>
          </p:nvPr>
        </p:nvSpPr>
        <p:spPr>
          <a:xfrm>
            <a:off x="1271238" y="813572"/>
            <a:ext cx="1287813" cy="1093287"/>
          </a:xfrm>
          <a:prstGeom prst="rect">
            <a:avLst/>
          </a:prstGeom>
          <a:solidFill>
            <a:schemeClr val="lt1"/>
          </a:solidFill>
          <a:ln>
            <a:noFill/>
          </a:ln>
        </p:spPr>
        <p:txBody>
          <a:bodyPr/>
          <a:lstStyle/>
          <a:p>
            <a:endParaRPr lang="en-CA"/>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ayout 6">
  <p:cSld name="Layout 6">
    <p:spTree>
      <p:nvGrpSpPr>
        <p:cNvPr id="1" name="Shape 50"/>
        <p:cNvGrpSpPr/>
        <p:nvPr/>
      </p:nvGrpSpPr>
      <p:grpSpPr>
        <a:xfrm>
          <a:off x="0" y="0"/>
          <a:ext cx="0" cy="0"/>
          <a:chOff x="0" y="0"/>
          <a:chExt cx="0" cy="0"/>
        </a:xfrm>
      </p:grpSpPr>
      <p:sp>
        <p:nvSpPr>
          <p:cNvPr id="51" name="Google Shape;51;p106"/>
          <p:cNvSpPr>
            <a:spLocks noGrp="1"/>
          </p:cNvSpPr>
          <p:nvPr>
            <p:ph type="pic" idx="2"/>
          </p:nvPr>
        </p:nvSpPr>
        <p:spPr>
          <a:xfrm>
            <a:off x="1391108" y="3572934"/>
            <a:ext cx="2370667" cy="2370667"/>
          </a:xfrm>
          <a:prstGeom prst="rect">
            <a:avLst/>
          </a:prstGeom>
          <a:solidFill>
            <a:schemeClr val="lt1"/>
          </a:solidFill>
          <a:ln>
            <a:noFill/>
          </a:ln>
        </p:spPr>
        <p:txBody>
          <a:bodyPr/>
          <a:lstStyle/>
          <a:p>
            <a:endParaRPr lang="en-CA"/>
          </a:p>
        </p:txBody>
      </p:sp>
      <p:sp>
        <p:nvSpPr>
          <p:cNvPr id="52" name="Google Shape;52;p106"/>
          <p:cNvSpPr>
            <a:spLocks noGrp="1"/>
          </p:cNvSpPr>
          <p:nvPr>
            <p:ph type="pic" idx="3"/>
          </p:nvPr>
        </p:nvSpPr>
        <p:spPr>
          <a:xfrm>
            <a:off x="1391108" y="914401"/>
            <a:ext cx="2370667" cy="2370667"/>
          </a:xfrm>
          <a:prstGeom prst="rect">
            <a:avLst/>
          </a:prstGeom>
          <a:solidFill>
            <a:schemeClr val="lt1"/>
          </a:solidFill>
          <a:ln>
            <a:noFill/>
          </a:ln>
        </p:spPr>
        <p:txBody>
          <a:bodyPr/>
          <a:lstStyle/>
          <a:p>
            <a:endParaRPr lang="en-CA"/>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Layout 31">
  <p:cSld name="Layout 31">
    <p:spTree>
      <p:nvGrpSpPr>
        <p:cNvPr id="1" name="Shape 53"/>
        <p:cNvGrpSpPr/>
        <p:nvPr/>
      </p:nvGrpSpPr>
      <p:grpSpPr>
        <a:xfrm>
          <a:off x="0" y="0"/>
          <a:ext cx="0" cy="0"/>
          <a:chOff x="0" y="0"/>
          <a:chExt cx="0" cy="0"/>
        </a:xfrm>
      </p:grpSpPr>
      <p:sp>
        <p:nvSpPr>
          <p:cNvPr id="54" name="Google Shape;54;p107"/>
          <p:cNvSpPr>
            <a:spLocks noGrp="1"/>
          </p:cNvSpPr>
          <p:nvPr>
            <p:ph type="pic" idx="2"/>
          </p:nvPr>
        </p:nvSpPr>
        <p:spPr>
          <a:xfrm>
            <a:off x="4828479" y="2139044"/>
            <a:ext cx="6211229" cy="3916068"/>
          </a:xfrm>
          <a:prstGeom prst="rect">
            <a:avLst/>
          </a:prstGeom>
          <a:solidFill>
            <a:schemeClr val="lt1"/>
          </a:solidFill>
          <a:ln>
            <a:noFill/>
          </a:ln>
        </p:spPr>
        <p:txBody>
          <a:bodyPr/>
          <a:lstStyle/>
          <a:p>
            <a:endParaRPr lang="en-CA"/>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ayout 19">
  <p:cSld name="Layout 19">
    <p:spTree>
      <p:nvGrpSpPr>
        <p:cNvPr id="1" name="Shape 55"/>
        <p:cNvGrpSpPr/>
        <p:nvPr/>
      </p:nvGrpSpPr>
      <p:grpSpPr>
        <a:xfrm>
          <a:off x="0" y="0"/>
          <a:ext cx="0" cy="0"/>
          <a:chOff x="0" y="0"/>
          <a:chExt cx="0" cy="0"/>
        </a:xfrm>
      </p:grpSpPr>
      <p:sp>
        <p:nvSpPr>
          <p:cNvPr id="56" name="Google Shape;56;p108"/>
          <p:cNvSpPr>
            <a:spLocks noGrp="1"/>
          </p:cNvSpPr>
          <p:nvPr>
            <p:ph type="pic" idx="2"/>
          </p:nvPr>
        </p:nvSpPr>
        <p:spPr>
          <a:xfrm>
            <a:off x="6023143" y="705315"/>
            <a:ext cx="3708066" cy="5447370"/>
          </a:xfrm>
          <a:prstGeom prst="rect">
            <a:avLst/>
          </a:prstGeom>
          <a:solidFill>
            <a:schemeClr val="lt1"/>
          </a:solidFill>
          <a:ln>
            <a:noFill/>
          </a:ln>
        </p:spPr>
        <p:txBody>
          <a:bodyPr/>
          <a:lstStyle/>
          <a:p>
            <a:endParaRPr lang="en-CA"/>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5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Layout 2">
  <p:cSld name="1_Layout 2">
    <p:spTree>
      <p:nvGrpSpPr>
        <p:cNvPr id="1" name="Shape 12"/>
        <p:cNvGrpSpPr/>
        <p:nvPr/>
      </p:nvGrpSpPr>
      <p:grpSpPr>
        <a:xfrm>
          <a:off x="0" y="0"/>
          <a:ext cx="0" cy="0"/>
          <a:chOff x="0" y="0"/>
          <a:chExt cx="0" cy="0"/>
        </a:xfrm>
      </p:grpSpPr>
      <p:sp>
        <p:nvSpPr>
          <p:cNvPr id="13" name="Google Shape;13;p92"/>
          <p:cNvSpPr>
            <a:spLocks noGrp="1"/>
          </p:cNvSpPr>
          <p:nvPr>
            <p:ph type="pic" idx="2"/>
          </p:nvPr>
        </p:nvSpPr>
        <p:spPr>
          <a:xfrm>
            <a:off x="1992085" y="1681843"/>
            <a:ext cx="4710793" cy="2466000"/>
          </a:xfrm>
          <a:prstGeom prst="rect">
            <a:avLst/>
          </a:prstGeom>
          <a:solidFill>
            <a:schemeClr val="lt1"/>
          </a:solidFill>
          <a:ln>
            <a:noFill/>
          </a:ln>
        </p:spPr>
        <p:txBody>
          <a:bodyPr/>
          <a:lstStyle/>
          <a:p>
            <a:endParaRPr lang="en-C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Layout 9">
  <p:cSld name="Layout 9">
    <p:spTree>
      <p:nvGrpSpPr>
        <p:cNvPr id="1" name="Shape 58"/>
        <p:cNvGrpSpPr/>
        <p:nvPr/>
      </p:nvGrpSpPr>
      <p:grpSpPr>
        <a:xfrm>
          <a:off x="0" y="0"/>
          <a:ext cx="0" cy="0"/>
          <a:chOff x="0" y="0"/>
          <a:chExt cx="0" cy="0"/>
        </a:xfrm>
      </p:grpSpPr>
      <p:sp>
        <p:nvSpPr>
          <p:cNvPr id="59" name="Google Shape;59;p110"/>
          <p:cNvSpPr>
            <a:spLocks noGrp="1"/>
          </p:cNvSpPr>
          <p:nvPr>
            <p:ph type="pic" idx="2"/>
          </p:nvPr>
        </p:nvSpPr>
        <p:spPr>
          <a:xfrm>
            <a:off x="7514331" y="1411437"/>
            <a:ext cx="2023551" cy="2023551"/>
          </a:xfrm>
          <a:prstGeom prst="rect">
            <a:avLst/>
          </a:prstGeom>
          <a:solidFill>
            <a:schemeClr val="lt1"/>
          </a:solidFill>
          <a:ln>
            <a:noFill/>
          </a:ln>
        </p:spPr>
        <p:txBody>
          <a:bodyPr/>
          <a:lstStyle/>
          <a:p>
            <a:endParaRPr lang="en-CA"/>
          </a:p>
        </p:txBody>
      </p:sp>
      <p:sp>
        <p:nvSpPr>
          <p:cNvPr id="60" name="Google Shape;60;p110"/>
          <p:cNvSpPr>
            <a:spLocks noGrp="1"/>
          </p:cNvSpPr>
          <p:nvPr>
            <p:ph type="pic" idx="3"/>
          </p:nvPr>
        </p:nvSpPr>
        <p:spPr>
          <a:xfrm>
            <a:off x="7316767" y="3429000"/>
            <a:ext cx="2023551" cy="2023552"/>
          </a:xfrm>
          <a:prstGeom prst="rect">
            <a:avLst/>
          </a:prstGeom>
          <a:solidFill>
            <a:schemeClr val="lt1"/>
          </a:solidFill>
          <a:ln>
            <a:noFill/>
          </a:ln>
        </p:spPr>
        <p:txBody>
          <a:bodyPr/>
          <a:lstStyle/>
          <a:p>
            <a:endParaRPr lang="en-CA"/>
          </a:p>
        </p:txBody>
      </p:sp>
      <p:sp>
        <p:nvSpPr>
          <p:cNvPr id="61" name="Google Shape;61;p110"/>
          <p:cNvSpPr>
            <a:spLocks noGrp="1"/>
          </p:cNvSpPr>
          <p:nvPr>
            <p:ph type="pic" idx="4"/>
          </p:nvPr>
        </p:nvSpPr>
        <p:spPr>
          <a:xfrm>
            <a:off x="8627884" y="2219660"/>
            <a:ext cx="2634209" cy="2634209"/>
          </a:xfrm>
          <a:prstGeom prst="rect">
            <a:avLst/>
          </a:prstGeom>
          <a:solidFill>
            <a:schemeClr val="lt1"/>
          </a:solidFill>
          <a:ln>
            <a:noFill/>
          </a:ln>
        </p:spPr>
        <p:txBody>
          <a:bodyPr/>
          <a:lstStyle/>
          <a:p>
            <a:endParaRPr lang="en-CA"/>
          </a:p>
        </p:txBody>
      </p:sp>
      <p:sp>
        <p:nvSpPr>
          <p:cNvPr id="62" name="Google Shape;62;p110"/>
          <p:cNvSpPr>
            <a:spLocks noGrp="1"/>
          </p:cNvSpPr>
          <p:nvPr>
            <p:ph type="pic" idx="5"/>
          </p:nvPr>
        </p:nvSpPr>
        <p:spPr>
          <a:xfrm>
            <a:off x="5586570" y="2004134"/>
            <a:ext cx="2634209" cy="2634209"/>
          </a:xfrm>
          <a:prstGeom prst="rect">
            <a:avLst/>
          </a:prstGeom>
          <a:solidFill>
            <a:schemeClr val="lt1"/>
          </a:solidFill>
          <a:ln>
            <a:noFill/>
          </a:ln>
        </p:spPr>
        <p:txBody>
          <a:bodyPr/>
          <a:lstStyle/>
          <a:p>
            <a:endParaRPr lang="en-CA"/>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Layout 4">
  <p:cSld name="Layout 4">
    <p:spTree>
      <p:nvGrpSpPr>
        <p:cNvPr id="1" name="Shape 63"/>
        <p:cNvGrpSpPr/>
        <p:nvPr/>
      </p:nvGrpSpPr>
      <p:grpSpPr>
        <a:xfrm>
          <a:off x="0" y="0"/>
          <a:ext cx="0" cy="0"/>
          <a:chOff x="0" y="0"/>
          <a:chExt cx="0" cy="0"/>
        </a:xfrm>
      </p:grpSpPr>
      <p:sp>
        <p:nvSpPr>
          <p:cNvPr id="64" name="Google Shape;64;p111"/>
          <p:cNvSpPr>
            <a:spLocks noGrp="1"/>
          </p:cNvSpPr>
          <p:nvPr>
            <p:ph type="pic" idx="2"/>
          </p:nvPr>
        </p:nvSpPr>
        <p:spPr>
          <a:xfrm>
            <a:off x="1836301" y="778933"/>
            <a:ext cx="3589867" cy="5300134"/>
          </a:xfrm>
          <a:prstGeom prst="rect">
            <a:avLst/>
          </a:prstGeom>
          <a:solidFill>
            <a:schemeClr val="lt1"/>
          </a:solidFill>
          <a:ln>
            <a:noFill/>
          </a:ln>
        </p:spPr>
        <p:txBody>
          <a:bodyPr/>
          <a:lstStyle/>
          <a:p>
            <a:endParaRPr lang="en-C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Layout 27">
  <p:cSld name="Layout 27">
    <p:spTree>
      <p:nvGrpSpPr>
        <p:cNvPr id="1" name="Shape 65"/>
        <p:cNvGrpSpPr/>
        <p:nvPr/>
      </p:nvGrpSpPr>
      <p:grpSpPr>
        <a:xfrm>
          <a:off x="0" y="0"/>
          <a:ext cx="0" cy="0"/>
          <a:chOff x="0" y="0"/>
          <a:chExt cx="0" cy="0"/>
        </a:xfrm>
      </p:grpSpPr>
      <p:sp>
        <p:nvSpPr>
          <p:cNvPr id="66" name="Google Shape;66;p112"/>
          <p:cNvSpPr>
            <a:spLocks noGrp="1"/>
          </p:cNvSpPr>
          <p:nvPr>
            <p:ph type="pic" idx="2"/>
          </p:nvPr>
        </p:nvSpPr>
        <p:spPr>
          <a:xfrm>
            <a:off x="3763774" y="490654"/>
            <a:ext cx="3367668" cy="5876693"/>
          </a:xfrm>
          <a:prstGeom prst="rect">
            <a:avLst/>
          </a:prstGeom>
          <a:solidFill>
            <a:schemeClr val="lt1"/>
          </a:solidFill>
          <a:ln>
            <a:noFill/>
          </a:ln>
        </p:spPr>
        <p:txBody>
          <a:bodyPr/>
          <a:lstStyle/>
          <a:p>
            <a:endParaRPr lang="en-CA"/>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Layout 12">
  <p:cSld name="Layout 12">
    <p:spTree>
      <p:nvGrpSpPr>
        <p:cNvPr id="1" name="Shape 67"/>
        <p:cNvGrpSpPr/>
        <p:nvPr/>
      </p:nvGrpSpPr>
      <p:grpSpPr>
        <a:xfrm>
          <a:off x="0" y="0"/>
          <a:ext cx="0" cy="0"/>
          <a:chOff x="0" y="0"/>
          <a:chExt cx="0" cy="0"/>
        </a:xfrm>
      </p:grpSpPr>
      <p:sp>
        <p:nvSpPr>
          <p:cNvPr id="68" name="Google Shape;68;p113"/>
          <p:cNvSpPr>
            <a:spLocks noGrp="1"/>
          </p:cNvSpPr>
          <p:nvPr>
            <p:ph type="pic" idx="2"/>
          </p:nvPr>
        </p:nvSpPr>
        <p:spPr>
          <a:xfrm>
            <a:off x="6092948" y="4570851"/>
            <a:ext cx="3047598" cy="2287150"/>
          </a:xfrm>
          <a:prstGeom prst="rect">
            <a:avLst/>
          </a:prstGeom>
          <a:solidFill>
            <a:schemeClr val="lt1"/>
          </a:solidFill>
          <a:ln>
            <a:noFill/>
          </a:ln>
        </p:spPr>
        <p:txBody>
          <a:bodyPr/>
          <a:lstStyle/>
          <a:p>
            <a:endParaRPr lang="en-CA"/>
          </a:p>
        </p:txBody>
      </p:sp>
      <p:sp>
        <p:nvSpPr>
          <p:cNvPr id="69" name="Google Shape;69;p113"/>
          <p:cNvSpPr>
            <a:spLocks noGrp="1"/>
          </p:cNvSpPr>
          <p:nvPr>
            <p:ph type="pic" idx="3"/>
          </p:nvPr>
        </p:nvSpPr>
        <p:spPr>
          <a:xfrm>
            <a:off x="3047598" y="2283701"/>
            <a:ext cx="3047598" cy="2287150"/>
          </a:xfrm>
          <a:prstGeom prst="rect">
            <a:avLst/>
          </a:prstGeom>
          <a:solidFill>
            <a:schemeClr val="lt1"/>
          </a:solidFill>
          <a:ln>
            <a:noFill/>
          </a:ln>
        </p:spPr>
        <p:txBody>
          <a:bodyPr/>
          <a:lstStyle/>
          <a:p>
            <a:endParaRPr lang="en-CA"/>
          </a:p>
        </p:txBody>
      </p:sp>
      <p:sp>
        <p:nvSpPr>
          <p:cNvPr id="70" name="Google Shape;70;p113"/>
          <p:cNvSpPr>
            <a:spLocks noGrp="1"/>
          </p:cNvSpPr>
          <p:nvPr>
            <p:ph type="pic" idx="4"/>
          </p:nvPr>
        </p:nvSpPr>
        <p:spPr>
          <a:xfrm>
            <a:off x="0" y="4570851"/>
            <a:ext cx="3047598" cy="2287150"/>
          </a:xfrm>
          <a:prstGeom prst="rect">
            <a:avLst/>
          </a:prstGeom>
          <a:solidFill>
            <a:schemeClr val="lt1"/>
          </a:solidFill>
          <a:ln>
            <a:noFill/>
          </a:ln>
        </p:spPr>
        <p:txBody>
          <a:bodyPr/>
          <a:lstStyle/>
          <a:p>
            <a:endParaRPr lang="en-CA"/>
          </a:p>
        </p:txBody>
      </p:sp>
      <p:sp>
        <p:nvSpPr>
          <p:cNvPr id="71" name="Google Shape;71;p113"/>
          <p:cNvSpPr>
            <a:spLocks noGrp="1"/>
          </p:cNvSpPr>
          <p:nvPr>
            <p:ph type="pic" idx="5"/>
          </p:nvPr>
        </p:nvSpPr>
        <p:spPr>
          <a:xfrm>
            <a:off x="9140545" y="2283701"/>
            <a:ext cx="3047598" cy="2287150"/>
          </a:xfrm>
          <a:prstGeom prst="rect">
            <a:avLst/>
          </a:prstGeom>
          <a:solidFill>
            <a:schemeClr val="lt1"/>
          </a:solidFill>
          <a:ln>
            <a:noFill/>
          </a:ln>
        </p:spPr>
        <p:txBody>
          <a:bodyPr/>
          <a:lstStyle/>
          <a:p>
            <a:endParaRPr lang="en-CA"/>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Layout 34">
  <p:cSld name="Layout 34">
    <p:spTree>
      <p:nvGrpSpPr>
        <p:cNvPr id="1" name="Shape 72"/>
        <p:cNvGrpSpPr/>
        <p:nvPr/>
      </p:nvGrpSpPr>
      <p:grpSpPr>
        <a:xfrm>
          <a:off x="0" y="0"/>
          <a:ext cx="0" cy="0"/>
          <a:chOff x="0" y="0"/>
          <a:chExt cx="0" cy="0"/>
        </a:xfrm>
      </p:grpSpPr>
      <p:sp>
        <p:nvSpPr>
          <p:cNvPr id="73" name="Google Shape;73;p114"/>
          <p:cNvSpPr>
            <a:spLocks noGrp="1"/>
          </p:cNvSpPr>
          <p:nvPr>
            <p:ph type="pic" idx="2"/>
          </p:nvPr>
        </p:nvSpPr>
        <p:spPr>
          <a:xfrm>
            <a:off x="622575" y="547571"/>
            <a:ext cx="3879831" cy="5762858"/>
          </a:xfrm>
          <a:prstGeom prst="rect">
            <a:avLst/>
          </a:prstGeom>
          <a:solidFill>
            <a:schemeClr val="lt1"/>
          </a:solidFill>
          <a:ln>
            <a:noFill/>
          </a:ln>
        </p:spPr>
        <p:txBody>
          <a:bodyPr/>
          <a:lstStyle/>
          <a:p>
            <a:endParaRPr lang="en-CA"/>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ayout 29">
  <p:cSld name="Layout 29">
    <p:spTree>
      <p:nvGrpSpPr>
        <p:cNvPr id="1" name="Shape 74"/>
        <p:cNvGrpSpPr/>
        <p:nvPr/>
      </p:nvGrpSpPr>
      <p:grpSpPr>
        <a:xfrm>
          <a:off x="0" y="0"/>
          <a:ext cx="0" cy="0"/>
          <a:chOff x="0" y="0"/>
          <a:chExt cx="0" cy="0"/>
        </a:xfrm>
      </p:grpSpPr>
      <p:sp>
        <p:nvSpPr>
          <p:cNvPr id="75" name="Google Shape;75;p115"/>
          <p:cNvSpPr>
            <a:spLocks noGrp="1"/>
          </p:cNvSpPr>
          <p:nvPr>
            <p:ph type="pic" idx="2"/>
          </p:nvPr>
        </p:nvSpPr>
        <p:spPr>
          <a:xfrm>
            <a:off x="6096001" y="0"/>
            <a:ext cx="4270917" cy="5943600"/>
          </a:xfrm>
          <a:prstGeom prst="rect">
            <a:avLst/>
          </a:prstGeom>
          <a:solidFill>
            <a:schemeClr val="lt1"/>
          </a:solidFill>
          <a:ln>
            <a:noFill/>
          </a:ln>
        </p:spPr>
        <p:txBody>
          <a:bodyPr/>
          <a:lstStyle/>
          <a:p>
            <a:endParaRPr lang="en-CA"/>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Layout 3">
  <p:cSld name="Layout 3">
    <p:spTree>
      <p:nvGrpSpPr>
        <p:cNvPr id="1" name="Shape 76"/>
        <p:cNvGrpSpPr/>
        <p:nvPr/>
      </p:nvGrpSpPr>
      <p:grpSpPr>
        <a:xfrm>
          <a:off x="0" y="0"/>
          <a:ext cx="0" cy="0"/>
          <a:chOff x="0" y="0"/>
          <a:chExt cx="0" cy="0"/>
        </a:xfrm>
      </p:grpSpPr>
      <p:sp>
        <p:nvSpPr>
          <p:cNvPr id="77" name="Google Shape;77;p116"/>
          <p:cNvSpPr>
            <a:spLocks noGrp="1"/>
          </p:cNvSpPr>
          <p:nvPr>
            <p:ph type="pic" idx="2"/>
          </p:nvPr>
        </p:nvSpPr>
        <p:spPr>
          <a:xfrm>
            <a:off x="5792704" y="685800"/>
            <a:ext cx="3547533" cy="4876800"/>
          </a:xfrm>
          <a:prstGeom prst="rect">
            <a:avLst/>
          </a:prstGeom>
          <a:solidFill>
            <a:schemeClr val="lt1"/>
          </a:solid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Layout 8">
  <p:cSld name="Layout 8">
    <p:spTree>
      <p:nvGrpSpPr>
        <p:cNvPr id="1" name="Shape 78"/>
        <p:cNvGrpSpPr/>
        <p:nvPr/>
      </p:nvGrpSpPr>
      <p:grpSpPr>
        <a:xfrm>
          <a:off x="0" y="0"/>
          <a:ext cx="0" cy="0"/>
          <a:chOff x="0" y="0"/>
          <a:chExt cx="0" cy="0"/>
        </a:xfrm>
      </p:grpSpPr>
      <p:sp>
        <p:nvSpPr>
          <p:cNvPr id="79" name="Google Shape;79;p117"/>
          <p:cNvSpPr>
            <a:spLocks noGrp="1"/>
          </p:cNvSpPr>
          <p:nvPr>
            <p:ph type="pic" idx="2"/>
          </p:nvPr>
        </p:nvSpPr>
        <p:spPr>
          <a:xfrm>
            <a:off x="6450696" y="2802467"/>
            <a:ext cx="5080000" cy="3489172"/>
          </a:xfrm>
          <a:prstGeom prst="rect">
            <a:avLst/>
          </a:prstGeom>
          <a:solidFill>
            <a:schemeClr val="lt1"/>
          </a:solidFill>
          <a:ln>
            <a:noFill/>
          </a:ln>
        </p:spPr>
      </p:sp>
      <p:sp>
        <p:nvSpPr>
          <p:cNvPr id="80" name="Google Shape;80;p117"/>
          <p:cNvSpPr>
            <a:spLocks noGrp="1"/>
          </p:cNvSpPr>
          <p:nvPr>
            <p:ph type="pic" idx="3"/>
          </p:nvPr>
        </p:nvSpPr>
        <p:spPr>
          <a:xfrm>
            <a:off x="712442" y="2382245"/>
            <a:ext cx="3005667" cy="3909394"/>
          </a:xfrm>
          <a:prstGeom prst="rect">
            <a:avLst/>
          </a:prstGeom>
          <a:solidFill>
            <a:schemeClr val="lt1"/>
          </a:solid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Layout 10">
  <p:cSld name="Layout 10">
    <p:spTree>
      <p:nvGrpSpPr>
        <p:cNvPr id="1" name="Shape 81"/>
        <p:cNvGrpSpPr/>
        <p:nvPr/>
      </p:nvGrpSpPr>
      <p:grpSpPr>
        <a:xfrm>
          <a:off x="0" y="0"/>
          <a:ext cx="0" cy="0"/>
          <a:chOff x="0" y="0"/>
          <a:chExt cx="0" cy="0"/>
        </a:xfrm>
      </p:grpSpPr>
      <p:sp>
        <p:nvSpPr>
          <p:cNvPr id="82" name="Google Shape;82;p118"/>
          <p:cNvSpPr>
            <a:spLocks noGrp="1"/>
          </p:cNvSpPr>
          <p:nvPr>
            <p:ph type="pic" idx="2"/>
          </p:nvPr>
        </p:nvSpPr>
        <p:spPr>
          <a:xfrm>
            <a:off x="770772" y="1056186"/>
            <a:ext cx="2446867" cy="4030133"/>
          </a:xfrm>
          <a:prstGeom prst="rect">
            <a:avLst/>
          </a:prstGeom>
          <a:solidFill>
            <a:schemeClr val="lt1"/>
          </a:solidFill>
          <a:ln>
            <a:noFill/>
          </a:ln>
        </p:spPr>
      </p:sp>
      <p:sp>
        <p:nvSpPr>
          <p:cNvPr id="83" name="Google Shape;83;p118"/>
          <p:cNvSpPr>
            <a:spLocks noGrp="1"/>
          </p:cNvSpPr>
          <p:nvPr>
            <p:ph type="pic" idx="3"/>
          </p:nvPr>
        </p:nvSpPr>
        <p:spPr>
          <a:xfrm>
            <a:off x="3868647" y="1056186"/>
            <a:ext cx="2446867" cy="4030133"/>
          </a:xfrm>
          <a:prstGeom prst="rect">
            <a:avLst/>
          </a:prstGeom>
          <a:solidFill>
            <a:schemeClr val="lt1"/>
          </a:solid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Layout 15">
  <p:cSld name="Layout 15">
    <p:spTree>
      <p:nvGrpSpPr>
        <p:cNvPr id="1" name="Shape 84"/>
        <p:cNvGrpSpPr/>
        <p:nvPr/>
      </p:nvGrpSpPr>
      <p:grpSpPr>
        <a:xfrm>
          <a:off x="0" y="0"/>
          <a:ext cx="0" cy="0"/>
          <a:chOff x="0" y="0"/>
          <a:chExt cx="0" cy="0"/>
        </a:xfrm>
      </p:grpSpPr>
      <p:sp>
        <p:nvSpPr>
          <p:cNvPr id="85" name="Google Shape;85;p119"/>
          <p:cNvSpPr>
            <a:spLocks noGrp="1"/>
          </p:cNvSpPr>
          <p:nvPr>
            <p:ph type="pic" idx="2"/>
          </p:nvPr>
        </p:nvSpPr>
        <p:spPr>
          <a:xfrm>
            <a:off x="4218301" y="3026979"/>
            <a:ext cx="7150229" cy="3226676"/>
          </a:xfrm>
          <a:prstGeom prst="rect">
            <a:avLst/>
          </a:prstGeom>
          <a:solidFill>
            <a:schemeClr val="lt1"/>
          </a:solidFill>
          <a:ln>
            <a:noFill/>
          </a:ln>
        </p:spPr>
      </p:sp>
      <p:sp>
        <p:nvSpPr>
          <p:cNvPr id="86" name="Google Shape;86;p119"/>
          <p:cNvSpPr>
            <a:spLocks noGrp="1"/>
          </p:cNvSpPr>
          <p:nvPr>
            <p:ph type="pic" idx="3"/>
          </p:nvPr>
        </p:nvSpPr>
        <p:spPr>
          <a:xfrm>
            <a:off x="823461" y="3026979"/>
            <a:ext cx="3226676" cy="3226676"/>
          </a:xfrm>
          <a:prstGeom prst="rect">
            <a:avLst/>
          </a:prstGeom>
          <a:solidFill>
            <a:schemeClr val="lt1"/>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ayout 13">
  <p:cSld name="Layout 13">
    <p:spTree>
      <p:nvGrpSpPr>
        <p:cNvPr id="1" name="Shape 14"/>
        <p:cNvGrpSpPr/>
        <p:nvPr/>
      </p:nvGrpSpPr>
      <p:grpSpPr>
        <a:xfrm>
          <a:off x="0" y="0"/>
          <a:ext cx="0" cy="0"/>
          <a:chOff x="0" y="0"/>
          <a:chExt cx="0" cy="0"/>
        </a:xfrm>
      </p:grpSpPr>
      <p:sp>
        <p:nvSpPr>
          <p:cNvPr id="15" name="Google Shape;15;p93"/>
          <p:cNvSpPr>
            <a:spLocks noGrp="1"/>
          </p:cNvSpPr>
          <p:nvPr>
            <p:ph type="pic" idx="2"/>
          </p:nvPr>
        </p:nvSpPr>
        <p:spPr>
          <a:xfrm>
            <a:off x="4603531" y="1334814"/>
            <a:ext cx="3899338" cy="3899338"/>
          </a:xfrm>
          <a:prstGeom prst="rect">
            <a:avLst/>
          </a:prstGeom>
          <a:solidFill>
            <a:schemeClr val="lt1"/>
          </a:solidFill>
          <a:ln>
            <a:noFill/>
          </a:ln>
        </p:spPr>
        <p:txBody>
          <a:bodyPr/>
          <a:lstStyle/>
          <a:p>
            <a:endParaRPr lang="en-C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Layout 20">
  <p:cSld name="Layout 20">
    <p:spTree>
      <p:nvGrpSpPr>
        <p:cNvPr id="1" name="Shape 87"/>
        <p:cNvGrpSpPr/>
        <p:nvPr/>
      </p:nvGrpSpPr>
      <p:grpSpPr>
        <a:xfrm>
          <a:off x="0" y="0"/>
          <a:ext cx="0" cy="0"/>
          <a:chOff x="0" y="0"/>
          <a:chExt cx="0" cy="0"/>
        </a:xfrm>
      </p:grpSpPr>
      <p:sp>
        <p:nvSpPr>
          <p:cNvPr id="88" name="Google Shape;88;p120"/>
          <p:cNvSpPr>
            <a:spLocks noGrp="1"/>
          </p:cNvSpPr>
          <p:nvPr>
            <p:ph type="pic" idx="2"/>
          </p:nvPr>
        </p:nvSpPr>
        <p:spPr>
          <a:xfrm>
            <a:off x="4526883" y="363173"/>
            <a:ext cx="3892287" cy="6137988"/>
          </a:xfrm>
          <a:prstGeom prst="rect">
            <a:avLst/>
          </a:prstGeom>
          <a:solidFill>
            <a:schemeClr val="lt1"/>
          </a:solidFill>
          <a:ln>
            <a:noFill/>
          </a:ln>
        </p:spPr>
      </p:sp>
      <p:sp>
        <p:nvSpPr>
          <p:cNvPr id="89" name="Google Shape;89;p120"/>
          <p:cNvSpPr>
            <a:spLocks noGrp="1"/>
          </p:cNvSpPr>
          <p:nvPr>
            <p:ph type="pic" idx="3"/>
          </p:nvPr>
        </p:nvSpPr>
        <p:spPr>
          <a:xfrm>
            <a:off x="8552984" y="3980985"/>
            <a:ext cx="3434577" cy="2513842"/>
          </a:xfrm>
          <a:prstGeom prst="rect">
            <a:avLst/>
          </a:prstGeom>
          <a:solidFill>
            <a:schemeClr val="lt1"/>
          </a:solidFill>
          <a:ln>
            <a:noFill/>
          </a:ln>
        </p:spPr>
      </p:sp>
      <p:sp>
        <p:nvSpPr>
          <p:cNvPr id="90" name="Google Shape;90;p120"/>
          <p:cNvSpPr>
            <a:spLocks noGrp="1"/>
          </p:cNvSpPr>
          <p:nvPr>
            <p:ph type="pic" idx="4"/>
          </p:nvPr>
        </p:nvSpPr>
        <p:spPr>
          <a:xfrm>
            <a:off x="8552984" y="363173"/>
            <a:ext cx="3434577" cy="3483998"/>
          </a:xfrm>
          <a:prstGeom prst="rect">
            <a:avLst/>
          </a:prstGeom>
          <a:solidFill>
            <a:schemeClr val="lt1"/>
          </a:solidFill>
          <a:ln>
            <a:noFill/>
          </a:ln>
        </p:spPr>
      </p:sp>
      <p:sp>
        <p:nvSpPr>
          <p:cNvPr id="91" name="Google Shape;91;p120"/>
          <p:cNvSpPr>
            <a:spLocks noGrp="1"/>
          </p:cNvSpPr>
          <p:nvPr>
            <p:ph type="pic" idx="5"/>
          </p:nvPr>
        </p:nvSpPr>
        <p:spPr>
          <a:xfrm>
            <a:off x="411379" y="3220877"/>
            <a:ext cx="3981691" cy="3273950"/>
          </a:xfrm>
          <a:prstGeom prst="rect">
            <a:avLst/>
          </a:prstGeom>
          <a:solidFill>
            <a:schemeClr val="lt1"/>
          </a:solidFill>
          <a:ln>
            <a:no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Layout 25">
  <p:cSld name="Layout 25">
    <p:spTree>
      <p:nvGrpSpPr>
        <p:cNvPr id="1" name="Shape 92"/>
        <p:cNvGrpSpPr/>
        <p:nvPr/>
      </p:nvGrpSpPr>
      <p:grpSpPr>
        <a:xfrm>
          <a:off x="0" y="0"/>
          <a:ext cx="0" cy="0"/>
          <a:chOff x="0" y="0"/>
          <a:chExt cx="0" cy="0"/>
        </a:xfrm>
      </p:grpSpPr>
      <p:sp>
        <p:nvSpPr>
          <p:cNvPr id="93" name="Google Shape;93;p121"/>
          <p:cNvSpPr>
            <a:spLocks noGrp="1"/>
          </p:cNvSpPr>
          <p:nvPr>
            <p:ph type="pic" idx="2"/>
          </p:nvPr>
        </p:nvSpPr>
        <p:spPr>
          <a:xfrm>
            <a:off x="1817116" y="2206126"/>
            <a:ext cx="4095877" cy="4095877"/>
          </a:xfrm>
          <a:prstGeom prst="rect">
            <a:avLst/>
          </a:prstGeom>
          <a:solidFill>
            <a:schemeClr val="lt1"/>
          </a:solid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ayout 26">
  <p:cSld name="Layout 26">
    <p:spTree>
      <p:nvGrpSpPr>
        <p:cNvPr id="1" name="Shape 94"/>
        <p:cNvGrpSpPr/>
        <p:nvPr/>
      </p:nvGrpSpPr>
      <p:grpSpPr>
        <a:xfrm>
          <a:off x="0" y="0"/>
          <a:ext cx="0" cy="0"/>
          <a:chOff x="0" y="0"/>
          <a:chExt cx="0" cy="0"/>
        </a:xfrm>
      </p:grpSpPr>
      <p:sp>
        <p:nvSpPr>
          <p:cNvPr id="95" name="Google Shape;95;p122"/>
          <p:cNvSpPr>
            <a:spLocks noGrp="1"/>
          </p:cNvSpPr>
          <p:nvPr>
            <p:ph type="pic" idx="2"/>
          </p:nvPr>
        </p:nvSpPr>
        <p:spPr>
          <a:xfrm>
            <a:off x="834795" y="660490"/>
            <a:ext cx="3692600" cy="2768511"/>
          </a:xfrm>
          <a:prstGeom prst="rect">
            <a:avLst/>
          </a:prstGeom>
          <a:solidFill>
            <a:schemeClr val="lt1"/>
          </a:solidFill>
          <a:ln>
            <a:no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Layout 28">
  <p:cSld name="Layout 28">
    <p:spTree>
      <p:nvGrpSpPr>
        <p:cNvPr id="1" name="Shape 96"/>
        <p:cNvGrpSpPr/>
        <p:nvPr/>
      </p:nvGrpSpPr>
      <p:grpSpPr>
        <a:xfrm>
          <a:off x="0" y="0"/>
          <a:ext cx="0" cy="0"/>
          <a:chOff x="0" y="0"/>
          <a:chExt cx="0" cy="0"/>
        </a:xfrm>
      </p:grpSpPr>
      <p:sp>
        <p:nvSpPr>
          <p:cNvPr id="97" name="Google Shape;97;p123"/>
          <p:cNvSpPr>
            <a:spLocks noGrp="1"/>
          </p:cNvSpPr>
          <p:nvPr>
            <p:ph type="pic" idx="2"/>
          </p:nvPr>
        </p:nvSpPr>
        <p:spPr>
          <a:xfrm>
            <a:off x="5019607" y="1257793"/>
            <a:ext cx="5349234" cy="3345366"/>
          </a:xfrm>
          <a:prstGeom prst="rect">
            <a:avLst/>
          </a:prstGeom>
          <a:solidFill>
            <a:schemeClr val="lt1"/>
          </a:solidFill>
          <a:ln>
            <a:no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Layout 30">
  <p:cSld name="Layout 30">
    <p:spTree>
      <p:nvGrpSpPr>
        <p:cNvPr id="1" name="Shape 98"/>
        <p:cNvGrpSpPr/>
        <p:nvPr/>
      </p:nvGrpSpPr>
      <p:grpSpPr>
        <a:xfrm>
          <a:off x="0" y="0"/>
          <a:ext cx="0" cy="0"/>
          <a:chOff x="0" y="0"/>
          <a:chExt cx="0" cy="0"/>
        </a:xfrm>
      </p:grpSpPr>
      <p:sp>
        <p:nvSpPr>
          <p:cNvPr id="99" name="Google Shape;99;p124"/>
          <p:cNvSpPr>
            <a:spLocks noGrp="1"/>
          </p:cNvSpPr>
          <p:nvPr>
            <p:ph type="pic" idx="2"/>
          </p:nvPr>
        </p:nvSpPr>
        <p:spPr>
          <a:xfrm>
            <a:off x="1722328" y="1286274"/>
            <a:ext cx="4285453" cy="4285453"/>
          </a:xfrm>
          <a:prstGeom prst="rect">
            <a:avLst/>
          </a:prstGeom>
          <a:solidFill>
            <a:schemeClr val="lt1"/>
          </a:solidFill>
          <a:ln>
            <a:no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Layout 32">
  <p:cSld name="Layout 32">
    <p:spTree>
      <p:nvGrpSpPr>
        <p:cNvPr id="1" name="Shape 100"/>
        <p:cNvGrpSpPr/>
        <p:nvPr/>
      </p:nvGrpSpPr>
      <p:grpSpPr>
        <a:xfrm>
          <a:off x="0" y="0"/>
          <a:ext cx="0" cy="0"/>
          <a:chOff x="0" y="0"/>
          <a:chExt cx="0" cy="0"/>
        </a:xfrm>
      </p:grpSpPr>
      <p:sp>
        <p:nvSpPr>
          <p:cNvPr id="101" name="Google Shape;101;p125"/>
          <p:cNvSpPr>
            <a:spLocks noGrp="1"/>
          </p:cNvSpPr>
          <p:nvPr>
            <p:ph type="pic" idx="2"/>
          </p:nvPr>
        </p:nvSpPr>
        <p:spPr>
          <a:xfrm>
            <a:off x="1806498" y="524108"/>
            <a:ext cx="2876153" cy="5820937"/>
          </a:xfrm>
          <a:prstGeom prst="rect">
            <a:avLst/>
          </a:prstGeom>
          <a:solidFill>
            <a:schemeClr val="lt1"/>
          </a:solidFill>
          <a:ln>
            <a:no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Layout 33">
  <p:cSld name="Layout 33">
    <p:spTree>
      <p:nvGrpSpPr>
        <p:cNvPr id="1" name="Shape 102"/>
        <p:cNvGrpSpPr/>
        <p:nvPr/>
      </p:nvGrpSpPr>
      <p:grpSpPr>
        <a:xfrm>
          <a:off x="0" y="0"/>
          <a:ext cx="0" cy="0"/>
          <a:chOff x="0" y="0"/>
          <a:chExt cx="0" cy="0"/>
        </a:xfrm>
      </p:grpSpPr>
      <p:sp>
        <p:nvSpPr>
          <p:cNvPr id="103" name="Google Shape;103;p126"/>
          <p:cNvSpPr>
            <a:spLocks noGrp="1"/>
          </p:cNvSpPr>
          <p:nvPr>
            <p:ph type="pic" idx="2"/>
          </p:nvPr>
        </p:nvSpPr>
        <p:spPr>
          <a:xfrm>
            <a:off x="5633931" y="1542458"/>
            <a:ext cx="4257201" cy="4257201"/>
          </a:xfrm>
          <a:prstGeom prst="rect">
            <a:avLst/>
          </a:prstGeom>
          <a:solidFill>
            <a:schemeClr val="lt1"/>
          </a:solid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Layout 21">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580B248F-74C5-154D-BBB5-D0A3A20B89C8}"/>
              </a:ext>
            </a:extLst>
          </p:cNvPr>
          <p:cNvSpPr>
            <a:spLocks noGrp="1"/>
          </p:cNvSpPr>
          <p:nvPr>
            <p:ph type="pic" sz="quarter" idx="16"/>
          </p:nvPr>
        </p:nvSpPr>
        <p:spPr>
          <a:xfrm>
            <a:off x="4622773" y="1771490"/>
            <a:ext cx="2946455" cy="3438133"/>
          </a:xfrm>
          <a:custGeom>
            <a:avLst/>
            <a:gdLst>
              <a:gd name="connsiteX0" fmla="*/ 101741 w 2946455"/>
              <a:gd name="connsiteY0" fmla="*/ 0 h 3438133"/>
              <a:gd name="connsiteX1" fmla="*/ 2844714 w 2946455"/>
              <a:gd name="connsiteY1" fmla="*/ 0 h 3438133"/>
              <a:gd name="connsiteX2" fmla="*/ 2946455 w 2946455"/>
              <a:gd name="connsiteY2" fmla="*/ 101741 h 3438133"/>
              <a:gd name="connsiteX3" fmla="*/ 2946455 w 2946455"/>
              <a:gd name="connsiteY3" fmla="*/ 3336392 h 3438133"/>
              <a:gd name="connsiteX4" fmla="*/ 2844714 w 2946455"/>
              <a:gd name="connsiteY4" fmla="*/ 3438133 h 3438133"/>
              <a:gd name="connsiteX5" fmla="*/ 101741 w 2946455"/>
              <a:gd name="connsiteY5" fmla="*/ 3438133 h 3438133"/>
              <a:gd name="connsiteX6" fmla="*/ 0 w 2946455"/>
              <a:gd name="connsiteY6" fmla="*/ 3336392 h 3438133"/>
              <a:gd name="connsiteX7" fmla="*/ 0 w 2946455"/>
              <a:gd name="connsiteY7" fmla="*/ 101741 h 3438133"/>
              <a:gd name="connsiteX8" fmla="*/ 101741 w 2946455"/>
              <a:gd name="connsiteY8" fmla="*/ 0 h 3438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6455" h="3438133">
                <a:moveTo>
                  <a:pt x="101741" y="0"/>
                </a:moveTo>
                <a:lnTo>
                  <a:pt x="2844714" y="0"/>
                </a:lnTo>
                <a:cubicBezTo>
                  <a:pt x="2900904" y="0"/>
                  <a:pt x="2946455" y="45551"/>
                  <a:pt x="2946455" y="101741"/>
                </a:cubicBezTo>
                <a:lnTo>
                  <a:pt x="2946455" y="3336392"/>
                </a:lnTo>
                <a:cubicBezTo>
                  <a:pt x="2946455" y="3392582"/>
                  <a:pt x="2900904" y="3438133"/>
                  <a:pt x="2844714" y="3438133"/>
                </a:cubicBezTo>
                <a:lnTo>
                  <a:pt x="101741" y="3438133"/>
                </a:lnTo>
                <a:cubicBezTo>
                  <a:pt x="45551" y="3438133"/>
                  <a:pt x="0" y="3392582"/>
                  <a:pt x="0" y="3336392"/>
                </a:cubicBezTo>
                <a:lnTo>
                  <a:pt x="0" y="101741"/>
                </a:lnTo>
                <a:cubicBezTo>
                  <a:pt x="0" y="45551"/>
                  <a:pt x="45551" y="0"/>
                  <a:pt x="101741"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2" name="Picture Placeholder 11">
            <a:extLst>
              <a:ext uri="{FF2B5EF4-FFF2-40B4-BE49-F238E27FC236}">
                <a16:creationId xmlns:a16="http://schemas.microsoft.com/office/drawing/2014/main" id="{561B9051-B81C-9244-91E8-6FC67A8D8EE0}"/>
              </a:ext>
            </a:extLst>
          </p:cNvPr>
          <p:cNvSpPr>
            <a:spLocks noGrp="1"/>
          </p:cNvSpPr>
          <p:nvPr>
            <p:ph type="pic" sz="quarter" idx="18"/>
          </p:nvPr>
        </p:nvSpPr>
        <p:spPr>
          <a:xfrm>
            <a:off x="7967218" y="1771489"/>
            <a:ext cx="2946455" cy="3438133"/>
          </a:xfrm>
          <a:custGeom>
            <a:avLst/>
            <a:gdLst>
              <a:gd name="connsiteX0" fmla="*/ 101741 w 2946455"/>
              <a:gd name="connsiteY0" fmla="*/ 0 h 3438133"/>
              <a:gd name="connsiteX1" fmla="*/ 2844714 w 2946455"/>
              <a:gd name="connsiteY1" fmla="*/ 0 h 3438133"/>
              <a:gd name="connsiteX2" fmla="*/ 2946455 w 2946455"/>
              <a:gd name="connsiteY2" fmla="*/ 101741 h 3438133"/>
              <a:gd name="connsiteX3" fmla="*/ 2946455 w 2946455"/>
              <a:gd name="connsiteY3" fmla="*/ 3336392 h 3438133"/>
              <a:gd name="connsiteX4" fmla="*/ 2844714 w 2946455"/>
              <a:gd name="connsiteY4" fmla="*/ 3438133 h 3438133"/>
              <a:gd name="connsiteX5" fmla="*/ 101741 w 2946455"/>
              <a:gd name="connsiteY5" fmla="*/ 3438133 h 3438133"/>
              <a:gd name="connsiteX6" fmla="*/ 0 w 2946455"/>
              <a:gd name="connsiteY6" fmla="*/ 3336392 h 3438133"/>
              <a:gd name="connsiteX7" fmla="*/ 0 w 2946455"/>
              <a:gd name="connsiteY7" fmla="*/ 101741 h 3438133"/>
              <a:gd name="connsiteX8" fmla="*/ 101741 w 2946455"/>
              <a:gd name="connsiteY8" fmla="*/ 0 h 3438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6455" h="3438133">
                <a:moveTo>
                  <a:pt x="101741" y="0"/>
                </a:moveTo>
                <a:lnTo>
                  <a:pt x="2844714" y="0"/>
                </a:lnTo>
                <a:cubicBezTo>
                  <a:pt x="2900904" y="0"/>
                  <a:pt x="2946455" y="45551"/>
                  <a:pt x="2946455" y="101741"/>
                </a:cubicBezTo>
                <a:lnTo>
                  <a:pt x="2946455" y="3336392"/>
                </a:lnTo>
                <a:cubicBezTo>
                  <a:pt x="2946455" y="3392582"/>
                  <a:pt x="2900904" y="3438133"/>
                  <a:pt x="2844714" y="3438133"/>
                </a:cubicBezTo>
                <a:lnTo>
                  <a:pt x="101741" y="3438133"/>
                </a:lnTo>
                <a:cubicBezTo>
                  <a:pt x="45551" y="3438133"/>
                  <a:pt x="0" y="3392582"/>
                  <a:pt x="0" y="3336392"/>
                </a:cubicBezTo>
                <a:lnTo>
                  <a:pt x="0" y="101741"/>
                </a:lnTo>
                <a:cubicBezTo>
                  <a:pt x="0" y="45551"/>
                  <a:pt x="45551" y="0"/>
                  <a:pt x="101741"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9" name="Picture Placeholder 8">
            <a:extLst>
              <a:ext uri="{FF2B5EF4-FFF2-40B4-BE49-F238E27FC236}">
                <a16:creationId xmlns:a16="http://schemas.microsoft.com/office/drawing/2014/main" id="{CF2E9CF7-65CF-2F47-ACA8-179DC2F2438D}"/>
              </a:ext>
            </a:extLst>
          </p:cNvPr>
          <p:cNvSpPr>
            <a:spLocks noGrp="1"/>
          </p:cNvSpPr>
          <p:nvPr>
            <p:ph type="pic" sz="quarter" idx="15"/>
          </p:nvPr>
        </p:nvSpPr>
        <p:spPr>
          <a:xfrm>
            <a:off x="1276588" y="1771490"/>
            <a:ext cx="2946455" cy="3438133"/>
          </a:xfrm>
          <a:custGeom>
            <a:avLst/>
            <a:gdLst>
              <a:gd name="connsiteX0" fmla="*/ 101741 w 2946455"/>
              <a:gd name="connsiteY0" fmla="*/ 0 h 3438133"/>
              <a:gd name="connsiteX1" fmla="*/ 2844714 w 2946455"/>
              <a:gd name="connsiteY1" fmla="*/ 0 h 3438133"/>
              <a:gd name="connsiteX2" fmla="*/ 2946455 w 2946455"/>
              <a:gd name="connsiteY2" fmla="*/ 101741 h 3438133"/>
              <a:gd name="connsiteX3" fmla="*/ 2946455 w 2946455"/>
              <a:gd name="connsiteY3" fmla="*/ 3336392 h 3438133"/>
              <a:gd name="connsiteX4" fmla="*/ 2844714 w 2946455"/>
              <a:gd name="connsiteY4" fmla="*/ 3438133 h 3438133"/>
              <a:gd name="connsiteX5" fmla="*/ 101741 w 2946455"/>
              <a:gd name="connsiteY5" fmla="*/ 3438133 h 3438133"/>
              <a:gd name="connsiteX6" fmla="*/ 0 w 2946455"/>
              <a:gd name="connsiteY6" fmla="*/ 3336392 h 3438133"/>
              <a:gd name="connsiteX7" fmla="*/ 0 w 2946455"/>
              <a:gd name="connsiteY7" fmla="*/ 101741 h 3438133"/>
              <a:gd name="connsiteX8" fmla="*/ 101741 w 2946455"/>
              <a:gd name="connsiteY8" fmla="*/ 0 h 3438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6455" h="3438133">
                <a:moveTo>
                  <a:pt x="101741" y="0"/>
                </a:moveTo>
                <a:lnTo>
                  <a:pt x="2844714" y="0"/>
                </a:lnTo>
                <a:cubicBezTo>
                  <a:pt x="2900904" y="0"/>
                  <a:pt x="2946455" y="45551"/>
                  <a:pt x="2946455" y="101741"/>
                </a:cubicBezTo>
                <a:lnTo>
                  <a:pt x="2946455" y="3336392"/>
                </a:lnTo>
                <a:cubicBezTo>
                  <a:pt x="2946455" y="3392582"/>
                  <a:pt x="2900904" y="3438133"/>
                  <a:pt x="2844714" y="3438133"/>
                </a:cubicBezTo>
                <a:lnTo>
                  <a:pt x="101741" y="3438133"/>
                </a:lnTo>
                <a:cubicBezTo>
                  <a:pt x="45551" y="3438133"/>
                  <a:pt x="0" y="3392582"/>
                  <a:pt x="0" y="3336392"/>
                </a:cubicBezTo>
                <a:lnTo>
                  <a:pt x="0" y="101741"/>
                </a:lnTo>
                <a:cubicBezTo>
                  <a:pt x="0" y="45551"/>
                  <a:pt x="45551" y="0"/>
                  <a:pt x="101741"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9217683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Layout 2">
  <p:cSld name="Layout 2">
    <p:spTree>
      <p:nvGrpSpPr>
        <p:cNvPr id="1" name="Shape 10"/>
        <p:cNvGrpSpPr/>
        <p:nvPr/>
      </p:nvGrpSpPr>
      <p:grpSpPr>
        <a:xfrm>
          <a:off x="0" y="0"/>
          <a:ext cx="0" cy="0"/>
          <a:chOff x="0" y="0"/>
          <a:chExt cx="0" cy="0"/>
        </a:xfrm>
      </p:grpSpPr>
      <p:sp>
        <p:nvSpPr>
          <p:cNvPr id="11" name="Google Shape;11;p95"/>
          <p:cNvSpPr>
            <a:spLocks noGrp="1"/>
          </p:cNvSpPr>
          <p:nvPr>
            <p:ph type="pic" idx="2"/>
          </p:nvPr>
        </p:nvSpPr>
        <p:spPr>
          <a:xfrm>
            <a:off x="5080045" y="1187865"/>
            <a:ext cx="6141795" cy="5682511"/>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9975856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Layout 2">
  <p:cSld name="1_Layout 2">
    <p:spTree>
      <p:nvGrpSpPr>
        <p:cNvPr id="1" name="Shape 12"/>
        <p:cNvGrpSpPr/>
        <p:nvPr/>
      </p:nvGrpSpPr>
      <p:grpSpPr>
        <a:xfrm>
          <a:off x="0" y="0"/>
          <a:ext cx="0" cy="0"/>
          <a:chOff x="0" y="0"/>
          <a:chExt cx="0" cy="0"/>
        </a:xfrm>
      </p:grpSpPr>
      <p:sp>
        <p:nvSpPr>
          <p:cNvPr id="13" name="Google Shape;13;p96"/>
          <p:cNvSpPr>
            <a:spLocks noGrp="1"/>
          </p:cNvSpPr>
          <p:nvPr>
            <p:ph type="pic" idx="2"/>
          </p:nvPr>
        </p:nvSpPr>
        <p:spPr>
          <a:xfrm>
            <a:off x="1992085" y="1681843"/>
            <a:ext cx="4710793" cy="246600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2987453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yout 1">
  <p:cSld name="Layout 1">
    <p:spTree>
      <p:nvGrpSpPr>
        <p:cNvPr id="1" name="Shape 16"/>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Layout 13">
  <p:cSld name="Layout 13">
    <p:spTree>
      <p:nvGrpSpPr>
        <p:cNvPr id="1" name="Shape 14"/>
        <p:cNvGrpSpPr/>
        <p:nvPr/>
      </p:nvGrpSpPr>
      <p:grpSpPr>
        <a:xfrm>
          <a:off x="0" y="0"/>
          <a:ext cx="0" cy="0"/>
          <a:chOff x="0" y="0"/>
          <a:chExt cx="0" cy="0"/>
        </a:xfrm>
      </p:grpSpPr>
      <p:sp>
        <p:nvSpPr>
          <p:cNvPr id="15" name="Google Shape;15;p97"/>
          <p:cNvSpPr>
            <a:spLocks noGrp="1"/>
          </p:cNvSpPr>
          <p:nvPr>
            <p:ph type="pic" idx="2"/>
          </p:nvPr>
        </p:nvSpPr>
        <p:spPr>
          <a:xfrm>
            <a:off x="4603531" y="1334814"/>
            <a:ext cx="3899338" cy="389933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195619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Layout 1">
  <p:cSld name="Layout 1">
    <p:spTree>
      <p:nvGrpSpPr>
        <p:cNvPr id="1" name="Shape 16"/>
        <p:cNvGrpSpPr/>
        <p:nvPr/>
      </p:nvGrpSpPr>
      <p:grpSpPr>
        <a:xfrm>
          <a:off x="0" y="0"/>
          <a:ext cx="0" cy="0"/>
          <a:chOff x="0" y="0"/>
          <a:chExt cx="0" cy="0"/>
        </a:xfrm>
      </p:grpSpPr>
    </p:spTree>
    <p:extLst>
      <p:ext uri="{BB962C8B-B14F-4D97-AF65-F5344CB8AC3E}">
        <p14:creationId xmlns:p14="http://schemas.microsoft.com/office/powerpoint/2010/main" val="32439526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Layout 14">
  <p:cSld name="Layout 14">
    <p:spTree>
      <p:nvGrpSpPr>
        <p:cNvPr id="1" name="Shape 17"/>
        <p:cNvGrpSpPr/>
        <p:nvPr/>
      </p:nvGrpSpPr>
      <p:grpSpPr>
        <a:xfrm>
          <a:off x="0" y="0"/>
          <a:ext cx="0" cy="0"/>
          <a:chOff x="0" y="0"/>
          <a:chExt cx="0" cy="0"/>
        </a:xfrm>
      </p:grpSpPr>
      <p:sp>
        <p:nvSpPr>
          <p:cNvPr id="18" name="Google Shape;18;p99"/>
          <p:cNvSpPr>
            <a:spLocks noGrp="1"/>
          </p:cNvSpPr>
          <p:nvPr>
            <p:ph type="pic" idx="2"/>
          </p:nvPr>
        </p:nvSpPr>
        <p:spPr>
          <a:xfrm>
            <a:off x="6164012" y="0"/>
            <a:ext cx="3958894" cy="5733826"/>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5689833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Layout 24">
  <p:cSld name="Layout 24">
    <p:spTree>
      <p:nvGrpSpPr>
        <p:cNvPr id="1" name="Shape 19"/>
        <p:cNvGrpSpPr/>
        <p:nvPr/>
      </p:nvGrpSpPr>
      <p:grpSpPr>
        <a:xfrm>
          <a:off x="0" y="0"/>
          <a:ext cx="0" cy="0"/>
          <a:chOff x="0" y="0"/>
          <a:chExt cx="0" cy="0"/>
        </a:xfrm>
      </p:grpSpPr>
      <p:sp>
        <p:nvSpPr>
          <p:cNvPr id="20" name="Google Shape;20;p100"/>
          <p:cNvSpPr>
            <a:spLocks noGrp="1"/>
          </p:cNvSpPr>
          <p:nvPr>
            <p:ph type="pic" idx="2"/>
          </p:nvPr>
        </p:nvSpPr>
        <p:spPr>
          <a:xfrm>
            <a:off x="2443873" y="1076163"/>
            <a:ext cx="4718027" cy="4718027"/>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6488370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Layout 5">
  <p:cSld name="Layout 5">
    <p:spTree>
      <p:nvGrpSpPr>
        <p:cNvPr id="1" name="Shape 21"/>
        <p:cNvGrpSpPr/>
        <p:nvPr/>
      </p:nvGrpSpPr>
      <p:grpSpPr>
        <a:xfrm>
          <a:off x="0" y="0"/>
          <a:ext cx="0" cy="0"/>
          <a:chOff x="0" y="0"/>
          <a:chExt cx="0" cy="0"/>
        </a:xfrm>
      </p:grpSpPr>
      <p:sp>
        <p:nvSpPr>
          <p:cNvPr id="22" name="Google Shape;22;p101"/>
          <p:cNvSpPr>
            <a:spLocks noGrp="1"/>
          </p:cNvSpPr>
          <p:nvPr>
            <p:ph type="pic" idx="2"/>
          </p:nvPr>
        </p:nvSpPr>
        <p:spPr>
          <a:xfrm>
            <a:off x="6185037" y="1466724"/>
            <a:ext cx="3412082" cy="3412082"/>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29705088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Layout 16">
  <p:cSld name="Layout 16">
    <p:spTree>
      <p:nvGrpSpPr>
        <p:cNvPr id="1" name="Shape 23"/>
        <p:cNvGrpSpPr/>
        <p:nvPr/>
      </p:nvGrpSpPr>
      <p:grpSpPr>
        <a:xfrm>
          <a:off x="0" y="0"/>
          <a:ext cx="0" cy="0"/>
          <a:chOff x="0" y="0"/>
          <a:chExt cx="0" cy="0"/>
        </a:xfrm>
      </p:grpSpPr>
      <p:sp>
        <p:nvSpPr>
          <p:cNvPr id="24" name="Google Shape;24;p102"/>
          <p:cNvSpPr>
            <a:spLocks noGrp="1"/>
          </p:cNvSpPr>
          <p:nvPr>
            <p:ph type="pic" idx="2"/>
          </p:nvPr>
        </p:nvSpPr>
        <p:spPr>
          <a:xfrm>
            <a:off x="5194677" y="2635839"/>
            <a:ext cx="1586324" cy="1586324"/>
          </a:xfrm>
          <a:prstGeom prst="rect">
            <a:avLst/>
          </a:prstGeom>
          <a:solidFill>
            <a:schemeClr val="lt1"/>
          </a:solidFill>
          <a:ln>
            <a:noFill/>
          </a:ln>
        </p:spPr>
        <p:txBody>
          <a:bodyPr/>
          <a:lstStyle/>
          <a:p>
            <a:endParaRPr lang="en-CA"/>
          </a:p>
        </p:txBody>
      </p:sp>
      <p:sp>
        <p:nvSpPr>
          <p:cNvPr id="25" name="Google Shape;25;p102"/>
          <p:cNvSpPr>
            <a:spLocks noGrp="1"/>
          </p:cNvSpPr>
          <p:nvPr>
            <p:ph type="pic" idx="3"/>
          </p:nvPr>
        </p:nvSpPr>
        <p:spPr>
          <a:xfrm>
            <a:off x="5194677" y="4534095"/>
            <a:ext cx="1586324" cy="1586324"/>
          </a:xfrm>
          <a:prstGeom prst="rect">
            <a:avLst/>
          </a:prstGeom>
          <a:solidFill>
            <a:schemeClr val="lt1"/>
          </a:solidFill>
          <a:ln>
            <a:noFill/>
          </a:ln>
        </p:spPr>
        <p:txBody>
          <a:bodyPr/>
          <a:lstStyle/>
          <a:p>
            <a:endParaRPr lang="en-CA"/>
          </a:p>
        </p:txBody>
      </p:sp>
      <p:sp>
        <p:nvSpPr>
          <p:cNvPr id="26" name="Google Shape;26;p102"/>
          <p:cNvSpPr>
            <a:spLocks noGrp="1"/>
          </p:cNvSpPr>
          <p:nvPr>
            <p:ph type="pic" idx="4"/>
          </p:nvPr>
        </p:nvSpPr>
        <p:spPr>
          <a:xfrm>
            <a:off x="5194677" y="737583"/>
            <a:ext cx="1586324" cy="1586324"/>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243703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Layout 18">
  <p:cSld name="Layout 18">
    <p:spTree>
      <p:nvGrpSpPr>
        <p:cNvPr id="1" name="Shape 27"/>
        <p:cNvGrpSpPr/>
        <p:nvPr/>
      </p:nvGrpSpPr>
      <p:grpSpPr>
        <a:xfrm>
          <a:off x="0" y="0"/>
          <a:ext cx="0" cy="0"/>
          <a:chOff x="0" y="0"/>
          <a:chExt cx="0" cy="0"/>
        </a:xfrm>
      </p:grpSpPr>
      <p:sp>
        <p:nvSpPr>
          <p:cNvPr id="28" name="Google Shape;28;p103"/>
          <p:cNvSpPr>
            <a:spLocks noGrp="1"/>
          </p:cNvSpPr>
          <p:nvPr>
            <p:ph type="pic" idx="2"/>
          </p:nvPr>
        </p:nvSpPr>
        <p:spPr>
          <a:xfrm>
            <a:off x="4113085" y="3953572"/>
            <a:ext cx="2083238" cy="2083238"/>
          </a:xfrm>
          <a:prstGeom prst="rect">
            <a:avLst/>
          </a:prstGeom>
          <a:solidFill>
            <a:schemeClr val="lt1"/>
          </a:solidFill>
          <a:ln>
            <a:noFill/>
          </a:ln>
        </p:spPr>
        <p:txBody>
          <a:bodyPr/>
          <a:lstStyle/>
          <a:p>
            <a:endParaRPr lang="en-CA"/>
          </a:p>
        </p:txBody>
      </p:sp>
      <p:sp>
        <p:nvSpPr>
          <p:cNvPr id="29" name="Google Shape;29;p103"/>
          <p:cNvSpPr>
            <a:spLocks noGrp="1"/>
          </p:cNvSpPr>
          <p:nvPr>
            <p:ph type="pic" idx="3"/>
          </p:nvPr>
        </p:nvSpPr>
        <p:spPr>
          <a:xfrm>
            <a:off x="1786573" y="3953572"/>
            <a:ext cx="2083238" cy="208323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167480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Layout 21">
  <p:cSld name="Layout 21">
    <p:spTree>
      <p:nvGrpSpPr>
        <p:cNvPr id="1" name="Shape 30"/>
        <p:cNvGrpSpPr/>
        <p:nvPr/>
      </p:nvGrpSpPr>
      <p:grpSpPr>
        <a:xfrm>
          <a:off x="0" y="0"/>
          <a:ext cx="0" cy="0"/>
          <a:chOff x="0" y="0"/>
          <a:chExt cx="0" cy="0"/>
        </a:xfrm>
      </p:grpSpPr>
      <p:sp>
        <p:nvSpPr>
          <p:cNvPr id="31" name="Google Shape;31;p104"/>
          <p:cNvSpPr>
            <a:spLocks noGrp="1"/>
          </p:cNvSpPr>
          <p:nvPr>
            <p:ph type="pic" idx="2"/>
          </p:nvPr>
        </p:nvSpPr>
        <p:spPr>
          <a:xfrm>
            <a:off x="4622773" y="1771490"/>
            <a:ext cx="2946455" cy="3438133"/>
          </a:xfrm>
          <a:prstGeom prst="rect">
            <a:avLst/>
          </a:prstGeom>
          <a:solidFill>
            <a:schemeClr val="lt1"/>
          </a:solidFill>
          <a:ln>
            <a:noFill/>
          </a:ln>
        </p:spPr>
        <p:txBody>
          <a:bodyPr/>
          <a:lstStyle/>
          <a:p>
            <a:endParaRPr lang="en-CA"/>
          </a:p>
        </p:txBody>
      </p:sp>
      <p:sp>
        <p:nvSpPr>
          <p:cNvPr id="32" name="Google Shape;32;p104"/>
          <p:cNvSpPr>
            <a:spLocks noGrp="1"/>
          </p:cNvSpPr>
          <p:nvPr>
            <p:ph type="pic" idx="3"/>
          </p:nvPr>
        </p:nvSpPr>
        <p:spPr>
          <a:xfrm>
            <a:off x="7967218" y="1771489"/>
            <a:ext cx="2946455" cy="3438133"/>
          </a:xfrm>
          <a:prstGeom prst="rect">
            <a:avLst/>
          </a:prstGeom>
          <a:solidFill>
            <a:schemeClr val="lt1"/>
          </a:solidFill>
          <a:ln>
            <a:noFill/>
          </a:ln>
        </p:spPr>
        <p:txBody>
          <a:bodyPr/>
          <a:lstStyle/>
          <a:p>
            <a:endParaRPr lang="en-CA"/>
          </a:p>
        </p:txBody>
      </p:sp>
      <p:sp>
        <p:nvSpPr>
          <p:cNvPr id="33" name="Google Shape;33;p104"/>
          <p:cNvSpPr>
            <a:spLocks noGrp="1"/>
          </p:cNvSpPr>
          <p:nvPr>
            <p:ph type="pic" idx="4"/>
          </p:nvPr>
        </p:nvSpPr>
        <p:spPr>
          <a:xfrm>
            <a:off x="1276588" y="1771490"/>
            <a:ext cx="2946455" cy="3438133"/>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5877308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Layout 7">
  <p:cSld name="Layout 7">
    <p:spTree>
      <p:nvGrpSpPr>
        <p:cNvPr id="1" name="Shape 34"/>
        <p:cNvGrpSpPr/>
        <p:nvPr/>
      </p:nvGrpSpPr>
      <p:grpSpPr>
        <a:xfrm>
          <a:off x="0" y="0"/>
          <a:ext cx="0" cy="0"/>
          <a:chOff x="0" y="0"/>
          <a:chExt cx="0" cy="0"/>
        </a:xfrm>
      </p:grpSpPr>
      <p:sp>
        <p:nvSpPr>
          <p:cNvPr id="35" name="Google Shape;35;p105"/>
          <p:cNvSpPr>
            <a:spLocks noGrp="1"/>
          </p:cNvSpPr>
          <p:nvPr>
            <p:ph type="pic" idx="2"/>
          </p:nvPr>
        </p:nvSpPr>
        <p:spPr>
          <a:xfrm>
            <a:off x="9777732" y="4925563"/>
            <a:ext cx="2414268" cy="1928013"/>
          </a:xfrm>
          <a:prstGeom prst="rect">
            <a:avLst/>
          </a:prstGeom>
          <a:solidFill>
            <a:schemeClr val="lt1"/>
          </a:solidFill>
          <a:ln>
            <a:noFill/>
          </a:ln>
        </p:spPr>
        <p:txBody>
          <a:bodyPr/>
          <a:lstStyle/>
          <a:p>
            <a:endParaRPr lang="en-CA"/>
          </a:p>
        </p:txBody>
      </p:sp>
      <p:sp>
        <p:nvSpPr>
          <p:cNvPr id="36" name="Google Shape;36;p105"/>
          <p:cNvSpPr>
            <a:spLocks noGrp="1"/>
          </p:cNvSpPr>
          <p:nvPr>
            <p:ph type="pic" idx="3"/>
          </p:nvPr>
        </p:nvSpPr>
        <p:spPr>
          <a:xfrm>
            <a:off x="6434666" y="0"/>
            <a:ext cx="3343066" cy="401320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28303970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Layout 11">
  <p:cSld name="Layout 11">
    <p:spTree>
      <p:nvGrpSpPr>
        <p:cNvPr id="1" name="Shape 37"/>
        <p:cNvGrpSpPr/>
        <p:nvPr/>
      </p:nvGrpSpPr>
      <p:grpSpPr>
        <a:xfrm>
          <a:off x="0" y="0"/>
          <a:ext cx="0" cy="0"/>
          <a:chOff x="0" y="0"/>
          <a:chExt cx="0" cy="0"/>
        </a:xfrm>
      </p:grpSpPr>
      <p:sp>
        <p:nvSpPr>
          <p:cNvPr id="38" name="Google Shape;38;p106"/>
          <p:cNvSpPr>
            <a:spLocks noGrp="1"/>
          </p:cNvSpPr>
          <p:nvPr>
            <p:ph type="pic" idx="2"/>
          </p:nvPr>
        </p:nvSpPr>
        <p:spPr>
          <a:xfrm>
            <a:off x="1041873" y="3428999"/>
            <a:ext cx="2083747" cy="2083747"/>
          </a:xfrm>
          <a:prstGeom prst="rect">
            <a:avLst/>
          </a:prstGeom>
          <a:solidFill>
            <a:schemeClr val="lt1"/>
          </a:solidFill>
          <a:ln>
            <a:noFill/>
          </a:ln>
        </p:spPr>
        <p:txBody>
          <a:bodyPr/>
          <a:lstStyle/>
          <a:p>
            <a:endParaRPr lang="en-CA"/>
          </a:p>
        </p:txBody>
      </p:sp>
      <p:sp>
        <p:nvSpPr>
          <p:cNvPr id="39" name="Google Shape;39;p106"/>
          <p:cNvSpPr>
            <a:spLocks noGrp="1"/>
          </p:cNvSpPr>
          <p:nvPr>
            <p:ph type="pic" idx="3"/>
          </p:nvPr>
        </p:nvSpPr>
        <p:spPr>
          <a:xfrm>
            <a:off x="3129384" y="3428999"/>
            <a:ext cx="2083747" cy="2083747"/>
          </a:xfrm>
          <a:prstGeom prst="rect">
            <a:avLst/>
          </a:prstGeom>
          <a:solidFill>
            <a:schemeClr val="lt1"/>
          </a:solidFill>
          <a:ln>
            <a:noFill/>
          </a:ln>
        </p:spPr>
        <p:txBody>
          <a:bodyPr/>
          <a:lstStyle/>
          <a:p>
            <a:endParaRPr lang="en-CA"/>
          </a:p>
        </p:txBody>
      </p:sp>
      <p:sp>
        <p:nvSpPr>
          <p:cNvPr id="40" name="Google Shape;40;p106"/>
          <p:cNvSpPr>
            <a:spLocks noGrp="1"/>
          </p:cNvSpPr>
          <p:nvPr>
            <p:ph type="pic" idx="4"/>
          </p:nvPr>
        </p:nvSpPr>
        <p:spPr>
          <a:xfrm>
            <a:off x="1041873" y="1345253"/>
            <a:ext cx="2083747" cy="2083747"/>
          </a:xfrm>
          <a:prstGeom prst="rect">
            <a:avLst/>
          </a:prstGeom>
          <a:solidFill>
            <a:schemeClr val="lt1"/>
          </a:solidFill>
          <a:ln>
            <a:noFill/>
          </a:ln>
        </p:spPr>
        <p:txBody>
          <a:bodyPr/>
          <a:lstStyle/>
          <a:p>
            <a:endParaRPr lang="en-CA"/>
          </a:p>
        </p:txBody>
      </p:sp>
      <p:sp>
        <p:nvSpPr>
          <p:cNvPr id="41" name="Google Shape;41;p106"/>
          <p:cNvSpPr>
            <a:spLocks noGrp="1"/>
          </p:cNvSpPr>
          <p:nvPr>
            <p:ph type="pic" idx="5"/>
          </p:nvPr>
        </p:nvSpPr>
        <p:spPr>
          <a:xfrm>
            <a:off x="3129384" y="1345253"/>
            <a:ext cx="2083747" cy="2083747"/>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2650674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yout 22">
  <p:cSld name="Layout 22">
    <p:spTree>
      <p:nvGrpSpPr>
        <p:cNvPr id="1" name="Shape 17"/>
        <p:cNvGrpSpPr/>
        <p:nvPr/>
      </p:nvGrpSpPr>
      <p:grpSpPr>
        <a:xfrm>
          <a:off x="0" y="0"/>
          <a:ext cx="0" cy="0"/>
          <a:chOff x="0" y="0"/>
          <a:chExt cx="0" cy="0"/>
        </a:xfrm>
      </p:grpSpPr>
      <p:sp>
        <p:nvSpPr>
          <p:cNvPr id="18" name="Google Shape;18;p95"/>
          <p:cNvSpPr>
            <a:spLocks noGrp="1"/>
          </p:cNvSpPr>
          <p:nvPr>
            <p:ph type="pic" idx="2"/>
          </p:nvPr>
        </p:nvSpPr>
        <p:spPr>
          <a:xfrm>
            <a:off x="-1" y="1888071"/>
            <a:ext cx="5003645" cy="4038681"/>
          </a:xfrm>
          <a:prstGeom prst="rect">
            <a:avLst/>
          </a:prstGeom>
          <a:solidFill>
            <a:schemeClr val="lt1"/>
          </a:solidFill>
          <a:ln>
            <a:noFill/>
          </a:ln>
        </p:spPr>
        <p:txBody>
          <a:bodyPr/>
          <a:lstStyle/>
          <a:p>
            <a:endParaRPr lang="en-C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Layout 23">
  <p:cSld name="Layout 23">
    <p:spTree>
      <p:nvGrpSpPr>
        <p:cNvPr id="1" name="Shape 44"/>
        <p:cNvGrpSpPr/>
        <p:nvPr/>
      </p:nvGrpSpPr>
      <p:grpSpPr>
        <a:xfrm>
          <a:off x="0" y="0"/>
          <a:ext cx="0" cy="0"/>
          <a:chOff x="0" y="0"/>
          <a:chExt cx="0" cy="0"/>
        </a:xfrm>
      </p:grpSpPr>
      <p:sp>
        <p:nvSpPr>
          <p:cNvPr id="45" name="Google Shape;45;p108"/>
          <p:cNvSpPr>
            <a:spLocks noGrp="1"/>
          </p:cNvSpPr>
          <p:nvPr>
            <p:ph type="pic" idx="2"/>
          </p:nvPr>
        </p:nvSpPr>
        <p:spPr>
          <a:xfrm>
            <a:off x="1271238" y="2678795"/>
            <a:ext cx="1287813" cy="1093287"/>
          </a:xfrm>
          <a:prstGeom prst="rect">
            <a:avLst/>
          </a:prstGeom>
          <a:solidFill>
            <a:schemeClr val="lt1"/>
          </a:solidFill>
          <a:ln>
            <a:noFill/>
          </a:ln>
        </p:spPr>
        <p:txBody>
          <a:bodyPr/>
          <a:lstStyle/>
          <a:p>
            <a:endParaRPr lang="en-CA"/>
          </a:p>
        </p:txBody>
      </p:sp>
      <p:sp>
        <p:nvSpPr>
          <p:cNvPr id="46" name="Google Shape;46;p108"/>
          <p:cNvSpPr>
            <a:spLocks noGrp="1"/>
          </p:cNvSpPr>
          <p:nvPr>
            <p:ph type="pic" idx="3"/>
          </p:nvPr>
        </p:nvSpPr>
        <p:spPr>
          <a:xfrm>
            <a:off x="1271238" y="4544017"/>
            <a:ext cx="1287813" cy="1093287"/>
          </a:xfrm>
          <a:prstGeom prst="rect">
            <a:avLst/>
          </a:prstGeom>
          <a:solidFill>
            <a:schemeClr val="lt1"/>
          </a:solidFill>
          <a:ln>
            <a:noFill/>
          </a:ln>
        </p:spPr>
        <p:txBody>
          <a:bodyPr/>
          <a:lstStyle/>
          <a:p>
            <a:endParaRPr lang="en-CA"/>
          </a:p>
        </p:txBody>
      </p:sp>
      <p:sp>
        <p:nvSpPr>
          <p:cNvPr id="47" name="Google Shape;47;p108"/>
          <p:cNvSpPr>
            <a:spLocks noGrp="1"/>
          </p:cNvSpPr>
          <p:nvPr>
            <p:ph type="pic" idx="4"/>
          </p:nvPr>
        </p:nvSpPr>
        <p:spPr>
          <a:xfrm>
            <a:off x="1271238" y="813572"/>
            <a:ext cx="1287813" cy="1093287"/>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40921789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Layout 6">
  <p:cSld name="Layout 6">
    <p:spTree>
      <p:nvGrpSpPr>
        <p:cNvPr id="1" name="Shape 48"/>
        <p:cNvGrpSpPr/>
        <p:nvPr/>
      </p:nvGrpSpPr>
      <p:grpSpPr>
        <a:xfrm>
          <a:off x="0" y="0"/>
          <a:ext cx="0" cy="0"/>
          <a:chOff x="0" y="0"/>
          <a:chExt cx="0" cy="0"/>
        </a:xfrm>
      </p:grpSpPr>
      <p:sp>
        <p:nvSpPr>
          <p:cNvPr id="49" name="Google Shape;49;p109"/>
          <p:cNvSpPr>
            <a:spLocks noGrp="1"/>
          </p:cNvSpPr>
          <p:nvPr>
            <p:ph type="pic" idx="2"/>
          </p:nvPr>
        </p:nvSpPr>
        <p:spPr>
          <a:xfrm>
            <a:off x="1391108" y="3572934"/>
            <a:ext cx="2370667" cy="2370667"/>
          </a:xfrm>
          <a:prstGeom prst="rect">
            <a:avLst/>
          </a:prstGeom>
          <a:solidFill>
            <a:schemeClr val="lt1"/>
          </a:solidFill>
          <a:ln>
            <a:noFill/>
          </a:ln>
        </p:spPr>
        <p:txBody>
          <a:bodyPr/>
          <a:lstStyle/>
          <a:p>
            <a:endParaRPr lang="en-CA"/>
          </a:p>
        </p:txBody>
      </p:sp>
      <p:sp>
        <p:nvSpPr>
          <p:cNvPr id="50" name="Google Shape;50;p109"/>
          <p:cNvSpPr>
            <a:spLocks noGrp="1"/>
          </p:cNvSpPr>
          <p:nvPr>
            <p:ph type="pic" idx="3"/>
          </p:nvPr>
        </p:nvSpPr>
        <p:spPr>
          <a:xfrm>
            <a:off x="1391108" y="914401"/>
            <a:ext cx="2370667" cy="2370667"/>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8197668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Layout 31">
  <p:cSld name="Layout 31">
    <p:spTree>
      <p:nvGrpSpPr>
        <p:cNvPr id="1" name="Shape 51"/>
        <p:cNvGrpSpPr/>
        <p:nvPr/>
      </p:nvGrpSpPr>
      <p:grpSpPr>
        <a:xfrm>
          <a:off x="0" y="0"/>
          <a:ext cx="0" cy="0"/>
          <a:chOff x="0" y="0"/>
          <a:chExt cx="0" cy="0"/>
        </a:xfrm>
      </p:grpSpPr>
      <p:sp>
        <p:nvSpPr>
          <p:cNvPr id="52" name="Google Shape;52;p110"/>
          <p:cNvSpPr>
            <a:spLocks noGrp="1"/>
          </p:cNvSpPr>
          <p:nvPr>
            <p:ph type="pic" idx="2"/>
          </p:nvPr>
        </p:nvSpPr>
        <p:spPr>
          <a:xfrm>
            <a:off x="4828479" y="2139044"/>
            <a:ext cx="6211229" cy="391606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28634959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Layout 22">
  <p:cSld name="Layout 22">
    <p:spTree>
      <p:nvGrpSpPr>
        <p:cNvPr id="1" name="Shape 53"/>
        <p:cNvGrpSpPr/>
        <p:nvPr/>
      </p:nvGrpSpPr>
      <p:grpSpPr>
        <a:xfrm>
          <a:off x="0" y="0"/>
          <a:ext cx="0" cy="0"/>
          <a:chOff x="0" y="0"/>
          <a:chExt cx="0" cy="0"/>
        </a:xfrm>
      </p:grpSpPr>
      <p:sp>
        <p:nvSpPr>
          <p:cNvPr id="54" name="Google Shape;54;p111"/>
          <p:cNvSpPr>
            <a:spLocks noGrp="1"/>
          </p:cNvSpPr>
          <p:nvPr>
            <p:ph type="pic" idx="2"/>
          </p:nvPr>
        </p:nvSpPr>
        <p:spPr>
          <a:xfrm>
            <a:off x="-1" y="1888071"/>
            <a:ext cx="5003645" cy="4038681"/>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1929952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Layout 19">
  <p:cSld name="Layout 19">
    <p:spTree>
      <p:nvGrpSpPr>
        <p:cNvPr id="1" name="Shape 55"/>
        <p:cNvGrpSpPr/>
        <p:nvPr/>
      </p:nvGrpSpPr>
      <p:grpSpPr>
        <a:xfrm>
          <a:off x="0" y="0"/>
          <a:ext cx="0" cy="0"/>
          <a:chOff x="0" y="0"/>
          <a:chExt cx="0" cy="0"/>
        </a:xfrm>
      </p:grpSpPr>
      <p:sp>
        <p:nvSpPr>
          <p:cNvPr id="56" name="Google Shape;56;p112"/>
          <p:cNvSpPr>
            <a:spLocks noGrp="1"/>
          </p:cNvSpPr>
          <p:nvPr>
            <p:ph type="pic" idx="2"/>
          </p:nvPr>
        </p:nvSpPr>
        <p:spPr>
          <a:xfrm>
            <a:off x="6023143" y="705315"/>
            <a:ext cx="3708066" cy="544737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0436500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57"/>
        <p:cNvGrpSpPr/>
        <p:nvPr/>
      </p:nvGrpSpPr>
      <p:grpSpPr>
        <a:xfrm>
          <a:off x="0" y="0"/>
          <a:ext cx="0" cy="0"/>
          <a:chOff x="0" y="0"/>
          <a:chExt cx="0" cy="0"/>
        </a:xfrm>
      </p:grpSpPr>
    </p:spTree>
    <p:extLst>
      <p:ext uri="{BB962C8B-B14F-4D97-AF65-F5344CB8AC3E}">
        <p14:creationId xmlns:p14="http://schemas.microsoft.com/office/powerpoint/2010/main" val="27047894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lide #1">
  <p:cSld name="Slide #1">
    <p:spTree>
      <p:nvGrpSpPr>
        <p:cNvPr id="1" name="Shape 58"/>
        <p:cNvGrpSpPr/>
        <p:nvPr/>
      </p:nvGrpSpPr>
      <p:grpSpPr>
        <a:xfrm>
          <a:off x="0" y="0"/>
          <a:ext cx="0" cy="0"/>
          <a:chOff x="0" y="0"/>
          <a:chExt cx="0" cy="0"/>
        </a:xfrm>
      </p:grpSpPr>
    </p:spTree>
    <p:extLst>
      <p:ext uri="{BB962C8B-B14F-4D97-AF65-F5344CB8AC3E}">
        <p14:creationId xmlns:p14="http://schemas.microsoft.com/office/powerpoint/2010/main" val="3958819823"/>
      </p:ext>
    </p:extLst>
  </p:cSld>
  <p:clrMapOvr>
    <a:masterClrMapping/>
  </p:clrMapOvr>
  <p:transition spd="slow">
    <p:push/>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9"/>
        <p:cNvGrpSpPr/>
        <p:nvPr/>
      </p:nvGrpSpPr>
      <p:grpSpPr>
        <a:xfrm>
          <a:off x="0" y="0"/>
          <a:ext cx="0" cy="0"/>
          <a:chOff x="0" y="0"/>
          <a:chExt cx="0" cy="0"/>
        </a:xfrm>
      </p:grpSpPr>
      <p:sp>
        <p:nvSpPr>
          <p:cNvPr id="60" name="Google Shape;60;p1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1" name="Google Shape;61;p1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2" name="Google Shape;62;p1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391411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Layout 9">
  <p:cSld name="Layout 9">
    <p:spTree>
      <p:nvGrpSpPr>
        <p:cNvPr id="1" name="Shape 63"/>
        <p:cNvGrpSpPr/>
        <p:nvPr/>
      </p:nvGrpSpPr>
      <p:grpSpPr>
        <a:xfrm>
          <a:off x="0" y="0"/>
          <a:ext cx="0" cy="0"/>
          <a:chOff x="0" y="0"/>
          <a:chExt cx="0" cy="0"/>
        </a:xfrm>
      </p:grpSpPr>
      <p:sp>
        <p:nvSpPr>
          <p:cNvPr id="64" name="Google Shape;64;p116"/>
          <p:cNvSpPr>
            <a:spLocks noGrp="1"/>
          </p:cNvSpPr>
          <p:nvPr>
            <p:ph type="pic" idx="2"/>
          </p:nvPr>
        </p:nvSpPr>
        <p:spPr>
          <a:xfrm>
            <a:off x="7514331" y="1411437"/>
            <a:ext cx="2023551" cy="2023551"/>
          </a:xfrm>
          <a:prstGeom prst="rect">
            <a:avLst/>
          </a:prstGeom>
          <a:solidFill>
            <a:schemeClr val="lt1"/>
          </a:solidFill>
          <a:ln>
            <a:noFill/>
          </a:ln>
        </p:spPr>
        <p:txBody>
          <a:bodyPr/>
          <a:lstStyle/>
          <a:p>
            <a:endParaRPr lang="en-CA"/>
          </a:p>
        </p:txBody>
      </p:sp>
      <p:sp>
        <p:nvSpPr>
          <p:cNvPr id="65" name="Google Shape;65;p116"/>
          <p:cNvSpPr>
            <a:spLocks noGrp="1"/>
          </p:cNvSpPr>
          <p:nvPr>
            <p:ph type="pic" idx="3"/>
          </p:nvPr>
        </p:nvSpPr>
        <p:spPr>
          <a:xfrm>
            <a:off x="7316767" y="3429000"/>
            <a:ext cx="2023551" cy="2023552"/>
          </a:xfrm>
          <a:prstGeom prst="rect">
            <a:avLst/>
          </a:prstGeom>
          <a:solidFill>
            <a:schemeClr val="lt1"/>
          </a:solidFill>
          <a:ln>
            <a:noFill/>
          </a:ln>
        </p:spPr>
        <p:txBody>
          <a:bodyPr/>
          <a:lstStyle/>
          <a:p>
            <a:endParaRPr lang="en-CA"/>
          </a:p>
        </p:txBody>
      </p:sp>
      <p:sp>
        <p:nvSpPr>
          <p:cNvPr id="66" name="Google Shape;66;p116"/>
          <p:cNvSpPr>
            <a:spLocks noGrp="1"/>
          </p:cNvSpPr>
          <p:nvPr>
            <p:ph type="pic" idx="4"/>
          </p:nvPr>
        </p:nvSpPr>
        <p:spPr>
          <a:xfrm>
            <a:off x="8627884" y="2219660"/>
            <a:ext cx="2634209" cy="2634209"/>
          </a:xfrm>
          <a:prstGeom prst="rect">
            <a:avLst/>
          </a:prstGeom>
          <a:solidFill>
            <a:schemeClr val="lt1"/>
          </a:solidFill>
          <a:ln>
            <a:noFill/>
          </a:ln>
        </p:spPr>
        <p:txBody>
          <a:bodyPr/>
          <a:lstStyle/>
          <a:p>
            <a:endParaRPr lang="en-CA"/>
          </a:p>
        </p:txBody>
      </p:sp>
      <p:sp>
        <p:nvSpPr>
          <p:cNvPr id="67" name="Google Shape;67;p116"/>
          <p:cNvSpPr>
            <a:spLocks noGrp="1"/>
          </p:cNvSpPr>
          <p:nvPr>
            <p:ph type="pic" idx="5"/>
          </p:nvPr>
        </p:nvSpPr>
        <p:spPr>
          <a:xfrm>
            <a:off x="5586570" y="2004134"/>
            <a:ext cx="2634209" cy="2634209"/>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41659629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Layout 4">
  <p:cSld name="Layout 4">
    <p:spTree>
      <p:nvGrpSpPr>
        <p:cNvPr id="1" name="Shape 68"/>
        <p:cNvGrpSpPr/>
        <p:nvPr/>
      </p:nvGrpSpPr>
      <p:grpSpPr>
        <a:xfrm>
          <a:off x="0" y="0"/>
          <a:ext cx="0" cy="0"/>
          <a:chOff x="0" y="0"/>
          <a:chExt cx="0" cy="0"/>
        </a:xfrm>
      </p:grpSpPr>
      <p:sp>
        <p:nvSpPr>
          <p:cNvPr id="69" name="Google Shape;69;p117"/>
          <p:cNvSpPr>
            <a:spLocks noGrp="1"/>
          </p:cNvSpPr>
          <p:nvPr>
            <p:ph type="pic" idx="2"/>
          </p:nvPr>
        </p:nvSpPr>
        <p:spPr>
          <a:xfrm>
            <a:off x="1836301" y="778933"/>
            <a:ext cx="3589867" cy="5300134"/>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386273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yout 14">
  <p:cSld name="Layout 14">
    <p:spTree>
      <p:nvGrpSpPr>
        <p:cNvPr id="1" name="Shape 19"/>
        <p:cNvGrpSpPr/>
        <p:nvPr/>
      </p:nvGrpSpPr>
      <p:grpSpPr>
        <a:xfrm>
          <a:off x="0" y="0"/>
          <a:ext cx="0" cy="0"/>
          <a:chOff x="0" y="0"/>
          <a:chExt cx="0" cy="0"/>
        </a:xfrm>
      </p:grpSpPr>
      <p:sp>
        <p:nvSpPr>
          <p:cNvPr id="20" name="Google Shape;20;p96"/>
          <p:cNvSpPr>
            <a:spLocks noGrp="1"/>
          </p:cNvSpPr>
          <p:nvPr>
            <p:ph type="pic" idx="2"/>
          </p:nvPr>
        </p:nvSpPr>
        <p:spPr>
          <a:xfrm>
            <a:off x="6164012" y="0"/>
            <a:ext cx="3958894" cy="5733826"/>
          </a:xfrm>
          <a:prstGeom prst="rect">
            <a:avLst/>
          </a:prstGeom>
          <a:solidFill>
            <a:schemeClr val="lt1"/>
          </a:solidFill>
          <a:ln>
            <a:noFill/>
          </a:ln>
        </p:spPr>
        <p:txBody>
          <a:bodyPr/>
          <a:lstStyle/>
          <a:p>
            <a:endParaRPr lang="en-CA"/>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Layout 12">
  <p:cSld name="Layout 12">
    <p:spTree>
      <p:nvGrpSpPr>
        <p:cNvPr id="1" name="Shape 70"/>
        <p:cNvGrpSpPr/>
        <p:nvPr/>
      </p:nvGrpSpPr>
      <p:grpSpPr>
        <a:xfrm>
          <a:off x="0" y="0"/>
          <a:ext cx="0" cy="0"/>
          <a:chOff x="0" y="0"/>
          <a:chExt cx="0" cy="0"/>
        </a:xfrm>
      </p:grpSpPr>
      <p:sp>
        <p:nvSpPr>
          <p:cNvPr id="71" name="Google Shape;71;p118"/>
          <p:cNvSpPr>
            <a:spLocks noGrp="1"/>
          </p:cNvSpPr>
          <p:nvPr>
            <p:ph type="pic" idx="2"/>
          </p:nvPr>
        </p:nvSpPr>
        <p:spPr>
          <a:xfrm>
            <a:off x="6092948" y="4570851"/>
            <a:ext cx="3047598" cy="2287150"/>
          </a:xfrm>
          <a:prstGeom prst="rect">
            <a:avLst/>
          </a:prstGeom>
          <a:solidFill>
            <a:schemeClr val="lt1"/>
          </a:solidFill>
          <a:ln>
            <a:noFill/>
          </a:ln>
        </p:spPr>
        <p:txBody>
          <a:bodyPr/>
          <a:lstStyle/>
          <a:p>
            <a:endParaRPr lang="en-CA"/>
          </a:p>
        </p:txBody>
      </p:sp>
      <p:sp>
        <p:nvSpPr>
          <p:cNvPr id="72" name="Google Shape;72;p118"/>
          <p:cNvSpPr>
            <a:spLocks noGrp="1"/>
          </p:cNvSpPr>
          <p:nvPr>
            <p:ph type="pic" idx="3"/>
          </p:nvPr>
        </p:nvSpPr>
        <p:spPr>
          <a:xfrm>
            <a:off x="3047598" y="2283701"/>
            <a:ext cx="3047598" cy="2287150"/>
          </a:xfrm>
          <a:prstGeom prst="rect">
            <a:avLst/>
          </a:prstGeom>
          <a:solidFill>
            <a:schemeClr val="lt1"/>
          </a:solidFill>
          <a:ln>
            <a:noFill/>
          </a:ln>
        </p:spPr>
        <p:txBody>
          <a:bodyPr/>
          <a:lstStyle/>
          <a:p>
            <a:endParaRPr lang="en-CA"/>
          </a:p>
        </p:txBody>
      </p:sp>
      <p:sp>
        <p:nvSpPr>
          <p:cNvPr id="73" name="Google Shape;73;p118"/>
          <p:cNvSpPr>
            <a:spLocks noGrp="1"/>
          </p:cNvSpPr>
          <p:nvPr>
            <p:ph type="pic" idx="4"/>
          </p:nvPr>
        </p:nvSpPr>
        <p:spPr>
          <a:xfrm>
            <a:off x="0" y="4570851"/>
            <a:ext cx="3047598" cy="2287150"/>
          </a:xfrm>
          <a:prstGeom prst="rect">
            <a:avLst/>
          </a:prstGeom>
          <a:solidFill>
            <a:schemeClr val="lt1"/>
          </a:solidFill>
          <a:ln>
            <a:noFill/>
          </a:ln>
        </p:spPr>
        <p:txBody>
          <a:bodyPr/>
          <a:lstStyle/>
          <a:p>
            <a:endParaRPr lang="en-CA"/>
          </a:p>
        </p:txBody>
      </p:sp>
      <p:sp>
        <p:nvSpPr>
          <p:cNvPr id="74" name="Google Shape;74;p118"/>
          <p:cNvSpPr>
            <a:spLocks noGrp="1"/>
          </p:cNvSpPr>
          <p:nvPr>
            <p:ph type="pic" idx="5"/>
          </p:nvPr>
        </p:nvSpPr>
        <p:spPr>
          <a:xfrm>
            <a:off x="9140545" y="2283701"/>
            <a:ext cx="3047598" cy="228715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0878511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Layout 34">
  <p:cSld name="Layout 34">
    <p:spTree>
      <p:nvGrpSpPr>
        <p:cNvPr id="1" name="Shape 75"/>
        <p:cNvGrpSpPr/>
        <p:nvPr/>
      </p:nvGrpSpPr>
      <p:grpSpPr>
        <a:xfrm>
          <a:off x="0" y="0"/>
          <a:ext cx="0" cy="0"/>
          <a:chOff x="0" y="0"/>
          <a:chExt cx="0" cy="0"/>
        </a:xfrm>
      </p:grpSpPr>
      <p:sp>
        <p:nvSpPr>
          <p:cNvPr id="76" name="Google Shape;76;p119"/>
          <p:cNvSpPr>
            <a:spLocks noGrp="1"/>
          </p:cNvSpPr>
          <p:nvPr>
            <p:ph type="pic" idx="2"/>
          </p:nvPr>
        </p:nvSpPr>
        <p:spPr>
          <a:xfrm>
            <a:off x="622575" y="547571"/>
            <a:ext cx="3879831" cy="576285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36656157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Layout 29">
  <p:cSld name="Layout 29">
    <p:spTree>
      <p:nvGrpSpPr>
        <p:cNvPr id="1" name="Shape 77"/>
        <p:cNvGrpSpPr/>
        <p:nvPr/>
      </p:nvGrpSpPr>
      <p:grpSpPr>
        <a:xfrm>
          <a:off x="0" y="0"/>
          <a:ext cx="0" cy="0"/>
          <a:chOff x="0" y="0"/>
          <a:chExt cx="0" cy="0"/>
        </a:xfrm>
      </p:grpSpPr>
      <p:sp>
        <p:nvSpPr>
          <p:cNvPr id="78" name="Google Shape;78;p120"/>
          <p:cNvSpPr>
            <a:spLocks noGrp="1"/>
          </p:cNvSpPr>
          <p:nvPr>
            <p:ph type="pic" idx="2"/>
          </p:nvPr>
        </p:nvSpPr>
        <p:spPr>
          <a:xfrm>
            <a:off x="6096001" y="0"/>
            <a:ext cx="4270917" cy="594360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3258519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Layout 3">
  <p:cSld name="Layout 3">
    <p:spTree>
      <p:nvGrpSpPr>
        <p:cNvPr id="1" name="Shape 79"/>
        <p:cNvGrpSpPr/>
        <p:nvPr/>
      </p:nvGrpSpPr>
      <p:grpSpPr>
        <a:xfrm>
          <a:off x="0" y="0"/>
          <a:ext cx="0" cy="0"/>
          <a:chOff x="0" y="0"/>
          <a:chExt cx="0" cy="0"/>
        </a:xfrm>
      </p:grpSpPr>
      <p:sp>
        <p:nvSpPr>
          <p:cNvPr id="80" name="Google Shape;80;p121"/>
          <p:cNvSpPr>
            <a:spLocks noGrp="1"/>
          </p:cNvSpPr>
          <p:nvPr>
            <p:ph type="pic" idx="2"/>
          </p:nvPr>
        </p:nvSpPr>
        <p:spPr>
          <a:xfrm>
            <a:off x="5792704" y="685800"/>
            <a:ext cx="3547533" cy="4876800"/>
          </a:xfrm>
          <a:prstGeom prst="rect">
            <a:avLst/>
          </a:prstGeom>
          <a:solidFill>
            <a:schemeClr val="lt1"/>
          </a:solidFill>
          <a:ln>
            <a:noFill/>
          </a:ln>
        </p:spPr>
      </p:sp>
    </p:spTree>
    <p:extLst>
      <p:ext uri="{BB962C8B-B14F-4D97-AF65-F5344CB8AC3E}">
        <p14:creationId xmlns:p14="http://schemas.microsoft.com/office/powerpoint/2010/main" val="32807604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Layout 8">
  <p:cSld name="Layout 8">
    <p:spTree>
      <p:nvGrpSpPr>
        <p:cNvPr id="1" name="Shape 81"/>
        <p:cNvGrpSpPr/>
        <p:nvPr/>
      </p:nvGrpSpPr>
      <p:grpSpPr>
        <a:xfrm>
          <a:off x="0" y="0"/>
          <a:ext cx="0" cy="0"/>
          <a:chOff x="0" y="0"/>
          <a:chExt cx="0" cy="0"/>
        </a:xfrm>
      </p:grpSpPr>
      <p:sp>
        <p:nvSpPr>
          <p:cNvPr id="82" name="Google Shape;82;p122"/>
          <p:cNvSpPr>
            <a:spLocks noGrp="1"/>
          </p:cNvSpPr>
          <p:nvPr>
            <p:ph type="pic" idx="2"/>
          </p:nvPr>
        </p:nvSpPr>
        <p:spPr>
          <a:xfrm>
            <a:off x="6450696" y="2802467"/>
            <a:ext cx="5080000" cy="3489172"/>
          </a:xfrm>
          <a:prstGeom prst="rect">
            <a:avLst/>
          </a:prstGeom>
          <a:solidFill>
            <a:schemeClr val="lt1"/>
          </a:solidFill>
          <a:ln>
            <a:noFill/>
          </a:ln>
        </p:spPr>
      </p:sp>
      <p:sp>
        <p:nvSpPr>
          <p:cNvPr id="83" name="Google Shape;83;p122"/>
          <p:cNvSpPr>
            <a:spLocks noGrp="1"/>
          </p:cNvSpPr>
          <p:nvPr>
            <p:ph type="pic" idx="3"/>
          </p:nvPr>
        </p:nvSpPr>
        <p:spPr>
          <a:xfrm>
            <a:off x="712442" y="2382245"/>
            <a:ext cx="3005667" cy="3909394"/>
          </a:xfrm>
          <a:prstGeom prst="rect">
            <a:avLst/>
          </a:prstGeom>
          <a:solidFill>
            <a:schemeClr val="lt1"/>
          </a:solidFill>
          <a:ln>
            <a:noFill/>
          </a:ln>
        </p:spPr>
      </p:sp>
    </p:spTree>
    <p:extLst>
      <p:ext uri="{BB962C8B-B14F-4D97-AF65-F5344CB8AC3E}">
        <p14:creationId xmlns:p14="http://schemas.microsoft.com/office/powerpoint/2010/main" val="188032043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Layout 10">
  <p:cSld name="Layout 10">
    <p:spTree>
      <p:nvGrpSpPr>
        <p:cNvPr id="1" name="Shape 84"/>
        <p:cNvGrpSpPr/>
        <p:nvPr/>
      </p:nvGrpSpPr>
      <p:grpSpPr>
        <a:xfrm>
          <a:off x="0" y="0"/>
          <a:ext cx="0" cy="0"/>
          <a:chOff x="0" y="0"/>
          <a:chExt cx="0" cy="0"/>
        </a:xfrm>
      </p:grpSpPr>
      <p:sp>
        <p:nvSpPr>
          <p:cNvPr id="85" name="Google Shape;85;p123"/>
          <p:cNvSpPr>
            <a:spLocks noGrp="1"/>
          </p:cNvSpPr>
          <p:nvPr>
            <p:ph type="pic" idx="2"/>
          </p:nvPr>
        </p:nvSpPr>
        <p:spPr>
          <a:xfrm>
            <a:off x="770772" y="1056186"/>
            <a:ext cx="2446867" cy="4030133"/>
          </a:xfrm>
          <a:prstGeom prst="rect">
            <a:avLst/>
          </a:prstGeom>
          <a:solidFill>
            <a:schemeClr val="lt1"/>
          </a:solidFill>
          <a:ln>
            <a:noFill/>
          </a:ln>
        </p:spPr>
      </p:sp>
      <p:sp>
        <p:nvSpPr>
          <p:cNvPr id="86" name="Google Shape;86;p123"/>
          <p:cNvSpPr>
            <a:spLocks noGrp="1"/>
          </p:cNvSpPr>
          <p:nvPr>
            <p:ph type="pic" idx="3"/>
          </p:nvPr>
        </p:nvSpPr>
        <p:spPr>
          <a:xfrm>
            <a:off x="3868647" y="1056186"/>
            <a:ext cx="2446867" cy="4030133"/>
          </a:xfrm>
          <a:prstGeom prst="rect">
            <a:avLst/>
          </a:prstGeom>
          <a:solidFill>
            <a:schemeClr val="lt1"/>
          </a:solidFill>
          <a:ln>
            <a:noFill/>
          </a:ln>
        </p:spPr>
      </p:sp>
    </p:spTree>
    <p:extLst>
      <p:ext uri="{BB962C8B-B14F-4D97-AF65-F5344CB8AC3E}">
        <p14:creationId xmlns:p14="http://schemas.microsoft.com/office/powerpoint/2010/main" val="587438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Layout 15">
  <p:cSld name="Layout 15">
    <p:spTree>
      <p:nvGrpSpPr>
        <p:cNvPr id="1" name="Shape 87"/>
        <p:cNvGrpSpPr/>
        <p:nvPr/>
      </p:nvGrpSpPr>
      <p:grpSpPr>
        <a:xfrm>
          <a:off x="0" y="0"/>
          <a:ext cx="0" cy="0"/>
          <a:chOff x="0" y="0"/>
          <a:chExt cx="0" cy="0"/>
        </a:xfrm>
      </p:grpSpPr>
      <p:sp>
        <p:nvSpPr>
          <p:cNvPr id="88" name="Google Shape;88;p124"/>
          <p:cNvSpPr>
            <a:spLocks noGrp="1"/>
          </p:cNvSpPr>
          <p:nvPr>
            <p:ph type="pic" idx="2"/>
          </p:nvPr>
        </p:nvSpPr>
        <p:spPr>
          <a:xfrm>
            <a:off x="4218301" y="3026979"/>
            <a:ext cx="7150229" cy="3226676"/>
          </a:xfrm>
          <a:prstGeom prst="rect">
            <a:avLst/>
          </a:prstGeom>
          <a:solidFill>
            <a:schemeClr val="lt1"/>
          </a:solidFill>
          <a:ln>
            <a:noFill/>
          </a:ln>
        </p:spPr>
      </p:sp>
      <p:sp>
        <p:nvSpPr>
          <p:cNvPr id="89" name="Google Shape;89;p124"/>
          <p:cNvSpPr>
            <a:spLocks noGrp="1"/>
          </p:cNvSpPr>
          <p:nvPr>
            <p:ph type="pic" idx="3"/>
          </p:nvPr>
        </p:nvSpPr>
        <p:spPr>
          <a:xfrm>
            <a:off x="823461" y="3026979"/>
            <a:ext cx="3226676" cy="3226676"/>
          </a:xfrm>
          <a:prstGeom prst="rect">
            <a:avLst/>
          </a:prstGeom>
          <a:solidFill>
            <a:schemeClr val="lt1"/>
          </a:solidFill>
          <a:ln>
            <a:noFill/>
          </a:ln>
        </p:spPr>
      </p:sp>
    </p:spTree>
    <p:extLst>
      <p:ext uri="{BB962C8B-B14F-4D97-AF65-F5344CB8AC3E}">
        <p14:creationId xmlns:p14="http://schemas.microsoft.com/office/powerpoint/2010/main" val="41729277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Layout 20">
  <p:cSld name="Layout 20">
    <p:spTree>
      <p:nvGrpSpPr>
        <p:cNvPr id="1" name="Shape 90"/>
        <p:cNvGrpSpPr/>
        <p:nvPr/>
      </p:nvGrpSpPr>
      <p:grpSpPr>
        <a:xfrm>
          <a:off x="0" y="0"/>
          <a:ext cx="0" cy="0"/>
          <a:chOff x="0" y="0"/>
          <a:chExt cx="0" cy="0"/>
        </a:xfrm>
      </p:grpSpPr>
      <p:sp>
        <p:nvSpPr>
          <p:cNvPr id="91" name="Google Shape;91;p125"/>
          <p:cNvSpPr>
            <a:spLocks noGrp="1"/>
          </p:cNvSpPr>
          <p:nvPr>
            <p:ph type="pic" idx="2"/>
          </p:nvPr>
        </p:nvSpPr>
        <p:spPr>
          <a:xfrm>
            <a:off x="4526883" y="363173"/>
            <a:ext cx="3892287" cy="6137988"/>
          </a:xfrm>
          <a:prstGeom prst="rect">
            <a:avLst/>
          </a:prstGeom>
          <a:solidFill>
            <a:schemeClr val="lt1"/>
          </a:solidFill>
          <a:ln>
            <a:noFill/>
          </a:ln>
        </p:spPr>
      </p:sp>
      <p:sp>
        <p:nvSpPr>
          <p:cNvPr id="92" name="Google Shape;92;p125"/>
          <p:cNvSpPr>
            <a:spLocks noGrp="1"/>
          </p:cNvSpPr>
          <p:nvPr>
            <p:ph type="pic" idx="3"/>
          </p:nvPr>
        </p:nvSpPr>
        <p:spPr>
          <a:xfrm>
            <a:off x="8552984" y="3980985"/>
            <a:ext cx="3434577" cy="2513842"/>
          </a:xfrm>
          <a:prstGeom prst="rect">
            <a:avLst/>
          </a:prstGeom>
          <a:solidFill>
            <a:schemeClr val="lt1"/>
          </a:solidFill>
          <a:ln>
            <a:noFill/>
          </a:ln>
        </p:spPr>
      </p:sp>
      <p:sp>
        <p:nvSpPr>
          <p:cNvPr id="93" name="Google Shape;93;p125"/>
          <p:cNvSpPr>
            <a:spLocks noGrp="1"/>
          </p:cNvSpPr>
          <p:nvPr>
            <p:ph type="pic" idx="4"/>
          </p:nvPr>
        </p:nvSpPr>
        <p:spPr>
          <a:xfrm>
            <a:off x="8552984" y="363173"/>
            <a:ext cx="3434577" cy="3483998"/>
          </a:xfrm>
          <a:prstGeom prst="rect">
            <a:avLst/>
          </a:prstGeom>
          <a:solidFill>
            <a:schemeClr val="lt1"/>
          </a:solidFill>
          <a:ln>
            <a:noFill/>
          </a:ln>
        </p:spPr>
      </p:sp>
      <p:sp>
        <p:nvSpPr>
          <p:cNvPr id="94" name="Google Shape;94;p125"/>
          <p:cNvSpPr>
            <a:spLocks noGrp="1"/>
          </p:cNvSpPr>
          <p:nvPr>
            <p:ph type="pic" idx="5"/>
          </p:nvPr>
        </p:nvSpPr>
        <p:spPr>
          <a:xfrm>
            <a:off x="411379" y="3220877"/>
            <a:ext cx="3981691" cy="3273950"/>
          </a:xfrm>
          <a:prstGeom prst="rect">
            <a:avLst/>
          </a:prstGeom>
          <a:solidFill>
            <a:schemeClr val="lt1"/>
          </a:solidFill>
          <a:ln>
            <a:noFill/>
          </a:ln>
        </p:spPr>
      </p:sp>
    </p:spTree>
    <p:extLst>
      <p:ext uri="{BB962C8B-B14F-4D97-AF65-F5344CB8AC3E}">
        <p14:creationId xmlns:p14="http://schemas.microsoft.com/office/powerpoint/2010/main" val="21080411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Layout 25">
  <p:cSld name="Layout 25">
    <p:spTree>
      <p:nvGrpSpPr>
        <p:cNvPr id="1" name="Shape 95"/>
        <p:cNvGrpSpPr/>
        <p:nvPr/>
      </p:nvGrpSpPr>
      <p:grpSpPr>
        <a:xfrm>
          <a:off x="0" y="0"/>
          <a:ext cx="0" cy="0"/>
          <a:chOff x="0" y="0"/>
          <a:chExt cx="0" cy="0"/>
        </a:xfrm>
      </p:grpSpPr>
      <p:sp>
        <p:nvSpPr>
          <p:cNvPr id="96" name="Google Shape;96;p126"/>
          <p:cNvSpPr>
            <a:spLocks noGrp="1"/>
          </p:cNvSpPr>
          <p:nvPr>
            <p:ph type="pic" idx="2"/>
          </p:nvPr>
        </p:nvSpPr>
        <p:spPr>
          <a:xfrm>
            <a:off x="1817116" y="2206126"/>
            <a:ext cx="4095877" cy="4095877"/>
          </a:xfrm>
          <a:prstGeom prst="rect">
            <a:avLst/>
          </a:prstGeom>
          <a:solidFill>
            <a:schemeClr val="lt1"/>
          </a:solidFill>
          <a:ln>
            <a:noFill/>
          </a:ln>
        </p:spPr>
      </p:sp>
    </p:spTree>
    <p:extLst>
      <p:ext uri="{BB962C8B-B14F-4D97-AF65-F5344CB8AC3E}">
        <p14:creationId xmlns:p14="http://schemas.microsoft.com/office/powerpoint/2010/main" val="25286389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Layout 26">
  <p:cSld name="Layout 26">
    <p:spTree>
      <p:nvGrpSpPr>
        <p:cNvPr id="1" name="Shape 97"/>
        <p:cNvGrpSpPr/>
        <p:nvPr/>
      </p:nvGrpSpPr>
      <p:grpSpPr>
        <a:xfrm>
          <a:off x="0" y="0"/>
          <a:ext cx="0" cy="0"/>
          <a:chOff x="0" y="0"/>
          <a:chExt cx="0" cy="0"/>
        </a:xfrm>
      </p:grpSpPr>
      <p:sp>
        <p:nvSpPr>
          <p:cNvPr id="98" name="Google Shape;98;p127"/>
          <p:cNvSpPr>
            <a:spLocks noGrp="1"/>
          </p:cNvSpPr>
          <p:nvPr>
            <p:ph type="pic" idx="2"/>
          </p:nvPr>
        </p:nvSpPr>
        <p:spPr>
          <a:xfrm>
            <a:off x="834795" y="660490"/>
            <a:ext cx="3692600" cy="2768511"/>
          </a:xfrm>
          <a:prstGeom prst="rect">
            <a:avLst/>
          </a:prstGeom>
          <a:solidFill>
            <a:schemeClr val="lt1"/>
          </a:solidFill>
          <a:ln>
            <a:noFill/>
          </a:ln>
        </p:spPr>
      </p:sp>
    </p:spTree>
    <p:extLst>
      <p:ext uri="{BB962C8B-B14F-4D97-AF65-F5344CB8AC3E}">
        <p14:creationId xmlns:p14="http://schemas.microsoft.com/office/powerpoint/2010/main" val="2839222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ayout 24">
  <p:cSld name="Layout 24">
    <p:spTree>
      <p:nvGrpSpPr>
        <p:cNvPr id="1" name="Shape 21"/>
        <p:cNvGrpSpPr/>
        <p:nvPr/>
      </p:nvGrpSpPr>
      <p:grpSpPr>
        <a:xfrm>
          <a:off x="0" y="0"/>
          <a:ext cx="0" cy="0"/>
          <a:chOff x="0" y="0"/>
          <a:chExt cx="0" cy="0"/>
        </a:xfrm>
      </p:grpSpPr>
      <p:sp>
        <p:nvSpPr>
          <p:cNvPr id="22" name="Google Shape;22;p97"/>
          <p:cNvSpPr>
            <a:spLocks noGrp="1"/>
          </p:cNvSpPr>
          <p:nvPr>
            <p:ph type="pic" idx="2"/>
          </p:nvPr>
        </p:nvSpPr>
        <p:spPr>
          <a:xfrm>
            <a:off x="2443873" y="1076163"/>
            <a:ext cx="4718027" cy="4718027"/>
          </a:xfrm>
          <a:prstGeom prst="rect">
            <a:avLst/>
          </a:prstGeom>
          <a:solidFill>
            <a:schemeClr val="lt1"/>
          </a:solidFill>
          <a:ln>
            <a:noFill/>
          </a:ln>
        </p:spPr>
        <p:txBody>
          <a:bodyPr/>
          <a:lstStyle/>
          <a:p>
            <a:endParaRPr lang="en-CA"/>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Layout 27">
  <p:cSld name="Layout 27">
    <p:spTree>
      <p:nvGrpSpPr>
        <p:cNvPr id="1" name="Shape 99"/>
        <p:cNvGrpSpPr/>
        <p:nvPr/>
      </p:nvGrpSpPr>
      <p:grpSpPr>
        <a:xfrm>
          <a:off x="0" y="0"/>
          <a:ext cx="0" cy="0"/>
          <a:chOff x="0" y="0"/>
          <a:chExt cx="0" cy="0"/>
        </a:xfrm>
      </p:grpSpPr>
      <p:sp>
        <p:nvSpPr>
          <p:cNvPr id="100" name="Google Shape;100;p128"/>
          <p:cNvSpPr>
            <a:spLocks noGrp="1"/>
          </p:cNvSpPr>
          <p:nvPr>
            <p:ph type="pic" idx="2"/>
          </p:nvPr>
        </p:nvSpPr>
        <p:spPr>
          <a:xfrm>
            <a:off x="3763774" y="490654"/>
            <a:ext cx="3367668" cy="5876693"/>
          </a:xfrm>
          <a:prstGeom prst="rect">
            <a:avLst/>
          </a:prstGeom>
          <a:solidFill>
            <a:schemeClr val="lt1"/>
          </a:solidFill>
          <a:ln>
            <a:noFill/>
          </a:ln>
        </p:spPr>
      </p:sp>
    </p:spTree>
    <p:extLst>
      <p:ext uri="{BB962C8B-B14F-4D97-AF65-F5344CB8AC3E}">
        <p14:creationId xmlns:p14="http://schemas.microsoft.com/office/powerpoint/2010/main" val="7418625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Layout 28">
  <p:cSld name="Layout 28">
    <p:spTree>
      <p:nvGrpSpPr>
        <p:cNvPr id="1" name="Shape 101"/>
        <p:cNvGrpSpPr/>
        <p:nvPr/>
      </p:nvGrpSpPr>
      <p:grpSpPr>
        <a:xfrm>
          <a:off x="0" y="0"/>
          <a:ext cx="0" cy="0"/>
          <a:chOff x="0" y="0"/>
          <a:chExt cx="0" cy="0"/>
        </a:xfrm>
      </p:grpSpPr>
      <p:sp>
        <p:nvSpPr>
          <p:cNvPr id="102" name="Google Shape;102;p129"/>
          <p:cNvSpPr>
            <a:spLocks noGrp="1"/>
          </p:cNvSpPr>
          <p:nvPr>
            <p:ph type="pic" idx="2"/>
          </p:nvPr>
        </p:nvSpPr>
        <p:spPr>
          <a:xfrm>
            <a:off x="5019607" y="1257793"/>
            <a:ext cx="5349234" cy="3345366"/>
          </a:xfrm>
          <a:prstGeom prst="rect">
            <a:avLst/>
          </a:prstGeom>
          <a:solidFill>
            <a:schemeClr val="lt1"/>
          </a:solidFill>
          <a:ln>
            <a:noFill/>
          </a:ln>
        </p:spPr>
      </p:sp>
    </p:spTree>
    <p:extLst>
      <p:ext uri="{BB962C8B-B14F-4D97-AF65-F5344CB8AC3E}">
        <p14:creationId xmlns:p14="http://schemas.microsoft.com/office/powerpoint/2010/main" val="37309182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Layout 30">
  <p:cSld name="Layout 30">
    <p:spTree>
      <p:nvGrpSpPr>
        <p:cNvPr id="1" name="Shape 103"/>
        <p:cNvGrpSpPr/>
        <p:nvPr/>
      </p:nvGrpSpPr>
      <p:grpSpPr>
        <a:xfrm>
          <a:off x="0" y="0"/>
          <a:ext cx="0" cy="0"/>
          <a:chOff x="0" y="0"/>
          <a:chExt cx="0" cy="0"/>
        </a:xfrm>
      </p:grpSpPr>
      <p:sp>
        <p:nvSpPr>
          <p:cNvPr id="104" name="Google Shape;104;p130"/>
          <p:cNvSpPr>
            <a:spLocks noGrp="1"/>
          </p:cNvSpPr>
          <p:nvPr>
            <p:ph type="pic" idx="2"/>
          </p:nvPr>
        </p:nvSpPr>
        <p:spPr>
          <a:xfrm>
            <a:off x="1722328" y="1286274"/>
            <a:ext cx="4285453" cy="4285453"/>
          </a:xfrm>
          <a:prstGeom prst="rect">
            <a:avLst/>
          </a:prstGeom>
          <a:solidFill>
            <a:schemeClr val="lt1"/>
          </a:solidFill>
          <a:ln>
            <a:noFill/>
          </a:ln>
        </p:spPr>
      </p:sp>
    </p:spTree>
    <p:extLst>
      <p:ext uri="{BB962C8B-B14F-4D97-AF65-F5344CB8AC3E}">
        <p14:creationId xmlns:p14="http://schemas.microsoft.com/office/powerpoint/2010/main" val="11770888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Layout 32">
  <p:cSld name="Layout 32">
    <p:spTree>
      <p:nvGrpSpPr>
        <p:cNvPr id="1" name="Shape 105"/>
        <p:cNvGrpSpPr/>
        <p:nvPr/>
      </p:nvGrpSpPr>
      <p:grpSpPr>
        <a:xfrm>
          <a:off x="0" y="0"/>
          <a:ext cx="0" cy="0"/>
          <a:chOff x="0" y="0"/>
          <a:chExt cx="0" cy="0"/>
        </a:xfrm>
      </p:grpSpPr>
      <p:sp>
        <p:nvSpPr>
          <p:cNvPr id="106" name="Google Shape;106;p131"/>
          <p:cNvSpPr>
            <a:spLocks noGrp="1"/>
          </p:cNvSpPr>
          <p:nvPr>
            <p:ph type="pic" idx="2"/>
          </p:nvPr>
        </p:nvSpPr>
        <p:spPr>
          <a:xfrm>
            <a:off x="1806498" y="524108"/>
            <a:ext cx="2876153" cy="5820937"/>
          </a:xfrm>
          <a:prstGeom prst="rect">
            <a:avLst/>
          </a:prstGeom>
          <a:solidFill>
            <a:schemeClr val="lt1"/>
          </a:solidFill>
          <a:ln>
            <a:noFill/>
          </a:ln>
        </p:spPr>
      </p:sp>
    </p:spTree>
    <p:extLst>
      <p:ext uri="{BB962C8B-B14F-4D97-AF65-F5344CB8AC3E}">
        <p14:creationId xmlns:p14="http://schemas.microsoft.com/office/powerpoint/2010/main" val="32293771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Layout 33">
  <p:cSld name="Layout 33">
    <p:spTree>
      <p:nvGrpSpPr>
        <p:cNvPr id="1" name="Shape 107"/>
        <p:cNvGrpSpPr/>
        <p:nvPr/>
      </p:nvGrpSpPr>
      <p:grpSpPr>
        <a:xfrm>
          <a:off x="0" y="0"/>
          <a:ext cx="0" cy="0"/>
          <a:chOff x="0" y="0"/>
          <a:chExt cx="0" cy="0"/>
        </a:xfrm>
      </p:grpSpPr>
      <p:sp>
        <p:nvSpPr>
          <p:cNvPr id="108" name="Google Shape;108;p132"/>
          <p:cNvSpPr>
            <a:spLocks noGrp="1"/>
          </p:cNvSpPr>
          <p:nvPr>
            <p:ph type="pic" idx="2"/>
          </p:nvPr>
        </p:nvSpPr>
        <p:spPr>
          <a:xfrm>
            <a:off x="5633931" y="1542458"/>
            <a:ext cx="4257201" cy="4257201"/>
          </a:xfrm>
          <a:prstGeom prst="rect">
            <a:avLst/>
          </a:prstGeom>
          <a:solidFill>
            <a:schemeClr val="lt1"/>
          </a:solidFill>
          <a:ln>
            <a:noFill/>
          </a:ln>
        </p:spPr>
      </p:sp>
    </p:spTree>
    <p:extLst>
      <p:ext uri="{BB962C8B-B14F-4D97-AF65-F5344CB8AC3E}">
        <p14:creationId xmlns:p14="http://schemas.microsoft.com/office/powerpoint/2010/main" val="669409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ayout 5">
  <p:cSld name="Layout 5">
    <p:spTree>
      <p:nvGrpSpPr>
        <p:cNvPr id="1" name="Shape 23"/>
        <p:cNvGrpSpPr/>
        <p:nvPr/>
      </p:nvGrpSpPr>
      <p:grpSpPr>
        <a:xfrm>
          <a:off x="0" y="0"/>
          <a:ext cx="0" cy="0"/>
          <a:chOff x="0" y="0"/>
          <a:chExt cx="0" cy="0"/>
        </a:xfrm>
      </p:grpSpPr>
      <p:sp>
        <p:nvSpPr>
          <p:cNvPr id="24" name="Google Shape;24;p98"/>
          <p:cNvSpPr>
            <a:spLocks noGrp="1"/>
          </p:cNvSpPr>
          <p:nvPr>
            <p:ph type="pic" idx="2"/>
          </p:nvPr>
        </p:nvSpPr>
        <p:spPr>
          <a:xfrm>
            <a:off x="6185037" y="1466724"/>
            <a:ext cx="3412082" cy="3412082"/>
          </a:xfrm>
          <a:prstGeom prst="rect">
            <a:avLst/>
          </a:prstGeom>
          <a:solidFill>
            <a:schemeClr val="lt1"/>
          </a:solidFill>
          <a:ln>
            <a:noFill/>
          </a:ln>
        </p:spPr>
        <p:txBody>
          <a:bodyPr/>
          <a:lstStyle/>
          <a:p>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Layout 16">
  <p:cSld name="Layout 16">
    <p:spTree>
      <p:nvGrpSpPr>
        <p:cNvPr id="1" name="Shape 25"/>
        <p:cNvGrpSpPr/>
        <p:nvPr/>
      </p:nvGrpSpPr>
      <p:grpSpPr>
        <a:xfrm>
          <a:off x="0" y="0"/>
          <a:ext cx="0" cy="0"/>
          <a:chOff x="0" y="0"/>
          <a:chExt cx="0" cy="0"/>
        </a:xfrm>
      </p:grpSpPr>
      <p:sp>
        <p:nvSpPr>
          <p:cNvPr id="26" name="Google Shape;26;p99"/>
          <p:cNvSpPr>
            <a:spLocks noGrp="1"/>
          </p:cNvSpPr>
          <p:nvPr>
            <p:ph type="pic" idx="2"/>
          </p:nvPr>
        </p:nvSpPr>
        <p:spPr>
          <a:xfrm>
            <a:off x="5194677" y="2635839"/>
            <a:ext cx="1586324" cy="1586324"/>
          </a:xfrm>
          <a:prstGeom prst="rect">
            <a:avLst/>
          </a:prstGeom>
          <a:solidFill>
            <a:schemeClr val="lt1"/>
          </a:solidFill>
          <a:ln>
            <a:noFill/>
          </a:ln>
        </p:spPr>
        <p:txBody>
          <a:bodyPr/>
          <a:lstStyle/>
          <a:p>
            <a:endParaRPr lang="en-CA"/>
          </a:p>
        </p:txBody>
      </p:sp>
      <p:sp>
        <p:nvSpPr>
          <p:cNvPr id="27" name="Google Shape;27;p99"/>
          <p:cNvSpPr>
            <a:spLocks noGrp="1"/>
          </p:cNvSpPr>
          <p:nvPr>
            <p:ph type="pic" idx="3"/>
          </p:nvPr>
        </p:nvSpPr>
        <p:spPr>
          <a:xfrm>
            <a:off x="5194677" y="4534095"/>
            <a:ext cx="1586324" cy="1586324"/>
          </a:xfrm>
          <a:prstGeom prst="rect">
            <a:avLst/>
          </a:prstGeom>
          <a:solidFill>
            <a:schemeClr val="lt1"/>
          </a:solidFill>
          <a:ln>
            <a:noFill/>
          </a:ln>
        </p:spPr>
        <p:txBody>
          <a:bodyPr/>
          <a:lstStyle/>
          <a:p>
            <a:endParaRPr lang="en-CA"/>
          </a:p>
        </p:txBody>
      </p:sp>
      <p:sp>
        <p:nvSpPr>
          <p:cNvPr id="28" name="Google Shape;28;p99"/>
          <p:cNvSpPr>
            <a:spLocks noGrp="1"/>
          </p:cNvSpPr>
          <p:nvPr>
            <p:ph type="pic" idx="4"/>
          </p:nvPr>
        </p:nvSpPr>
        <p:spPr>
          <a:xfrm>
            <a:off x="5194677" y="737583"/>
            <a:ext cx="1586324" cy="1586324"/>
          </a:xfrm>
          <a:prstGeom prst="rect">
            <a:avLst/>
          </a:prstGeom>
          <a:solidFill>
            <a:schemeClr val="lt1"/>
          </a:solidFill>
          <a:ln>
            <a:noFill/>
          </a:ln>
        </p:spPr>
        <p:txBody>
          <a:bodyPr/>
          <a:lstStyle/>
          <a:p>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theme" Target="../theme/theme2.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8" Type="http://schemas.openxmlformats.org/officeDocument/2006/relationships/slideLayout" Target="../slideLayouts/slideLayout45.xml"/><Relationship Id="rId3"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724"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1051532561"/>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 id="2147483718" r:id="rId32"/>
    <p:sldLayoutId id="2147483719" r:id="rId33"/>
    <p:sldLayoutId id="2147483720" r:id="rId34"/>
    <p:sldLayoutId id="2147483721" r:id="rId35"/>
    <p:sldLayoutId id="2147483722" r:id="rId36"/>
    <p:sldLayoutId id="2147483723"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55.jpg"/><Relationship Id="rId2" Type="http://schemas.openxmlformats.org/officeDocument/2006/relationships/notesSlide" Target="../notesSlides/notesSlide100.xml"/><Relationship Id="rId1" Type="http://schemas.openxmlformats.org/officeDocument/2006/relationships/slideLayout" Target="../slideLayouts/slideLayout23.xml"/></Relationships>
</file>

<file path=ppt/slides/_rels/slide101.xml.rels><?xml version="1.0" encoding="UTF-8" standalone="yes"?>
<Relationships xmlns="http://schemas.openxmlformats.org/package/2006/relationships"><Relationship Id="rId3" Type="http://schemas.openxmlformats.org/officeDocument/2006/relationships/image" Target="../media/image156.jpg"/><Relationship Id="rId2" Type="http://schemas.openxmlformats.org/officeDocument/2006/relationships/notesSlide" Target="../notesSlides/notesSlide101.xml"/><Relationship Id="rId1" Type="http://schemas.openxmlformats.org/officeDocument/2006/relationships/slideLayout" Target="../slideLayouts/slideLayout23.xml"/><Relationship Id="rId4" Type="http://schemas.openxmlformats.org/officeDocument/2006/relationships/image" Target="../media/image157.jpg"/></Relationships>
</file>

<file path=ppt/slides/_rels/slide102.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hyperlink" Target="https://wrap2fasd.org/" TargetMode="External"/><Relationship Id="rId7" Type="http://schemas.openxmlformats.org/officeDocument/2006/relationships/hyperlink" Target="https://canfasd.ca/" TargetMode="External"/><Relationship Id="rId2" Type="http://schemas.openxmlformats.org/officeDocument/2006/relationships/notesSlide" Target="../notesSlides/notesSlide102.xml"/><Relationship Id="rId1" Type="http://schemas.openxmlformats.org/officeDocument/2006/relationships/slideLayout" Target="../slideLayouts/slideLayout24.xml"/><Relationship Id="rId6" Type="http://schemas.openxmlformats.org/officeDocument/2006/relationships/hyperlink" Target="https://fasdalberta.ca/"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03.xml.rels><?xml version="1.0" encoding="UTF-8" standalone="yes"?>
<Relationships xmlns="http://schemas.openxmlformats.org/package/2006/relationships"><Relationship Id="rId3" Type="http://schemas.openxmlformats.org/officeDocument/2006/relationships/image" Target="../media/image159.jpg"/><Relationship Id="rId2" Type="http://schemas.openxmlformats.org/officeDocument/2006/relationships/notesSlide" Target="../notesSlides/notesSlide103.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notesSlide" Target="../notesSlides/notesSlide16.xml"/><Relationship Id="rId16"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15.xml"/><Relationship Id="rId4" Type="http://schemas.openxmlformats.org/officeDocument/2006/relationships/image" Target="../media/image50.jpg"/></Relationships>
</file>

<file path=ppt/slides/_rels/slide2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jpg"/><Relationship Id="rId7"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15.xml"/><Relationship Id="rId6" Type="http://schemas.openxmlformats.org/officeDocument/2006/relationships/image" Target="../media/image59.png"/><Relationship Id="rId5" Type="http://schemas.openxmlformats.org/officeDocument/2006/relationships/image" Target="../media/image58.jpg"/><Relationship Id="rId4" Type="http://schemas.openxmlformats.org/officeDocument/2006/relationships/image" Target="../media/image57.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32.xml"/><Relationship Id="rId1" Type="http://schemas.openxmlformats.org/officeDocument/2006/relationships/slideLayout" Target="../slideLayouts/slideLayout17.xml"/><Relationship Id="rId5" Type="http://schemas.openxmlformats.org/officeDocument/2006/relationships/hyperlink" Target="https://www.youtube.com/watch?v=D1fbTKYkU4k" TargetMode="External"/><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34.xml"/><Relationship Id="rId1" Type="http://schemas.openxmlformats.org/officeDocument/2006/relationships/slideLayout" Target="../slideLayouts/slideLayout42.xml"/><Relationship Id="rId4" Type="http://schemas.openxmlformats.org/officeDocument/2006/relationships/hyperlink" Target="https://resourcesforpractice.policywise.com/resource?id=137"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5.xml"/><Relationship Id="rId1" Type="http://schemas.openxmlformats.org/officeDocument/2006/relationships/slideLayout" Target="../slideLayouts/slideLayout17.xml"/><Relationship Id="rId5" Type="http://schemas.openxmlformats.org/officeDocument/2006/relationships/hyperlink" Target="https://www.youtube.com/watch?v=xjZx0VdmgkE" TargetMode="External"/><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fasdalberta.ca/"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45.xml"/><Relationship Id="rId1" Type="http://schemas.openxmlformats.org/officeDocument/2006/relationships/slideLayout" Target="../slideLayouts/slideLayout9.xml"/><Relationship Id="rId5" Type="http://schemas.openxmlformats.org/officeDocument/2006/relationships/image" Target="../media/image58.jpg"/><Relationship Id="rId4" Type="http://schemas.openxmlformats.org/officeDocument/2006/relationships/image" Target="../media/image57.jp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7.xml"/><Relationship Id="rId1" Type="http://schemas.openxmlformats.org/officeDocument/2006/relationships/slideLayout" Target="../slideLayouts/slideLayout50.xml"/><Relationship Id="rId5" Type="http://schemas.openxmlformats.org/officeDocument/2006/relationships/image" Target="../media/image77.png"/><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8.xml"/><Relationship Id="rId1" Type="http://schemas.openxmlformats.org/officeDocument/2006/relationships/slideLayout" Target="../slideLayouts/slideLayout50.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42.png"/></Relationships>
</file>

<file path=ppt/slides/_rels/slide49.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79.png"/><Relationship Id="rId2" Type="http://schemas.openxmlformats.org/officeDocument/2006/relationships/notesSlide" Target="../notesSlides/notesSlide49.xml"/><Relationship Id="rId1" Type="http://schemas.openxmlformats.org/officeDocument/2006/relationships/slideLayout" Target="../slideLayouts/slideLayout50.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3" Type="http://schemas.openxmlformats.org/officeDocument/2006/relationships/hyperlink" Target="https://www.teachers.ab.ca/SiteCollectionDocuments/ATA/For%20Members/ATA%20Locals/IM-1%202017%2003%2011x17%20Colour.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0.xml"/><Relationship Id="rId1" Type="http://schemas.openxmlformats.org/officeDocument/2006/relationships/slideLayout" Target="../slideLayouts/slideLayout16.xml"/><Relationship Id="rId4" Type="http://schemas.openxmlformats.org/officeDocument/2006/relationships/image" Target="../media/image80.png"/></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1.xml"/><Relationship Id="rId1" Type="http://schemas.openxmlformats.org/officeDocument/2006/relationships/slideLayout" Target="../slideLayouts/slideLayout15.xml"/><Relationship Id="rId4" Type="http://schemas.openxmlformats.org/officeDocument/2006/relationships/image" Target="../media/image42.png"/></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hyperlink" Target="http://www.kpdsb.on.ca/assets/uploads/FASD/FASDFinalReport.pdf" TargetMode="External"/><Relationship Id="rId2" Type="http://schemas.openxmlformats.org/officeDocument/2006/relationships/notesSlide" Target="../notesSlides/notesSlide54.xml"/><Relationship Id="rId1" Type="http://schemas.openxmlformats.org/officeDocument/2006/relationships/slideLayout" Target="../slideLayouts/slideLayout5.xml"/><Relationship Id="rId4" Type="http://schemas.openxmlformats.org/officeDocument/2006/relationships/image" Target="../media/image83.jpg"/></Relationships>
</file>

<file path=ppt/slides/_rels/slide5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6.xml"/><Relationship Id="rId1" Type="http://schemas.openxmlformats.org/officeDocument/2006/relationships/slideLayout" Target="../slideLayouts/slideLayout17.xml"/><Relationship Id="rId5" Type="http://schemas.openxmlformats.org/officeDocument/2006/relationships/hyperlink" Target="https://www.youtube.com/watch?v=xOEiEjxlxnU" TargetMode="External"/><Relationship Id="rId4" Type="http://schemas.openxmlformats.org/officeDocument/2006/relationships/image" Target="../media/image85.png"/></Relationships>
</file>

<file path=ppt/slides/_rels/slide57.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57.xml"/><Relationship Id="rId1" Type="http://schemas.openxmlformats.org/officeDocument/2006/relationships/slideLayout" Target="../slideLayouts/slideLayout11.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58.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58.xml"/><Relationship Id="rId1" Type="http://schemas.openxmlformats.org/officeDocument/2006/relationships/slideLayout" Target="../slideLayouts/slideLayout11.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59.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59.xml"/><Relationship Id="rId1" Type="http://schemas.openxmlformats.org/officeDocument/2006/relationships/slideLayout" Target="../slideLayouts/slideLayout14.xml"/><Relationship Id="rId5" Type="http://schemas.openxmlformats.org/officeDocument/2006/relationships/image" Target="../media/image98.png"/><Relationship Id="rId4" Type="http://schemas.openxmlformats.org/officeDocument/2006/relationships/image" Target="../media/image97.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proofalliance.org/wp-content/uploads/2021/11/Supporting-Students-with-FASD.pdf" TargetMode="External"/><Relationship Id="rId2" Type="http://schemas.openxmlformats.org/officeDocument/2006/relationships/notesSlide" Target="../notesSlides/notesSlide60.xml"/><Relationship Id="rId1" Type="http://schemas.openxmlformats.org/officeDocument/2006/relationships/slideLayout" Target="../slideLayouts/slideLayout44.xml"/><Relationship Id="rId4" Type="http://schemas.openxmlformats.org/officeDocument/2006/relationships/image" Target="../media/image99.jpg"/></Relationships>
</file>

<file path=ppt/slides/_rels/slide61.xml.rels><?xml version="1.0" encoding="UTF-8" standalone="yes"?>
<Relationships xmlns="http://schemas.openxmlformats.org/package/2006/relationships"><Relationship Id="rId3" Type="http://schemas.openxmlformats.org/officeDocument/2006/relationships/hyperlink" Target="https://www.healthymindsconsulting.com/fasd-informed-ieps/" TargetMode="External"/><Relationship Id="rId2" Type="http://schemas.openxmlformats.org/officeDocument/2006/relationships/notesSlide" Target="../notesSlides/notesSlide61.xml"/><Relationship Id="rId1" Type="http://schemas.openxmlformats.org/officeDocument/2006/relationships/slideLayout" Target="../slideLayouts/slideLayout44.xml"/><Relationship Id="rId4" Type="http://schemas.openxmlformats.org/officeDocument/2006/relationships/image" Target="../media/image100.jpg"/></Relationships>
</file>

<file path=ppt/slides/_rels/slide62.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jpg"/><Relationship Id="rId7" Type="http://schemas.openxmlformats.org/officeDocument/2006/relationships/image" Target="../media/image110.png"/><Relationship Id="rId2" Type="http://schemas.openxmlformats.org/officeDocument/2006/relationships/notesSlide" Target="../notesSlides/notesSlide68.xml"/><Relationship Id="rId1" Type="http://schemas.openxmlformats.org/officeDocument/2006/relationships/slideLayout" Target="../slideLayouts/slideLayout8.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 Id="rId9" Type="http://schemas.openxmlformats.org/officeDocument/2006/relationships/image" Target="../media/image112.png"/></Relationships>
</file>

<file path=ppt/slides/_rels/slide69.xml.rels><?xml version="1.0" encoding="UTF-8" standalone="yes"?>
<Relationships xmlns="http://schemas.openxmlformats.org/package/2006/relationships"><Relationship Id="rId3" Type="http://schemas.openxmlformats.org/officeDocument/2006/relationships/hyperlink" Target="http://www.kpdsb.on.ca/assets/uploads/FASD/FASDFinalReport.pdf" TargetMode="External"/><Relationship Id="rId2" Type="http://schemas.openxmlformats.org/officeDocument/2006/relationships/notesSlide" Target="../notesSlides/notesSlide69.xml"/><Relationship Id="rId1" Type="http://schemas.openxmlformats.org/officeDocument/2006/relationships/slideLayout" Target="../slideLayouts/slideLayout5.xml"/><Relationship Id="rId4" Type="http://schemas.openxmlformats.org/officeDocument/2006/relationships/image" Target="../media/image113.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114.jpg"/><Relationship Id="rId7" Type="http://schemas.openxmlformats.org/officeDocument/2006/relationships/image" Target="../media/image118.png"/><Relationship Id="rId2" Type="http://schemas.openxmlformats.org/officeDocument/2006/relationships/notesSlide" Target="../notesSlides/notesSlide70.xml"/><Relationship Id="rId1" Type="http://schemas.openxmlformats.org/officeDocument/2006/relationships/slideLayout" Target="../slideLayouts/slideLayout8.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7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1.xml"/><Relationship Id="rId1" Type="http://schemas.openxmlformats.org/officeDocument/2006/relationships/slideLayout" Target="../slideLayouts/slideLayout17.xml"/><Relationship Id="rId4" Type="http://schemas.openxmlformats.org/officeDocument/2006/relationships/image" Target="../media/image119.png"/></Relationships>
</file>

<file path=ppt/slides/_rels/slide7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notesSlide" Target="../notesSlides/notesSlide73.xml"/><Relationship Id="rId1" Type="http://schemas.openxmlformats.org/officeDocument/2006/relationships/slideLayout" Target="../slideLayouts/slideLayout4.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74.xml.rels><?xml version="1.0" encoding="UTF-8" standalone="yes"?>
<Relationships xmlns="http://schemas.openxmlformats.org/package/2006/relationships"><Relationship Id="rId3" Type="http://schemas.openxmlformats.org/officeDocument/2006/relationships/image" Target="../media/image127.png"/><Relationship Id="rId7" Type="http://schemas.openxmlformats.org/officeDocument/2006/relationships/image" Target="../media/image131.png"/><Relationship Id="rId2" Type="http://schemas.openxmlformats.org/officeDocument/2006/relationships/notesSlide" Target="../notesSlides/notesSlide74.xml"/><Relationship Id="rId1" Type="http://schemas.openxmlformats.org/officeDocument/2006/relationships/slideLayout" Target="../slideLayouts/slideLayout20.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s>
</file>

<file path=ppt/slides/_rels/slide75.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133.jpg"/><Relationship Id="rId2" Type="http://schemas.openxmlformats.org/officeDocument/2006/relationships/notesSlide" Target="../notesSlides/notesSlide77.xml"/><Relationship Id="rId1" Type="http://schemas.openxmlformats.org/officeDocument/2006/relationships/slideLayout" Target="../slideLayouts/slideLayout21.xml"/></Relationships>
</file>

<file path=ppt/slides/_rels/slide78.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www.kpdsb.on.ca/assets/uploads/FASD/FASDFinalReport.pdf"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0.xml"/><Relationship Id="rId1" Type="http://schemas.openxmlformats.org/officeDocument/2006/relationships/slideLayout" Target="../slideLayouts/slideLayout17.xml"/><Relationship Id="rId5" Type="http://schemas.openxmlformats.org/officeDocument/2006/relationships/hyperlink" Target="https://popcon.ca/talks/literacy-all-learners" TargetMode="External"/><Relationship Id="rId4" Type="http://schemas.openxmlformats.org/officeDocument/2006/relationships/image" Target="../media/image136.png"/></Relationships>
</file>

<file path=ppt/slides/_rels/slide81.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notesSlide" Target="../notesSlides/notesSlide81.xml"/><Relationship Id="rId1" Type="http://schemas.openxmlformats.org/officeDocument/2006/relationships/slideLayout" Target="../slideLayouts/slideLayout21.xml"/></Relationships>
</file>

<file path=ppt/slides/_rels/slide8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40.jpg"/><Relationship Id="rId2" Type="http://schemas.openxmlformats.org/officeDocument/2006/relationships/notesSlide" Target="../notesSlides/notesSlide84.xml"/><Relationship Id="rId1" Type="http://schemas.openxmlformats.org/officeDocument/2006/relationships/slideLayout" Target="../slideLayouts/slideLayout21.xml"/></Relationships>
</file>

<file path=ppt/slides/_rels/slide85.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hyperlink" Target="https://www.von.ca/sites/default/files/files/_fasdtool_fullproof_final_1.pdf" TargetMode="External"/><Relationship Id="rId2" Type="http://schemas.openxmlformats.org/officeDocument/2006/relationships/notesSlide" Target="../notesSlides/notesSlide86.xml"/><Relationship Id="rId1" Type="http://schemas.openxmlformats.org/officeDocument/2006/relationships/slideLayout" Target="../slideLayouts/slideLayout5.xml"/><Relationship Id="rId4" Type="http://schemas.openxmlformats.org/officeDocument/2006/relationships/image" Target="../media/image142.jpg"/></Relationships>
</file>

<file path=ppt/slides/_rels/slide87.xml.rels><?xml version="1.0" encoding="UTF-8" standalone="yes"?>
<Relationships xmlns="http://schemas.openxmlformats.org/package/2006/relationships"><Relationship Id="rId3" Type="http://schemas.openxmlformats.org/officeDocument/2006/relationships/image" Target="../media/image143.jpg"/><Relationship Id="rId2" Type="http://schemas.openxmlformats.org/officeDocument/2006/relationships/notesSlide" Target="../notesSlides/notesSlide87.xml"/><Relationship Id="rId1" Type="http://schemas.openxmlformats.org/officeDocument/2006/relationships/slideLayout" Target="../slideLayouts/slideLayout2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91.xml"/><Relationship Id="rId1" Type="http://schemas.openxmlformats.org/officeDocument/2006/relationships/slideLayout" Target="../slideLayouts/slideLayout21.xml"/></Relationships>
</file>

<file path=ppt/slides/_rels/slide92.xml.rels><?xml version="1.0" encoding="UTF-8" standalone="yes"?>
<Relationships xmlns="http://schemas.openxmlformats.org/package/2006/relationships"><Relationship Id="rId3" Type="http://schemas.openxmlformats.org/officeDocument/2006/relationships/image" Target="../media/image147.jpg"/><Relationship Id="rId2" Type="http://schemas.openxmlformats.org/officeDocument/2006/relationships/notesSlide" Target="../notesSlides/notesSlide92.xml"/><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93.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149.jpg"/><Relationship Id="rId2" Type="http://schemas.openxmlformats.org/officeDocument/2006/relationships/notesSlide" Target="../notesSlides/notesSlide94.xml"/><Relationship Id="rId1" Type="http://schemas.openxmlformats.org/officeDocument/2006/relationships/slideLayout" Target="../slideLayouts/slideLayout22.xml"/></Relationships>
</file>

<file path=ppt/slides/_rels/slide9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95.xml"/><Relationship Id="rId1" Type="http://schemas.openxmlformats.org/officeDocument/2006/relationships/slideLayout" Target="../slideLayouts/slideLayout21.xml"/></Relationships>
</file>

<file path=ppt/slides/_rels/slide96.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96.xml"/><Relationship Id="rId1" Type="http://schemas.openxmlformats.org/officeDocument/2006/relationships/slideLayout" Target="../slideLayouts/slideLayout21.xml"/></Relationships>
</file>

<file path=ppt/slides/_rels/slide97.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153.jpg"/><Relationship Id="rId2" Type="http://schemas.openxmlformats.org/officeDocument/2006/relationships/notesSlide" Target="../notesSlides/notesSlide98.xml"/><Relationship Id="rId1" Type="http://schemas.openxmlformats.org/officeDocument/2006/relationships/slideLayout" Target="../slideLayouts/slideLayout17.xml"/><Relationship Id="rId5" Type="http://schemas.openxmlformats.org/officeDocument/2006/relationships/image" Target="../media/image65.png"/><Relationship Id="rId4" Type="http://schemas.openxmlformats.org/officeDocument/2006/relationships/hyperlink" Target="https://www.youtube.com/watch?v=2ZWjCch6JSM&amp;t=3s"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9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
          <p:cNvSpPr/>
          <p:nvPr/>
        </p:nvSpPr>
        <p:spPr>
          <a:xfrm>
            <a:off x="0" y="0"/>
            <a:ext cx="12192000" cy="6858000"/>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0" name="Google Shape;110;p1"/>
          <p:cNvPicPr preferRelativeResize="0">
            <a:picLocks noGrp="1"/>
          </p:cNvPicPr>
          <p:nvPr>
            <p:ph type="pic" idx="2"/>
          </p:nvPr>
        </p:nvPicPr>
        <p:blipFill rotWithShape="1">
          <a:blip r:embed="rId3">
            <a:alphaModFix/>
          </a:blip>
          <a:srcRect t="12991" b="12990"/>
          <a:stretch/>
        </p:blipFill>
        <p:spPr>
          <a:xfrm>
            <a:off x="5080045" y="1187865"/>
            <a:ext cx="6141795" cy="5682511"/>
          </a:xfrm>
          <a:prstGeom prst="rect">
            <a:avLst/>
          </a:prstGeom>
          <a:solidFill>
            <a:schemeClr val="lt1"/>
          </a:solidFill>
          <a:ln>
            <a:noFill/>
          </a:ln>
        </p:spPr>
      </p:pic>
      <p:sp>
        <p:nvSpPr>
          <p:cNvPr id="111" name="Google Shape;111;p1"/>
          <p:cNvSpPr/>
          <p:nvPr/>
        </p:nvSpPr>
        <p:spPr>
          <a:xfrm>
            <a:off x="4194483" y="161171"/>
            <a:ext cx="3101140" cy="3101140"/>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12" name="Google Shape;112;p1"/>
          <p:cNvSpPr txBox="1"/>
          <p:nvPr/>
        </p:nvSpPr>
        <p:spPr>
          <a:xfrm>
            <a:off x="970160" y="2186139"/>
            <a:ext cx="5018265"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i="0" u="none" strike="noStrike" cap="none">
                <a:solidFill>
                  <a:srgbClr val="364DA1"/>
                </a:solidFill>
                <a:latin typeface="EB Garamond"/>
                <a:ea typeface="EB Garamond"/>
                <a:cs typeface="EB Garamond"/>
                <a:sym typeface="EB Garamond"/>
              </a:rPr>
              <a:t>Teaching Strategies for Students </a:t>
            </a:r>
            <a:endParaRPr/>
          </a:p>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with FASD</a:t>
            </a:r>
            <a:endParaRPr/>
          </a:p>
        </p:txBody>
      </p:sp>
      <p:sp>
        <p:nvSpPr>
          <p:cNvPr id="113" name="Google Shape;113;p1"/>
          <p:cNvSpPr/>
          <p:nvPr/>
        </p:nvSpPr>
        <p:spPr>
          <a:xfrm>
            <a:off x="1197581" y="5558682"/>
            <a:ext cx="5299013" cy="590609"/>
          </a:xfrm>
          <a:prstGeom prst="roundRect">
            <a:avLst>
              <a:gd name="adj" fmla="val 21818"/>
            </a:avLst>
          </a:prstGeom>
          <a:solidFill>
            <a:schemeClr val="lt1"/>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 name="Google Shape;114;p1"/>
          <p:cNvSpPr/>
          <p:nvPr/>
        </p:nvSpPr>
        <p:spPr>
          <a:xfrm>
            <a:off x="5080045" y="5666843"/>
            <a:ext cx="1235657" cy="374285"/>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600">
                <a:solidFill>
                  <a:schemeClr val="lt1"/>
                </a:solidFill>
                <a:latin typeface="Calibri"/>
                <a:ea typeface="Calibri"/>
                <a:cs typeface="Calibri"/>
                <a:sym typeface="Calibri"/>
              </a:rPr>
              <a:t>Learn More</a:t>
            </a:r>
            <a:endParaRPr/>
          </a:p>
        </p:txBody>
      </p:sp>
      <p:sp>
        <p:nvSpPr>
          <p:cNvPr id="115" name="Google Shape;115;p1"/>
          <p:cNvSpPr txBox="1"/>
          <p:nvPr/>
        </p:nvSpPr>
        <p:spPr>
          <a:xfrm>
            <a:off x="1306286" y="5687450"/>
            <a:ext cx="392116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a:solidFill>
                  <a:srgbClr val="7F7F7F"/>
                </a:solidFill>
                <a:latin typeface="Calibri"/>
                <a:ea typeface="Calibri"/>
                <a:cs typeface="Calibri"/>
                <a:sym typeface="Calibri"/>
              </a:rPr>
              <a:t>What is Fetal Alcohol Spectrum Disorder?</a:t>
            </a:r>
            <a:endParaRPr/>
          </a:p>
        </p:txBody>
      </p:sp>
      <p:sp>
        <p:nvSpPr>
          <p:cNvPr id="116" name="Google Shape;116;p1"/>
          <p:cNvSpPr/>
          <p:nvPr/>
        </p:nvSpPr>
        <p:spPr>
          <a:xfrm rot="4500000">
            <a:off x="594925" y="258613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 name="Google Shape;117;p1"/>
          <p:cNvSpPr/>
          <p:nvPr/>
        </p:nvSpPr>
        <p:spPr>
          <a:xfrm rot="2700000">
            <a:off x="3717308" y="2166617"/>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
          <p:cNvSpPr/>
          <p:nvPr/>
        </p:nvSpPr>
        <p:spPr>
          <a:xfrm rot="1813063">
            <a:off x="864970" y="4530515"/>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119" name="Google Shape;119;p1"/>
          <p:cNvSpPr/>
          <p:nvPr/>
        </p:nvSpPr>
        <p:spPr>
          <a:xfrm rot="-3507348">
            <a:off x="5671769" y="562071"/>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 name="Google Shape;120;p1"/>
          <p:cNvSpPr/>
          <p:nvPr/>
        </p:nvSpPr>
        <p:spPr>
          <a:xfrm rot="-3507348">
            <a:off x="11292218" y="3647244"/>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1" name="Google Shape;121;p1"/>
          <p:cNvSpPr/>
          <p:nvPr/>
        </p:nvSpPr>
        <p:spPr>
          <a:xfrm rot="-3507348">
            <a:off x="5579589" y="6480250"/>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2" name="Google Shape;122;p1" descr="Logo&#10;&#10;Description automatically generated"/>
          <p:cNvPicPr preferRelativeResize="0"/>
          <p:nvPr/>
        </p:nvPicPr>
        <p:blipFill rotWithShape="1">
          <a:blip r:embed="rId4">
            <a:alphaModFix/>
          </a:blip>
          <a:srcRect/>
          <a:stretch/>
        </p:blipFill>
        <p:spPr>
          <a:xfrm>
            <a:off x="1197581" y="351064"/>
            <a:ext cx="2450504" cy="1622734"/>
          </a:xfrm>
          <a:prstGeom prst="rect">
            <a:avLst/>
          </a:prstGeom>
          <a:noFill/>
          <a:ln>
            <a:noFill/>
          </a:ln>
        </p:spPr>
      </p:pic>
      <p:pic>
        <p:nvPicPr>
          <p:cNvPr id="123" name="Google Shape;123;p1"/>
          <p:cNvPicPr preferRelativeResize="0"/>
          <p:nvPr/>
        </p:nvPicPr>
        <p:blipFill rotWithShape="1">
          <a:blip r:embed="rId5">
            <a:alphaModFix/>
          </a:blip>
          <a:srcRect/>
          <a:stretch/>
        </p:blipFill>
        <p:spPr>
          <a:xfrm>
            <a:off x="9774756" y="417563"/>
            <a:ext cx="2169881" cy="60638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g3b051ba5b65_0_0" descr="A group of chess pieces&#10;&#10;Description automatically generated with low confidence"/>
          <p:cNvPicPr preferRelativeResize="0">
            <a:picLocks noGrp="1"/>
          </p:cNvPicPr>
          <p:nvPr>
            <p:ph type="pic" idx="2"/>
          </p:nvPr>
        </p:nvPicPr>
        <p:blipFill rotWithShape="1">
          <a:blip r:embed="rId3">
            <a:alphaModFix/>
          </a:blip>
          <a:srcRect/>
          <a:stretch/>
        </p:blipFill>
        <p:spPr>
          <a:xfrm>
            <a:off x="1837948" y="1069988"/>
            <a:ext cx="4718025" cy="4718025"/>
          </a:xfrm>
          <a:prstGeom prst="rect">
            <a:avLst/>
          </a:prstGeom>
          <a:solidFill>
            <a:schemeClr val="lt1"/>
          </a:solidFill>
          <a:ln>
            <a:noFill/>
          </a:ln>
        </p:spPr>
      </p:pic>
      <p:sp>
        <p:nvSpPr>
          <p:cNvPr id="248" name="Google Shape;248;g3b051ba5b65_0_0"/>
          <p:cNvSpPr/>
          <p:nvPr/>
        </p:nvSpPr>
        <p:spPr>
          <a:xfrm>
            <a:off x="1795872" y="3782433"/>
            <a:ext cx="2859600" cy="2005500"/>
          </a:xfrm>
          <a:prstGeom prst="rect">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9" name="Google Shape;249;g3b051ba5b65_0_0"/>
          <p:cNvSpPr txBox="1"/>
          <p:nvPr/>
        </p:nvSpPr>
        <p:spPr>
          <a:xfrm>
            <a:off x="1837958" y="3901118"/>
            <a:ext cx="2748900" cy="1108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600"/>
              <a:buFont typeface="Arial"/>
              <a:buNone/>
            </a:pPr>
            <a:r>
              <a:rPr lang="en-CA" sz="6600" b="1" i="0" u="none" strike="noStrike" cap="none">
                <a:solidFill>
                  <a:schemeClr val="lt1"/>
                </a:solidFill>
                <a:latin typeface="EB Garamond"/>
                <a:ea typeface="EB Garamond"/>
                <a:cs typeface="EB Garamond"/>
                <a:sym typeface="EB Garamond"/>
              </a:rPr>
              <a:t>4%</a:t>
            </a:r>
            <a:endParaRPr sz="1400" b="0" i="0" u="none" strike="noStrike" cap="none">
              <a:solidFill>
                <a:srgbClr val="000000"/>
              </a:solidFill>
              <a:latin typeface="Arial"/>
              <a:ea typeface="Arial"/>
              <a:cs typeface="Arial"/>
              <a:sym typeface="Arial"/>
            </a:endParaRPr>
          </a:p>
        </p:txBody>
      </p:sp>
      <p:sp>
        <p:nvSpPr>
          <p:cNvPr id="250" name="Google Shape;250;g3b051ba5b65_0_0"/>
          <p:cNvSpPr txBox="1"/>
          <p:nvPr/>
        </p:nvSpPr>
        <p:spPr>
          <a:xfrm>
            <a:off x="7113381" y="984741"/>
            <a:ext cx="33105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Prevalence</a:t>
            </a:r>
            <a:endParaRPr sz="1400" b="0" i="0" u="none" strike="noStrike" cap="none">
              <a:solidFill>
                <a:srgbClr val="000000"/>
              </a:solidFill>
              <a:latin typeface="Arial"/>
              <a:ea typeface="Arial"/>
              <a:cs typeface="Arial"/>
              <a:sym typeface="Arial"/>
            </a:endParaRPr>
          </a:p>
        </p:txBody>
      </p:sp>
      <p:sp>
        <p:nvSpPr>
          <p:cNvPr id="251" name="Google Shape;251;g3b051ba5b65_0_0"/>
          <p:cNvSpPr txBox="1"/>
          <p:nvPr/>
        </p:nvSpPr>
        <p:spPr>
          <a:xfrm>
            <a:off x="1782606" y="4956932"/>
            <a:ext cx="28596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of people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in Canada</a:t>
            </a:r>
            <a:endParaRPr sz="1400" b="0" i="0" u="none" strike="noStrike" cap="none">
              <a:solidFill>
                <a:srgbClr val="000000"/>
              </a:solidFill>
              <a:latin typeface="Arial"/>
              <a:ea typeface="Arial"/>
              <a:cs typeface="Arial"/>
              <a:sym typeface="Arial"/>
            </a:endParaRPr>
          </a:p>
        </p:txBody>
      </p:sp>
      <p:sp>
        <p:nvSpPr>
          <p:cNvPr id="252" name="Google Shape;252;g3b051ba5b65_0_0"/>
          <p:cNvSpPr txBox="1"/>
          <p:nvPr/>
        </p:nvSpPr>
        <p:spPr>
          <a:xfrm>
            <a:off x="7189386" y="2715509"/>
            <a:ext cx="29355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Calibri"/>
                <a:ea typeface="Calibri"/>
                <a:cs typeface="Calibri"/>
                <a:sym typeface="Calibri"/>
              </a:rPr>
              <a:t>people in Canada</a:t>
            </a:r>
            <a:endParaRPr sz="1400" b="0" i="0" u="none" strike="noStrike" cap="none">
              <a:solidFill>
                <a:schemeClr val="dk1"/>
              </a:solidFill>
              <a:latin typeface="Arial"/>
              <a:ea typeface="Arial"/>
              <a:cs typeface="Arial"/>
              <a:sym typeface="Arial"/>
            </a:endParaRPr>
          </a:p>
        </p:txBody>
      </p:sp>
      <p:sp>
        <p:nvSpPr>
          <p:cNvPr id="253" name="Google Shape;253;g3b051ba5b65_0_0"/>
          <p:cNvSpPr txBox="1"/>
          <p:nvPr/>
        </p:nvSpPr>
        <p:spPr>
          <a:xfrm>
            <a:off x="7113381" y="2019625"/>
            <a:ext cx="27528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4400" b="1" i="0" u="none" strike="noStrike" cap="none">
                <a:solidFill>
                  <a:srgbClr val="FF8001"/>
                </a:solidFill>
                <a:latin typeface="EB Garamond"/>
                <a:ea typeface="EB Garamond"/>
                <a:cs typeface="EB Garamond"/>
                <a:sym typeface="EB Garamond"/>
              </a:rPr>
              <a:t>1.6 million</a:t>
            </a:r>
            <a:endParaRPr sz="1400" b="0" i="0" u="none" strike="noStrike" cap="none">
              <a:solidFill>
                <a:srgbClr val="000000"/>
              </a:solidFill>
              <a:latin typeface="Arial"/>
              <a:ea typeface="Arial"/>
              <a:cs typeface="Arial"/>
              <a:sym typeface="Arial"/>
            </a:endParaRPr>
          </a:p>
        </p:txBody>
      </p:sp>
      <p:sp>
        <p:nvSpPr>
          <p:cNvPr id="254" name="Google Shape;254;g3b051ba5b65_0_0"/>
          <p:cNvSpPr txBox="1"/>
          <p:nvPr/>
        </p:nvSpPr>
        <p:spPr>
          <a:xfrm>
            <a:off x="7189368" y="3940425"/>
            <a:ext cx="40233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Calibri"/>
                <a:ea typeface="Calibri"/>
                <a:cs typeface="Calibri"/>
                <a:sym typeface="Calibri"/>
              </a:rPr>
              <a:t>people in Alberta (1-4% of the population)</a:t>
            </a:r>
            <a:endParaRPr sz="1400" b="0" i="0" u="none" strike="noStrike" cap="none">
              <a:solidFill>
                <a:schemeClr val="dk1"/>
              </a:solidFill>
              <a:latin typeface="Arial"/>
              <a:ea typeface="Arial"/>
              <a:cs typeface="Arial"/>
              <a:sym typeface="Arial"/>
            </a:endParaRPr>
          </a:p>
        </p:txBody>
      </p:sp>
      <p:sp>
        <p:nvSpPr>
          <p:cNvPr id="255" name="Google Shape;255;g3b051ba5b65_0_0"/>
          <p:cNvSpPr txBox="1"/>
          <p:nvPr/>
        </p:nvSpPr>
        <p:spPr>
          <a:xfrm>
            <a:off x="7185740" y="3285363"/>
            <a:ext cx="39000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4400" b="1" i="0" u="none" strike="noStrike" cap="none" dirty="0">
                <a:solidFill>
                  <a:srgbClr val="4B9847"/>
                </a:solidFill>
                <a:latin typeface="EB Garamond"/>
                <a:ea typeface="EB Garamond"/>
                <a:cs typeface="EB Garamond"/>
                <a:sym typeface="EB Garamond"/>
              </a:rPr>
              <a:t>44 -176, 000</a:t>
            </a:r>
            <a:endParaRPr sz="1400" b="0" i="0" u="none" strike="noStrike" cap="none" dirty="0">
              <a:solidFill>
                <a:srgbClr val="000000"/>
              </a:solidFill>
              <a:latin typeface="Arial"/>
              <a:ea typeface="Arial"/>
              <a:cs typeface="Arial"/>
              <a:sym typeface="Arial"/>
            </a:endParaRPr>
          </a:p>
        </p:txBody>
      </p:sp>
      <p:sp>
        <p:nvSpPr>
          <p:cNvPr id="256" name="Google Shape;256;g3b051ba5b65_0_0"/>
          <p:cNvSpPr/>
          <p:nvPr/>
        </p:nvSpPr>
        <p:spPr>
          <a:xfrm rot="5400000" flipH="1">
            <a:off x="8630695" y="1855650"/>
            <a:ext cx="45600" cy="29355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7" name="Google Shape;257;g3b051ba5b65_0_0"/>
          <p:cNvSpPr txBox="1"/>
          <p:nvPr/>
        </p:nvSpPr>
        <p:spPr>
          <a:xfrm>
            <a:off x="7189386" y="5473146"/>
            <a:ext cx="29355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Calibri"/>
                <a:ea typeface="Calibri"/>
                <a:cs typeface="Calibri"/>
                <a:sym typeface="Calibri"/>
              </a:rPr>
              <a:t>people in Canada</a:t>
            </a:r>
            <a:endParaRPr sz="1400" b="0" i="0" u="none" strike="noStrike" cap="none">
              <a:solidFill>
                <a:schemeClr val="dk1"/>
              </a:solidFill>
              <a:latin typeface="Arial"/>
              <a:ea typeface="Arial"/>
              <a:cs typeface="Arial"/>
              <a:sym typeface="Arial"/>
            </a:endParaRPr>
          </a:p>
        </p:txBody>
      </p:sp>
      <p:sp>
        <p:nvSpPr>
          <p:cNvPr id="258" name="Google Shape;258;g3b051ba5b65_0_0"/>
          <p:cNvSpPr txBox="1"/>
          <p:nvPr/>
        </p:nvSpPr>
        <p:spPr>
          <a:xfrm>
            <a:off x="7185748" y="4832625"/>
            <a:ext cx="29355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4400" b="1" i="0" u="none" strike="noStrike" cap="none">
                <a:solidFill>
                  <a:srgbClr val="364DA1"/>
                </a:solidFill>
                <a:latin typeface="EB Garamond"/>
                <a:ea typeface="EB Garamond"/>
                <a:cs typeface="EB Garamond"/>
                <a:sym typeface="EB Garamond"/>
              </a:rPr>
              <a:t>1 in 25</a:t>
            </a:r>
            <a:endParaRPr sz="1400" b="0" i="0" u="none" strike="noStrike" cap="none">
              <a:solidFill>
                <a:srgbClr val="000000"/>
              </a:solidFill>
              <a:latin typeface="Arial"/>
              <a:ea typeface="Arial"/>
              <a:cs typeface="Arial"/>
              <a:sym typeface="Arial"/>
            </a:endParaRPr>
          </a:p>
        </p:txBody>
      </p:sp>
      <p:sp>
        <p:nvSpPr>
          <p:cNvPr id="259" name="Google Shape;259;g3b051ba5b65_0_0"/>
          <p:cNvSpPr/>
          <p:nvPr/>
        </p:nvSpPr>
        <p:spPr>
          <a:xfrm rot="5400000" flipH="1">
            <a:off x="8751808" y="3271004"/>
            <a:ext cx="45600" cy="29355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726"/>
        <p:cNvGrpSpPr/>
        <p:nvPr/>
      </p:nvGrpSpPr>
      <p:grpSpPr>
        <a:xfrm>
          <a:off x="0" y="0"/>
          <a:ext cx="0" cy="0"/>
          <a:chOff x="0" y="0"/>
          <a:chExt cx="0" cy="0"/>
        </a:xfrm>
      </p:grpSpPr>
      <p:pic>
        <p:nvPicPr>
          <p:cNvPr id="1727" name="Google Shape;1727;p85" descr="A picture containing person, indoor, group, people&#10;&#10;Description automatically generated"/>
          <p:cNvPicPr preferRelativeResize="0">
            <a:picLocks noGrp="1"/>
          </p:cNvPicPr>
          <p:nvPr>
            <p:ph type="pic" idx="2"/>
          </p:nvPr>
        </p:nvPicPr>
        <p:blipFill rotWithShape="1">
          <a:blip r:embed="rId3">
            <a:alphaModFix/>
          </a:blip>
          <a:srcRect t="12479" b="12479"/>
          <a:stretch/>
        </p:blipFill>
        <p:spPr>
          <a:xfrm>
            <a:off x="3033061" y="4570413"/>
            <a:ext cx="3046412" cy="2286000"/>
          </a:xfrm>
          <a:prstGeom prst="rect">
            <a:avLst/>
          </a:prstGeom>
          <a:solidFill>
            <a:schemeClr val="lt1"/>
          </a:solidFill>
          <a:ln>
            <a:noFill/>
          </a:ln>
        </p:spPr>
      </p:pic>
      <p:sp>
        <p:nvSpPr>
          <p:cNvPr id="1728" name="Google Shape;1728;p85"/>
          <p:cNvSpPr/>
          <p:nvPr/>
        </p:nvSpPr>
        <p:spPr>
          <a:xfrm>
            <a:off x="6099926" y="2283701"/>
            <a:ext cx="3051456" cy="228714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29" name="Google Shape;1729;p85"/>
          <p:cNvSpPr/>
          <p:nvPr/>
        </p:nvSpPr>
        <p:spPr>
          <a:xfrm rot="10800000">
            <a:off x="8221" y="2283701"/>
            <a:ext cx="3051456" cy="228714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0" name="Google Shape;1730;p85"/>
          <p:cNvSpPr/>
          <p:nvPr/>
        </p:nvSpPr>
        <p:spPr>
          <a:xfrm>
            <a:off x="7979858" y="447380"/>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1" name="Google Shape;1731;p85"/>
          <p:cNvSpPr/>
          <p:nvPr/>
        </p:nvSpPr>
        <p:spPr>
          <a:xfrm>
            <a:off x="8660789" y="1291139"/>
            <a:ext cx="45719" cy="4826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2" name="Google Shape;1732;p85"/>
          <p:cNvSpPr/>
          <p:nvPr/>
        </p:nvSpPr>
        <p:spPr>
          <a:xfrm>
            <a:off x="414866" y="6231467"/>
            <a:ext cx="45719" cy="626533"/>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3" name="Google Shape;1733;p85"/>
          <p:cNvSpPr txBox="1"/>
          <p:nvPr/>
        </p:nvSpPr>
        <p:spPr>
          <a:xfrm>
            <a:off x="1242177" y="757256"/>
            <a:ext cx="6188525"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Foundations Review</a:t>
            </a:r>
            <a:endParaRPr/>
          </a:p>
        </p:txBody>
      </p:sp>
      <p:sp>
        <p:nvSpPr>
          <p:cNvPr id="1734" name="Google Shape;1734;p85"/>
          <p:cNvSpPr txBox="1"/>
          <p:nvPr/>
        </p:nvSpPr>
        <p:spPr>
          <a:xfrm>
            <a:off x="263682" y="2827110"/>
            <a:ext cx="257871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364DA1"/>
                </a:solidFill>
                <a:latin typeface="Calibri"/>
                <a:ea typeface="Calibri"/>
                <a:cs typeface="Calibri"/>
                <a:sym typeface="Calibri"/>
              </a:rPr>
              <a:t>FASD is a lifelong and complex disability</a:t>
            </a:r>
            <a:endParaRPr/>
          </a:p>
        </p:txBody>
      </p:sp>
      <p:sp>
        <p:nvSpPr>
          <p:cNvPr id="1735" name="Google Shape;1735;p85"/>
          <p:cNvSpPr/>
          <p:nvPr/>
        </p:nvSpPr>
        <p:spPr>
          <a:xfrm rot="10800000">
            <a:off x="3033202" y="2283701"/>
            <a:ext cx="3051456" cy="2287149"/>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6" name="Google Shape;1736;p85"/>
          <p:cNvSpPr/>
          <p:nvPr/>
        </p:nvSpPr>
        <p:spPr>
          <a:xfrm rot="10800000">
            <a:off x="9166650" y="2283700"/>
            <a:ext cx="3051456" cy="4574299"/>
          </a:xfrm>
          <a:prstGeom prst="roundRect">
            <a:avLst>
              <a:gd name="adj" fmla="val 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7" name="Google Shape;1737;p85"/>
          <p:cNvSpPr/>
          <p:nvPr/>
        </p:nvSpPr>
        <p:spPr>
          <a:xfrm rot="10800000">
            <a:off x="70" y="4569701"/>
            <a:ext cx="3051456" cy="2287149"/>
          </a:xfrm>
          <a:prstGeom prst="roundRect">
            <a:avLst>
              <a:gd name="adj" fmla="val 0"/>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8" name="Google Shape;1738;p85"/>
          <p:cNvSpPr/>
          <p:nvPr/>
        </p:nvSpPr>
        <p:spPr>
          <a:xfrm rot="10800000">
            <a:off x="6099786" y="4569701"/>
            <a:ext cx="3051456" cy="2287149"/>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9" name="Google Shape;1739;p85"/>
          <p:cNvSpPr txBox="1"/>
          <p:nvPr/>
        </p:nvSpPr>
        <p:spPr>
          <a:xfrm>
            <a:off x="3345452" y="2717852"/>
            <a:ext cx="2578710"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chemeClr val="lt1"/>
                </a:solidFill>
                <a:latin typeface="Calibri"/>
                <a:ea typeface="Calibri"/>
                <a:cs typeface="Calibri"/>
                <a:sym typeface="Calibri"/>
              </a:rPr>
              <a:t>Each person is unique and has different strengths and challenges</a:t>
            </a:r>
            <a:endParaRPr/>
          </a:p>
        </p:txBody>
      </p:sp>
      <p:sp>
        <p:nvSpPr>
          <p:cNvPr id="1740" name="Google Shape;1740;p85"/>
          <p:cNvSpPr txBox="1"/>
          <p:nvPr/>
        </p:nvSpPr>
        <p:spPr>
          <a:xfrm>
            <a:off x="6307701" y="2745060"/>
            <a:ext cx="2652872"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4B9847"/>
                </a:solidFill>
                <a:latin typeface="Calibri"/>
                <a:ea typeface="Calibri"/>
                <a:cs typeface="Calibri"/>
                <a:sym typeface="Calibri"/>
              </a:rPr>
              <a:t>Protective factors can reduce the risk of adverse outcomes</a:t>
            </a:r>
            <a:endParaRPr/>
          </a:p>
        </p:txBody>
      </p:sp>
      <p:sp>
        <p:nvSpPr>
          <p:cNvPr id="1741" name="Google Shape;1741;p85"/>
          <p:cNvSpPr txBox="1"/>
          <p:nvPr/>
        </p:nvSpPr>
        <p:spPr>
          <a:xfrm>
            <a:off x="333377" y="5030707"/>
            <a:ext cx="2312192"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chemeClr val="lt1"/>
                </a:solidFill>
                <a:latin typeface="Calibri"/>
                <a:ea typeface="Calibri"/>
                <a:cs typeface="Calibri"/>
                <a:sym typeface="Calibri"/>
              </a:rPr>
              <a:t>School staff should be </a:t>
            </a:r>
            <a:endParaRPr/>
          </a:p>
          <a:p>
            <a:pPr marL="0" marR="0" lvl="0" indent="0" algn="l" rtl="0">
              <a:spcBef>
                <a:spcPts val="0"/>
              </a:spcBef>
              <a:spcAft>
                <a:spcPts val="0"/>
              </a:spcAft>
              <a:buNone/>
            </a:pPr>
            <a:r>
              <a:rPr lang="en-CA" sz="2400" b="1">
                <a:solidFill>
                  <a:schemeClr val="lt1"/>
                </a:solidFill>
                <a:latin typeface="Calibri"/>
                <a:ea typeface="Calibri"/>
                <a:cs typeface="Calibri"/>
                <a:sym typeface="Calibri"/>
              </a:rPr>
              <a:t>FASD-informed</a:t>
            </a:r>
            <a:endParaRPr/>
          </a:p>
        </p:txBody>
      </p:sp>
      <p:sp>
        <p:nvSpPr>
          <p:cNvPr id="1742" name="Google Shape;1742;p85"/>
          <p:cNvSpPr txBox="1"/>
          <p:nvPr/>
        </p:nvSpPr>
        <p:spPr>
          <a:xfrm>
            <a:off x="9452425" y="3005749"/>
            <a:ext cx="2578710"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chemeClr val="lt1"/>
                </a:solidFill>
                <a:latin typeface="Calibri"/>
                <a:ea typeface="Calibri"/>
                <a:cs typeface="Calibri"/>
                <a:sym typeface="Calibri"/>
              </a:rPr>
              <a:t>Inclusivity requires knowledge of FASD, communication and collaboration, and a ‘no blame, no shame’ approach</a:t>
            </a:r>
            <a:endParaRPr/>
          </a:p>
        </p:txBody>
      </p:sp>
      <p:sp>
        <p:nvSpPr>
          <p:cNvPr id="1743" name="Google Shape;1743;p85"/>
          <p:cNvSpPr txBox="1"/>
          <p:nvPr/>
        </p:nvSpPr>
        <p:spPr>
          <a:xfrm>
            <a:off x="6381863" y="4956636"/>
            <a:ext cx="2578710"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595959"/>
                </a:solidFill>
                <a:latin typeface="Calibri"/>
                <a:ea typeface="Calibri"/>
                <a:cs typeface="Calibri"/>
                <a:sym typeface="Calibri"/>
              </a:rPr>
              <a:t>Intentional action, reflective thinking, and assimilation of ideas</a:t>
            </a:r>
            <a:endParaRPr/>
          </a:p>
        </p:txBody>
      </p:sp>
      <p:sp>
        <p:nvSpPr>
          <p:cNvPr id="1744" name="Google Shape;1744;p85"/>
          <p:cNvSpPr/>
          <p:nvPr/>
        </p:nvSpPr>
        <p:spPr>
          <a:xfrm rot="4500000">
            <a:off x="11083414" y="1325202"/>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5" name="Google Shape;1745;p85"/>
          <p:cNvSpPr/>
          <p:nvPr/>
        </p:nvSpPr>
        <p:spPr>
          <a:xfrm rot="2700000">
            <a:off x="9957180" y="467995"/>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6" name="Google Shape;1746;p85"/>
          <p:cNvSpPr/>
          <p:nvPr/>
        </p:nvSpPr>
        <p:spPr>
          <a:xfrm rot="-3507348">
            <a:off x="6960791" y="238196"/>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751"/>
        <p:cNvGrpSpPr/>
        <p:nvPr/>
      </p:nvGrpSpPr>
      <p:grpSpPr>
        <a:xfrm>
          <a:off x="0" y="0"/>
          <a:ext cx="0" cy="0"/>
          <a:chOff x="0" y="0"/>
          <a:chExt cx="0" cy="0"/>
        </a:xfrm>
      </p:grpSpPr>
      <p:pic>
        <p:nvPicPr>
          <p:cNvPr id="1752" name="Google Shape;1752;p86"/>
          <p:cNvPicPr preferRelativeResize="0">
            <a:picLocks noGrp="1"/>
          </p:cNvPicPr>
          <p:nvPr>
            <p:ph type="pic" idx="2"/>
          </p:nvPr>
        </p:nvPicPr>
        <p:blipFill rotWithShape="1">
          <a:blip r:embed="rId3">
            <a:alphaModFix/>
          </a:blip>
          <a:srcRect t="12479" b="12479"/>
          <a:stretch/>
        </p:blipFill>
        <p:spPr>
          <a:xfrm>
            <a:off x="3033061" y="4570413"/>
            <a:ext cx="3046412" cy="2286000"/>
          </a:xfrm>
          <a:prstGeom prst="rect">
            <a:avLst/>
          </a:prstGeom>
          <a:solidFill>
            <a:schemeClr val="lt1"/>
          </a:solidFill>
          <a:ln>
            <a:noFill/>
          </a:ln>
        </p:spPr>
      </p:pic>
      <p:sp>
        <p:nvSpPr>
          <p:cNvPr id="1753" name="Google Shape;1753;p86"/>
          <p:cNvSpPr/>
          <p:nvPr/>
        </p:nvSpPr>
        <p:spPr>
          <a:xfrm rot="10800000">
            <a:off x="8221" y="2283701"/>
            <a:ext cx="3051456" cy="228714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4" name="Google Shape;1754;p86"/>
          <p:cNvSpPr/>
          <p:nvPr/>
        </p:nvSpPr>
        <p:spPr>
          <a:xfrm>
            <a:off x="7979858" y="447380"/>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5" name="Google Shape;1755;p86"/>
          <p:cNvSpPr/>
          <p:nvPr/>
        </p:nvSpPr>
        <p:spPr>
          <a:xfrm>
            <a:off x="8660789" y="1291139"/>
            <a:ext cx="45719" cy="4826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6" name="Google Shape;1756;p86"/>
          <p:cNvSpPr/>
          <p:nvPr/>
        </p:nvSpPr>
        <p:spPr>
          <a:xfrm>
            <a:off x="414866" y="6231467"/>
            <a:ext cx="45719" cy="626533"/>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7" name="Google Shape;1757;p86"/>
          <p:cNvSpPr txBox="1"/>
          <p:nvPr/>
        </p:nvSpPr>
        <p:spPr>
          <a:xfrm>
            <a:off x="1242177" y="413975"/>
            <a:ext cx="6188525"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Classroom Strategies Review</a:t>
            </a:r>
            <a:endParaRPr/>
          </a:p>
        </p:txBody>
      </p:sp>
      <p:sp>
        <p:nvSpPr>
          <p:cNvPr id="1758" name="Google Shape;1758;p86"/>
          <p:cNvSpPr txBox="1"/>
          <p:nvPr/>
        </p:nvSpPr>
        <p:spPr>
          <a:xfrm>
            <a:off x="263682" y="2837187"/>
            <a:ext cx="217140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364DA1"/>
                </a:solidFill>
                <a:latin typeface="Calibri"/>
                <a:ea typeface="Calibri"/>
                <a:cs typeface="Calibri"/>
                <a:sym typeface="Calibri"/>
              </a:rPr>
              <a:t>Simplify instruction where possible</a:t>
            </a:r>
            <a:endParaRPr/>
          </a:p>
        </p:txBody>
      </p:sp>
      <p:sp>
        <p:nvSpPr>
          <p:cNvPr id="1759" name="Google Shape;1759;p86"/>
          <p:cNvSpPr/>
          <p:nvPr/>
        </p:nvSpPr>
        <p:spPr>
          <a:xfrm rot="10800000">
            <a:off x="3033202" y="2283701"/>
            <a:ext cx="3051456" cy="2287149"/>
          </a:xfrm>
          <a:prstGeom prst="roundRect">
            <a:avLst>
              <a:gd name="adj" fmla="val 0"/>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0" name="Google Shape;1760;p86"/>
          <p:cNvSpPr/>
          <p:nvPr/>
        </p:nvSpPr>
        <p:spPr>
          <a:xfrm rot="10800000">
            <a:off x="9166650" y="2283700"/>
            <a:ext cx="3051456" cy="4574299"/>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1" name="Google Shape;1761;p86"/>
          <p:cNvSpPr/>
          <p:nvPr/>
        </p:nvSpPr>
        <p:spPr>
          <a:xfrm rot="10800000">
            <a:off x="70" y="4569701"/>
            <a:ext cx="3051456" cy="2287149"/>
          </a:xfrm>
          <a:prstGeom prst="roundRect">
            <a:avLst>
              <a:gd name="adj" fmla="val 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2" name="Google Shape;1762;p86"/>
          <p:cNvSpPr/>
          <p:nvPr/>
        </p:nvSpPr>
        <p:spPr>
          <a:xfrm rot="10800000">
            <a:off x="6099786" y="4569701"/>
            <a:ext cx="3051456" cy="2287149"/>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3" name="Google Shape;1763;p86"/>
          <p:cNvSpPr txBox="1"/>
          <p:nvPr/>
        </p:nvSpPr>
        <p:spPr>
          <a:xfrm>
            <a:off x="3311318" y="2826893"/>
            <a:ext cx="257871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chemeClr val="lt1"/>
                </a:solidFill>
                <a:latin typeface="Calibri"/>
                <a:ea typeface="Calibri"/>
                <a:cs typeface="Calibri"/>
                <a:sym typeface="Calibri"/>
              </a:rPr>
              <a:t>Modified teaching strategies can help students succeed</a:t>
            </a:r>
            <a:endParaRPr/>
          </a:p>
        </p:txBody>
      </p:sp>
      <p:sp>
        <p:nvSpPr>
          <p:cNvPr id="1764" name="Google Shape;1764;p86"/>
          <p:cNvSpPr txBox="1"/>
          <p:nvPr/>
        </p:nvSpPr>
        <p:spPr>
          <a:xfrm>
            <a:off x="263682" y="4718560"/>
            <a:ext cx="2679372"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chemeClr val="lt1"/>
                </a:solidFill>
                <a:latin typeface="Calibri"/>
                <a:ea typeface="Calibri"/>
                <a:cs typeface="Calibri"/>
                <a:sym typeface="Calibri"/>
              </a:rPr>
              <a:t>Accommodations may be necessary to help students with FASD reach their full potential</a:t>
            </a:r>
            <a:endParaRPr/>
          </a:p>
        </p:txBody>
      </p:sp>
      <p:sp>
        <p:nvSpPr>
          <p:cNvPr id="1765" name="Google Shape;1765;p86"/>
          <p:cNvSpPr txBox="1"/>
          <p:nvPr/>
        </p:nvSpPr>
        <p:spPr>
          <a:xfrm>
            <a:off x="9452425" y="3005749"/>
            <a:ext cx="2578710"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chemeClr val="lt1"/>
                </a:solidFill>
                <a:latin typeface="Calibri"/>
                <a:ea typeface="Calibri"/>
                <a:cs typeface="Calibri"/>
                <a:sym typeface="Calibri"/>
              </a:rPr>
              <a:t>There are strategies that can be used for specific subjects based on the unique challenges each subject presents</a:t>
            </a:r>
            <a:endParaRPr/>
          </a:p>
        </p:txBody>
      </p:sp>
      <p:sp>
        <p:nvSpPr>
          <p:cNvPr id="1766" name="Google Shape;1766;p86"/>
          <p:cNvSpPr txBox="1"/>
          <p:nvPr/>
        </p:nvSpPr>
        <p:spPr>
          <a:xfrm>
            <a:off x="6381863" y="4956636"/>
            <a:ext cx="2578710"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595959"/>
                </a:solidFill>
                <a:latin typeface="Calibri"/>
                <a:ea typeface="Calibri"/>
                <a:cs typeface="Calibri"/>
                <a:sym typeface="Calibri"/>
              </a:rPr>
              <a:t>There are teaching strategies that can be used for all subjects</a:t>
            </a:r>
            <a:endParaRPr/>
          </a:p>
        </p:txBody>
      </p:sp>
      <p:sp>
        <p:nvSpPr>
          <p:cNvPr id="1767" name="Google Shape;1767;p86"/>
          <p:cNvSpPr/>
          <p:nvPr/>
        </p:nvSpPr>
        <p:spPr>
          <a:xfrm rot="4500000">
            <a:off x="11083414" y="1325202"/>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8" name="Google Shape;1768;p86"/>
          <p:cNvSpPr/>
          <p:nvPr/>
        </p:nvSpPr>
        <p:spPr>
          <a:xfrm rot="2700000">
            <a:off x="9957180" y="467995"/>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9" name="Google Shape;1769;p86"/>
          <p:cNvSpPr/>
          <p:nvPr/>
        </p:nvSpPr>
        <p:spPr>
          <a:xfrm rot="-3507348">
            <a:off x="6960791" y="238196"/>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70" name="Google Shape;1770;p86"/>
          <p:cNvPicPr preferRelativeResize="0"/>
          <p:nvPr/>
        </p:nvPicPr>
        <p:blipFill rotWithShape="1">
          <a:blip r:embed="rId4">
            <a:alphaModFix/>
          </a:blip>
          <a:srcRect t="12479" b="12479"/>
          <a:stretch/>
        </p:blipFill>
        <p:spPr>
          <a:xfrm>
            <a:off x="6104252" y="2294352"/>
            <a:ext cx="3046412" cy="2286000"/>
          </a:xfrm>
          <a:custGeom>
            <a:avLst/>
            <a:gdLst/>
            <a:ahLst/>
            <a:cxnLst/>
            <a:rect l="l" t="t" r="r" b="b"/>
            <a:pathLst>
              <a:path w="3047598" h="2287150" extrusionOk="0">
                <a:moveTo>
                  <a:pt x="0" y="0"/>
                </a:moveTo>
                <a:lnTo>
                  <a:pt x="3047598" y="0"/>
                </a:lnTo>
                <a:lnTo>
                  <a:pt x="3047598" y="2287150"/>
                </a:lnTo>
                <a:lnTo>
                  <a:pt x="0" y="2287150"/>
                </a:lnTo>
                <a:close/>
              </a:path>
            </a:pathLst>
          </a:custGeom>
          <a:solidFill>
            <a:schemeClr val="lt1"/>
          </a:solid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775"/>
        <p:cNvGrpSpPr/>
        <p:nvPr/>
      </p:nvGrpSpPr>
      <p:grpSpPr>
        <a:xfrm>
          <a:off x="0" y="0"/>
          <a:ext cx="0" cy="0"/>
          <a:chOff x="0" y="0"/>
          <a:chExt cx="0" cy="0"/>
        </a:xfrm>
      </p:grpSpPr>
      <p:sp>
        <p:nvSpPr>
          <p:cNvPr id="1776" name="Google Shape;1776;p87"/>
          <p:cNvSpPr/>
          <p:nvPr/>
        </p:nvSpPr>
        <p:spPr>
          <a:xfrm>
            <a:off x="0" y="0"/>
            <a:ext cx="5189764" cy="6858000"/>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77" name="Google Shape;1777;p87"/>
          <p:cNvSpPr txBox="1"/>
          <p:nvPr/>
        </p:nvSpPr>
        <p:spPr>
          <a:xfrm>
            <a:off x="7316679" y="1951075"/>
            <a:ext cx="3579616"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2800">
                <a:solidFill>
                  <a:srgbClr val="595959"/>
                </a:solidFill>
                <a:latin typeface="Calibri"/>
                <a:ea typeface="Calibri"/>
                <a:cs typeface="Calibri"/>
                <a:sym typeface="Calibri"/>
              </a:rPr>
              <a:t>WRaP Blog </a:t>
            </a:r>
            <a:endParaRPr/>
          </a:p>
          <a:p>
            <a:pPr marL="0" marR="0" lvl="0" indent="0" algn="l" rtl="0">
              <a:lnSpc>
                <a:spcPct val="100000"/>
              </a:lnSpc>
              <a:spcBef>
                <a:spcPts val="0"/>
              </a:spcBef>
              <a:spcAft>
                <a:spcPts val="0"/>
              </a:spcAft>
              <a:buNone/>
            </a:pPr>
            <a:r>
              <a:rPr lang="en-CA" sz="2800" b="1" u="sng">
                <a:solidFill>
                  <a:srgbClr val="364DA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wrap2fasd.org</a:t>
            </a:r>
            <a:endParaRPr sz="2800" b="1">
              <a:solidFill>
                <a:srgbClr val="364DA1"/>
              </a:solidFill>
              <a:latin typeface="Calibri"/>
              <a:ea typeface="Calibri"/>
              <a:cs typeface="Calibri"/>
              <a:sym typeface="Calibri"/>
            </a:endParaRPr>
          </a:p>
        </p:txBody>
      </p:sp>
      <p:sp>
        <p:nvSpPr>
          <p:cNvPr id="1778" name="Google Shape;1778;p87"/>
          <p:cNvSpPr/>
          <p:nvPr/>
        </p:nvSpPr>
        <p:spPr>
          <a:xfrm rot="2700000">
            <a:off x="6936460" y="2284194"/>
            <a:ext cx="161395" cy="161396"/>
          </a:xfrm>
          <a:prstGeom prst="roundRect">
            <a:avLst>
              <a:gd name="adj" fmla="val 16667"/>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79" name="Google Shape;1779;p87"/>
          <p:cNvSpPr/>
          <p:nvPr/>
        </p:nvSpPr>
        <p:spPr>
          <a:xfrm rot="2700000">
            <a:off x="6936459" y="3560837"/>
            <a:ext cx="161395" cy="161396"/>
          </a:xfrm>
          <a:prstGeom prst="roundRect">
            <a:avLst>
              <a:gd name="adj" fmla="val 16667"/>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0" name="Google Shape;1780;p87"/>
          <p:cNvSpPr/>
          <p:nvPr/>
        </p:nvSpPr>
        <p:spPr>
          <a:xfrm rot="2700000">
            <a:off x="6933471" y="4902718"/>
            <a:ext cx="161395" cy="161396"/>
          </a:xfrm>
          <a:prstGeom prst="roundRect">
            <a:avLst>
              <a:gd name="adj" fmla="val 16667"/>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1" name="Google Shape;1781;p87"/>
          <p:cNvSpPr/>
          <p:nvPr/>
        </p:nvSpPr>
        <p:spPr>
          <a:xfrm>
            <a:off x="5131243" y="4830614"/>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2" name="Google Shape;1782;p87"/>
          <p:cNvSpPr/>
          <p:nvPr/>
        </p:nvSpPr>
        <p:spPr>
          <a:xfrm>
            <a:off x="11294063" y="1156175"/>
            <a:ext cx="45719" cy="44001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3" name="Google Shape;1783;p87"/>
          <p:cNvSpPr/>
          <p:nvPr/>
        </p:nvSpPr>
        <p:spPr>
          <a:xfrm>
            <a:off x="6567472" y="-12700"/>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4" name="Google Shape;1784;p87"/>
          <p:cNvSpPr/>
          <p:nvPr/>
        </p:nvSpPr>
        <p:spPr>
          <a:xfrm>
            <a:off x="1316637" y="6511401"/>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85" name="Google Shape;1785;p87" descr="Logo&#10;&#10;Description automatically generated"/>
          <p:cNvPicPr preferRelativeResize="0"/>
          <p:nvPr/>
        </p:nvPicPr>
        <p:blipFill rotWithShape="1">
          <a:blip r:embed="rId4">
            <a:alphaModFix/>
          </a:blip>
          <a:srcRect/>
          <a:stretch/>
        </p:blipFill>
        <p:spPr>
          <a:xfrm>
            <a:off x="784040" y="865127"/>
            <a:ext cx="4016533" cy="2659765"/>
          </a:xfrm>
          <a:prstGeom prst="rect">
            <a:avLst/>
          </a:prstGeom>
          <a:noFill/>
          <a:ln>
            <a:noFill/>
          </a:ln>
        </p:spPr>
      </p:pic>
      <p:pic>
        <p:nvPicPr>
          <p:cNvPr id="1786" name="Google Shape;1786;p87"/>
          <p:cNvPicPr preferRelativeResize="0"/>
          <p:nvPr/>
        </p:nvPicPr>
        <p:blipFill rotWithShape="1">
          <a:blip r:embed="rId5">
            <a:alphaModFix/>
          </a:blip>
          <a:srcRect/>
          <a:stretch/>
        </p:blipFill>
        <p:spPr>
          <a:xfrm>
            <a:off x="910738" y="4084760"/>
            <a:ext cx="2750875" cy="768742"/>
          </a:xfrm>
          <a:prstGeom prst="rect">
            <a:avLst/>
          </a:prstGeom>
          <a:noFill/>
          <a:ln>
            <a:noFill/>
          </a:ln>
        </p:spPr>
      </p:pic>
      <p:sp>
        <p:nvSpPr>
          <p:cNvPr id="1787" name="Google Shape;1787;p87"/>
          <p:cNvSpPr/>
          <p:nvPr/>
        </p:nvSpPr>
        <p:spPr>
          <a:xfrm rot="4500000">
            <a:off x="11023652" y="5678688"/>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8" name="Google Shape;1788;p87"/>
          <p:cNvSpPr/>
          <p:nvPr/>
        </p:nvSpPr>
        <p:spPr>
          <a:xfrm rot="2700000">
            <a:off x="11002263" y="6993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9" name="Google Shape;1789;p87"/>
          <p:cNvSpPr/>
          <p:nvPr/>
        </p:nvSpPr>
        <p:spPr>
          <a:xfrm rot="-3507348">
            <a:off x="11431258" y="488041"/>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0" name="Google Shape;1790;p87"/>
          <p:cNvSpPr txBox="1"/>
          <p:nvPr/>
        </p:nvSpPr>
        <p:spPr>
          <a:xfrm>
            <a:off x="7316678" y="3194739"/>
            <a:ext cx="4234323"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2800">
                <a:solidFill>
                  <a:srgbClr val="595959"/>
                </a:solidFill>
                <a:latin typeface="Calibri"/>
                <a:ea typeface="Calibri"/>
                <a:cs typeface="Calibri"/>
                <a:sym typeface="Calibri"/>
              </a:rPr>
              <a:t>FASD Networks in Alberta</a:t>
            </a:r>
            <a:endParaRPr/>
          </a:p>
          <a:p>
            <a:pPr marL="0" marR="0" lvl="0" indent="0" algn="l" rtl="0">
              <a:lnSpc>
                <a:spcPct val="100000"/>
              </a:lnSpc>
              <a:spcBef>
                <a:spcPts val="0"/>
              </a:spcBef>
              <a:spcAft>
                <a:spcPts val="0"/>
              </a:spcAft>
              <a:buNone/>
            </a:pPr>
            <a:r>
              <a:rPr lang="en-CA" sz="2800" b="1" u="sng">
                <a:solidFill>
                  <a:srgbClr val="364DA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fasdalberta.ca</a:t>
            </a:r>
            <a:endParaRPr sz="2800" b="1">
              <a:solidFill>
                <a:srgbClr val="364DA1"/>
              </a:solidFill>
              <a:latin typeface="Calibri"/>
              <a:ea typeface="Calibri"/>
              <a:cs typeface="Calibri"/>
              <a:sym typeface="Calibri"/>
            </a:endParaRPr>
          </a:p>
        </p:txBody>
      </p:sp>
      <p:sp>
        <p:nvSpPr>
          <p:cNvPr id="1791" name="Google Shape;1791;p87"/>
          <p:cNvSpPr txBox="1"/>
          <p:nvPr/>
        </p:nvSpPr>
        <p:spPr>
          <a:xfrm>
            <a:off x="7316679" y="4506362"/>
            <a:ext cx="3579616"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2800">
                <a:solidFill>
                  <a:srgbClr val="595959"/>
                </a:solidFill>
                <a:latin typeface="Calibri"/>
                <a:ea typeface="Calibri"/>
                <a:cs typeface="Calibri"/>
                <a:sym typeface="Calibri"/>
              </a:rPr>
              <a:t>CanFASD</a:t>
            </a:r>
            <a:endParaRPr sz="2800">
              <a:solidFill>
                <a:srgbClr val="595959"/>
              </a:solidFill>
              <a:latin typeface="Calibri"/>
              <a:ea typeface="Calibri"/>
              <a:cs typeface="Calibri"/>
              <a:sym typeface="Calibri"/>
            </a:endParaRPr>
          </a:p>
          <a:p>
            <a:pPr marL="0" marR="0" lvl="0" indent="0" algn="l" rtl="0">
              <a:lnSpc>
                <a:spcPct val="100000"/>
              </a:lnSpc>
              <a:spcBef>
                <a:spcPts val="0"/>
              </a:spcBef>
              <a:spcAft>
                <a:spcPts val="0"/>
              </a:spcAft>
              <a:buNone/>
            </a:pPr>
            <a:r>
              <a:rPr lang="en-CA" sz="2800" b="1" u="sng">
                <a:solidFill>
                  <a:srgbClr val="364DA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canfasd.ca</a:t>
            </a:r>
            <a:endParaRPr sz="2800" b="1">
              <a:solidFill>
                <a:srgbClr val="364DA1"/>
              </a:solidFill>
              <a:latin typeface="Calibri"/>
              <a:ea typeface="Calibri"/>
              <a:cs typeface="Calibri"/>
              <a:sym typeface="Calibri"/>
            </a:endParaRPr>
          </a:p>
        </p:txBody>
      </p:sp>
      <p:pic>
        <p:nvPicPr>
          <p:cNvPr id="1792" name="Google Shape;1792;p87" descr="Icon&#10;&#10;Description automatically generated"/>
          <p:cNvPicPr preferRelativeResize="0"/>
          <p:nvPr/>
        </p:nvPicPr>
        <p:blipFill rotWithShape="1">
          <a:blip r:embed="rId8">
            <a:alphaModFix/>
          </a:blip>
          <a:srcRect/>
          <a:stretch/>
        </p:blipFill>
        <p:spPr>
          <a:xfrm>
            <a:off x="803254" y="5331357"/>
            <a:ext cx="2965841" cy="626534"/>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797"/>
        <p:cNvGrpSpPr/>
        <p:nvPr/>
      </p:nvGrpSpPr>
      <p:grpSpPr>
        <a:xfrm>
          <a:off x="0" y="0"/>
          <a:ext cx="0" cy="0"/>
          <a:chOff x="0" y="0"/>
          <a:chExt cx="0" cy="0"/>
        </a:xfrm>
      </p:grpSpPr>
      <p:sp>
        <p:nvSpPr>
          <p:cNvPr id="1798" name="Google Shape;1798;p88"/>
          <p:cNvSpPr txBox="1"/>
          <p:nvPr/>
        </p:nvSpPr>
        <p:spPr>
          <a:xfrm>
            <a:off x="1215301" y="2351783"/>
            <a:ext cx="265329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7200" b="1">
                <a:solidFill>
                  <a:srgbClr val="364DA1"/>
                </a:solidFill>
                <a:latin typeface="EB Garamond"/>
                <a:ea typeface="EB Garamond"/>
                <a:cs typeface="EB Garamond"/>
                <a:sym typeface="EB Garamond"/>
              </a:rPr>
              <a:t>Break </a:t>
            </a:r>
            <a:endParaRPr/>
          </a:p>
          <a:p>
            <a:pPr marL="0" marR="0" lvl="0" indent="0" algn="l" rtl="0">
              <a:spcBef>
                <a:spcPts val="0"/>
              </a:spcBef>
              <a:spcAft>
                <a:spcPts val="0"/>
              </a:spcAft>
              <a:buNone/>
            </a:pPr>
            <a:r>
              <a:rPr lang="en-CA" sz="7200" b="1">
                <a:solidFill>
                  <a:srgbClr val="364DA1"/>
                </a:solidFill>
                <a:latin typeface="EB Garamond"/>
                <a:ea typeface="EB Garamond"/>
                <a:cs typeface="EB Garamond"/>
                <a:sym typeface="EB Garamond"/>
              </a:rPr>
              <a:t>Slide</a:t>
            </a:r>
            <a:endParaRPr/>
          </a:p>
        </p:txBody>
      </p:sp>
      <p:sp>
        <p:nvSpPr>
          <p:cNvPr id="1799" name="Google Shape;1799;p88"/>
          <p:cNvSpPr txBox="1"/>
          <p:nvPr/>
        </p:nvSpPr>
        <p:spPr>
          <a:xfrm>
            <a:off x="1215301" y="4660107"/>
            <a:ext cx="321658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rgbClr val="FE721F"/>
                </a:solidFill>
                <a:latin typeface="Calibri"/>
                <a:ea typeface="Calibri"/>
                <a:cs typeface="Calibri"/>
                <a:sym typeface="Calibri"/>
              </a:rPr>
              <a:t>Take a short break</a:t>
            </a:r>
            <a:endParaRPr/>
          </a:p>
        </p:txBody>
      </p:sp>
      <p:sp>
        <p:nvSpPr>
          <p:cNvPr id="1800" name="Google Shape;1800;p88"/>
          <p:cNvSpPr/>
          <p:nvPr/>
        </p:nvSpPr>
        <p:spPr>
          <a:xfrm>
            <a:off x="5364418" y="1137425"/>
            <a:ext cx="5720575" cy="5720575"/>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01" name="Google Shape;1801;p88" descr="A person holding a cup of coffee&#10;&#10;Description automatically generated with low confidence"/>
          <p:cNvPicPr preferRelativeResize="0">
            <a:picLocks noGrp="1"/>
          </p:cNvPicPr>
          <p:nvPr>
            <p:ph type="pic" idx="2"/>
          </p:nvPr>
        </p:nvPicPr>
        <p:blipFill rotWithShape="1">
          <a:blip r:embed="rId3">
            <a:alphaModFix/>
          </a:blip>
          <a:srcRect l="26075" r="26074"/>
          <a:stretch/>
        </p:blipFill>
        <p:spPr>
          <a:xfrm>
            <a:off x="6096001" y="0"/>
            <a:ext cx="4270917" cy="5943600"/>
          </a:xfrm>
          <a:prstGeom prst="rect">
            <a:avLst/>
          </a:prstGeom>
          <a:solidFill>
            <a:schemeClr val="lt1"/>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1"/>
          <p:cNvSpPr/>
          <p:nvPr/>
        </p:nvSpPr>
        <p:spPr>
          <a:xfrm>
            <a:off x="8779916" y="0"/>
            <a:ext cx="3412083"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6" name="Google Shape;266;p11"/>
          <p:cNvSpPr/>
          <p:nvPr/>
        </p:nvSpPr>
        <p:spPr>
          <a:xfrm>
            <a:off x="8500795" y="4309526"/>
            <a:ext cx="558241" cy="2556933"/>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7" name="Google Shape;267;p11"/>
          <p:cNvSpPr/>
          <p:nvPr/>
        </p:nvSpPr>
        <p:spPr>
          <a:xfrm>
            <a:off x="8905204" y="2284083"/>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68" name="Google Shape;268;p11"/>
          <p:cNvSpPr txBox="1"/>
          <p:nvPr/>
        </p:nvSpPr>
        <p:spPr>
          <a:xfrm>
            <a:off x="1316476" y="1735501"/>
            <a:ext cx="6256506" cy="420435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1800">
                <a:solidFill>
                  <a:srgbClr val="595959"/>
                </a:solidFill>
                <a:latin typeface="Calibri"/>
                <a:ea typeface="Calibri"/>
                <a:cs typeface="Calibri"/>
                <a:sym typeface="Calibri"/>
              </a:rPr>
              <a:t>     Fetal Alcohol Spectrum Disorder (FASD) is a diagnostic term used to describe impacts on the brain and body of </a:t>
            </a:r>
            <a:r>
              <a:rPr lang="en-CA" sz="1800" b="1">
                <a:solidFill>
                  <a:srgbClr val="595959"/>
                </a:solidFill>
                <a:latin typeface="Calibri"/>
                <a:ea typeface="Calibri"/>
                <a:cs typeface="Calibri"/>
                <a:sym typeface="Calibri"/>
              </a:rPr>
              <a:t>individuals prenatally exposed to alcohol. </a:t>
            </a:r>
            <a:endParaRPr/>
          </a:p>
          <a:p>
            <a:pPr marL="0" marR="0" lvl="0" indent="0" algn="l" rtl="0">
              <a:lnSpc>
                <a:spcPct val="150000"/>
              </a:lnSpc>
              <a:spcBef>
                <a:spcPts val="0"/>
              </a:spcBef>
              <a:spcAft>
                <a:spcPts val="0"/>
              </a:spcAft>
              <a:buNone/>
            </a:pPr>
            <a:r>
              <a:rPr lang="en-CA" sz="1800">
                <a:solidFill>
                  <a:srgbClr val="595959"/>
                </a:solidFill>
                <a:latin typeface="Calibri"/>
                <a:ea typeface="Calibri"/>
                <a:cs typeface="Calibri"/>
                <a:sym typeface="Calibri"/>
              </a:rPr>
              <a:t>FASD is a </a:t>
            </a:r>
            <a:r>
              <a:rPr lang="en-CA" sz="1800" b="1">
                <a:solidFill>
                  <a:srgbClr val="595959"/>
                </a:solidFill>
                <a:latin typeface="Calibri"/>
                <a:ea typeface="Calibri"/>
                <a:cs typeface="Calibri"/>
                <a:sym typeface="Calibri"/>
              </a:rPr>
              <a:t>lifelong disability.</a:t>
            </a:r>
            <a:r>
              <a:rPr lang="en-CA" sz="1800">
                <a:solidFill>
                  <a:srgbClr val="595959"/>
                </a:solidFill>
                <a:latin typeface="Calibri"/>
                <a:ea typeface="Calibri"/>
                <a:cs typeface="Calibri"/>
                <a:sym typeface="Calibri"/>
              </a:rPr>
              <a:t> Individuals with FASD will experience some degree of challenges in their daily living, and need support with motor skills, physical health, learning, memory, attention, communication, emotional regulation, and social skills to reach their full potential. </a:t>
            </a:r>
            <a:endParaRPr/>
          </a:p>
          <a:p>
            <a:pPr marL="0" marR="0" lvl="0" indent="0" algn="l" rtl="0">
              <a:lnSpc>
                <a:spcPct val="150000"/>
              </a:lnSpc>
              <a:spcBef>
                <a:spcPts val="0"/>
              </a:spcBef>
              <a:spcAft>
                <a:spcPts val="0"/>
              </a:spcAft>
              <a:buNone/>
            </a:pPr>
            <a:r>
              <a:rPr lang="en-CA" sz="1800" b="1">
                <a:solidFill>
                  <a:srgbClr val="595959"/>
                </a:solidFill>
                <a:latin typeface="Calibri"/>
                <a:ea typeface="Calibri"/>
                <a:cs typeface="Calibri"/>
                <a:sym typeface="Calibri"/>
              </a:rPr>
              <a:t>Each individual with FASD is unique</a:t>
            </a:r>
            <a:r>
              <a:rPr lang="en-CA" sz="1800">
                <a:solidFill>
                  <a:srgbClr val="595959"/>
                </a:solidFill>
                <a:latin typeface="Calibri"/>
                <a:ea typeface="Calibri"/>
                <a:cs typeface="Calibri"/>
                <a:sym typeface="Calibri"/>
              </a:rPr>
              <a:t> and has areas of both strengths and challenges.</a:t>
            </a:r>
            <a:endParaRPr/>
          </a:p>
        </p:txBody>
      </p:sp>
      <p:sp>
        <p:nvSpPr>
          <p:cNvPr id="269" name="Google Shape;269;p11"/>
          <p:cNvSpPr/>
          <p:nvPr/>
        </p:nvSpPr>
        <p:spPr>
          <a:xfrm rot="4500000">
            <a:off x="7355095" y="629058"/>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0" name="Google Shape;270;p11"/>
          <p:cNvSpPr/>
          <p:nvPr/>
        </p:nvSpPr>
        <p:spPr>
          <a:xfrm rot="2700000">
            <a:off x="10738281" y="2603523"/>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p11"/>
          <p:cNvSpPr/>
          <p:nvPr/>
        </p:nvSpPr>
        <p:spPr>
          <a:xfrm rot="1813063">
            <a:off x="617299" y="5923299"/>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11"/>
          <p:cNvSpPr/>
          <p:nvPr/>
        </p:nvSpPr>
        <p:spPr>
          <a:xfrm rot="-3507348">
            <a:off x="10765406" y="779561"/>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3" name="Google Shape;273;p11"/>
          <p:cNvSpPr/>
          <p:nvPr/>
        </p:nvSpPr>
        <p:spPr>
          <a:xfrm rot="1813063">
            <a:off x="10355359" y="5661918"/>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p11"/>
          <p:cNvSpPr/>
          <p:nvPr/>
        </p:nvSpPr>
        <p:spPr>
          <a:xfrm>
            <a:off x="951220" y="3122055"/>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5" name="Google Shape;275;p11"/>
          <p:cNvPicPr preferRelativeResize="0">
            <a:picLocks noGrp="1"/>
          </p:cNvPicPr>
          <p:nvPr>
            <p:ph type="pic" idx="2"/>
          </p:nvPr>
        </p:nvPicPr>
        <p:blipFill rotWithShape="1">
          <a:blip r:embed="rId3">
            <a:alphaModFix/>
          </a:blip>
          <a:srcRect/>
          <a:stretch/>
        </p:blipFill>
        <p:spPr>
          <a:xfrm>
            <a:off x="7620000" y="1466850"/>
            <a:ext cx="3429000" cy="3429000"/>
          </a:xfrm>
          <a:prstGeom prst="rect">
            <a:avLst/>
          </a:prstGeom>
          <a:solidFill>
            <a:schemeClr val="lt1"/>
          </a:solidFill>
          <a:ln>
            <a:noFill/>
          </a:ln>
        </p:spPr>
      </p:pic>
      <p:sp>
        <p:nvSpPr>
          <p:cNvPr id="276" name="Google Shape;276;p11"/>
          <p:cNvSpPr txBox="1"/>
          <p:nvPr/>
        </p:nvSpPr>
        <p:spPr>
          <a:xfrm>
            <a:off x="1276588" y="747230"/>
            <a:ext cx="3238387"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Definition</a:t>
            </a:r>
            <a:endParaRPr/>
          </a:p>
        </p:txBody>
      </p:sp>
      <p:sp>
        <p:nvSpPr>
          <p:cNvPr id="277" name="Google Shape;277;p11"/>
          <p:cNvSpPr txBox="1"/>
          <p:nvPr/>
        </p:nvSpPr>
        <p:spPr>
          <a:xfrm>
            <a:off x="1216072" y="1683008"/>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278" name="Google Shape;278;p11"/>
          <p:cNvSpPr txBox="1"/>
          <p:nvPr/>
        </p:nvSpPr>
        <p:spPr>
          <a:xfrm>
            <a:off x="3755508" y="5391276"/>
            <a:ext cx="492443"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2"/>
          <p:cNvSpPr/>
          <p:nvPr/>
        </p:nvSpPr>
        <p:spPr>
          <a:xfrm>
            <a:off x="653943" y="2074013"/>
            <a:ext cx="2938658" cy="3263530"/>
          </a:xfrm>
          <a:prstGeom prst="roundRect">
            <a:avLst>
              <a:gd name="adj" fmla="val 417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5" name="Google Shape;285;p12"/>
          <p:cNvSpPr/>
          <p:nvPr/>
        </p:nvSpPr>
        <p:spPr>
          <a:xfrm>
            <a:off x="455332" y="1892477"/>
            <a:ext cx="553555" cy="553555"/>
          </a:xfrm>
          <a:prstGeom prst="ellipse">
            <a:avLst/>
          </a:prstGeom>
          <a:solidFill>
            <a:schemeClr val="accent6"/>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01</a:t>
            </a:r>
            <a:endParaRPr/>
          </a:p>
        </p:txBody>
      </p:sp>
      <p:sp>
        <p:nvSpPr>
          <p:cNvPr id="286" name="Google Shape;286;p12"/>
          <p:cNvSpPr/>
          <p:nvPr/>
        </p:nvSpPr>
        <p:spPr>
          <a:xfrm rot="4500000">
            <a:off x="11276577" y="349100"/>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7" name="Google Shape;287;p12"/>
          <p:cNvSpPr/>
          <p:nvPr/>
        </p:nvSpPr>
        <p:spPr>
          <a:xfrm rot="2700000">
            <a:off x="8207190" y="390615"/>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8" name="Google Shape;288;p12"/>
          <p:cNvSpPr/>
          <p:nvPr/>
        </p:nvSpPr>
        <p:spPr>
          <a:xfrm rot="1813063">
            <a:off x="11584949" y="3057890"/>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 name="Google Shape;289;p12"/>
          <p:cNvSpPr txBox="1"/>
          <p:nvPr/>
        </p:nvSpPr>
        <p:spPr>
          <a:xfrm>
            <a:off x="653942" y="438907"/>
            <a:ext cx="691180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Possible Diagnoses</a:t>
            </a:r>
            <a:endParaRPr/>
          </a:p>
        </p:txBody>
      </p:sp>
      <p:sp>
        <p:nvSpPr>
          <p:cNvPr id="290" name="Google Shape;290;p12"/>
          <p:cNvSpPr/>
          <p:nvPr/>
        </p:nvSpPr>
        <p:spPr>
          <a:xfrm>
            <a:off x="7262038" y="1360412"/>
            <a:ext cx="4118716" cy="3977131"/>
          </a:xfrm>
          <a:prstGeom prst="roundRect">
            <a:avLst>
              <a:gd name="adj" fmla="val 417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1" name="Google Shape;291;p12"/>
          <p:cNvSpPr txBox="1"/>
          <p:nvPr/>
        </p:nvSpPr>
        <p:spPr>
          <a:xfrm>
            <a:off x="870596" y="3031775"/>
            <a:ext cx="2583713"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200" b="1">
                <a:solidFill>
                  <a:srgbClr val="364DA1"/>
                </a:solidFill>
                <a:latin typeface="Calibri"/>
                <a:ea typeface="Calibri"/>
                <a:cs typeface="Calibri"/>
                <a:sym typeface="Calibri"/>
              </a:rPr>
              <a:t>FASD with sentinel facial features</a:t>
            </a:r>
            <a:endParaRPr/>
          </a:p>
        </p:txBody>
      </p:sp>
      <p:sp>
        <p:nvSpPr>
          <p:cNvPr id="292" name="Google Shape;292;p12"/>
          <p:cNvSpPr/>
          <p:nvPr/>
        </p:nvSpPr>
        <p:spPr>
          <a:xfrm>
            <a:off x="3748926" y="2074013"/>
            <a:ext cx="2938658" cy="3263530"/>
          </a:xfrm>
          <a:prstGeom prst="roundRect">
            <a:avLst>
              <a:gd name="adj" fmla="val 417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3" name="Google Shape;293;p12"/>
          <p:cNvSpPr txBox="1"/>
          <p:nvPr/>
        </p:nvSpPr>
        <p:spPr>
          <a:xfrm>
            <a:off x="3987753" y="3031775"/>
            <a:ext cx="2583713"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200" b="1">
                <a:solidFill>
                  <a:srgbClr val="364DA1"/>
                </a:solidFill>
                <a:latin typeface="Calibri"/>
                <a:ea typeface="Calibri"/>
                <a:cs typeface="Calibri"/>
                <a:sym typeface="Calibri"/>
              </a:rPr>
              <a:t>FASD without sentinel facial features</a:t>
            </a:r>
            <a:endParaRPr/>
          </a:p>
        </p:txBody>
      </p:sp>
      <p:sp>
        <p:nvSpPr>
          <p:cNvPr id="294" name="Google Shape;294;p12"/>
          <p:cNvSpPr/>
          <p:nvPr/>
        </p:nvSpPr>
        <p:spPr>
          <a:xfrm>
            <a:off x="3710976" y="1892689"/>
            <a:ext cx="553555" cy="553555"/>
          </a:xfrm>
          <a:prstGeom prst="ellipse">
            <a:avLst/>
          </a:prstGeom>
          <a:solidFill>
            <a:srgbClr val="364DA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02</a:t>
            </a:r>
            <a:endParaRPr/>
          </a:p>
        </p:txBody>
      </p:sp>
      <p:sp>
        <p:nvSpPr>
          <p:cNvPr id="295" name="Google Shape;295;p12"/>
          <p:cNvSpPr txBox="1"/>
          <p:nvPr/>
        </p:nvSpPr>
        <p:spPr>
          <a:xfrm>
            <a:off x="7452040" y="2382703"/>
            <a:ext cx="3815003" cy="20621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200" b="1">
                <a:solidFill>
                  <a:schemeClr val="lt1"/>
                </a:solidFill>
                <a:latin typeface="Calibri"/>
                <a:ea typeface="Calibri"/>
                <a:cs typeface="Calibri"/>
                <a:sym typeface="Calibri"/>
              </a:rPr>
              <a:t>At-risk for neurodevelopmental disorder and FASD associated with PAE</a:t>
            </a:r>
            <a:endParaRPr/>
          </a:p>
        </p:txBody>
      </p:sp>
      <p:sp>
        <p:nvSpPr>
          <p:cNvPr id="296" name="Google Shape;296;p12"/>
          <p:cNvSpPr txBox="1"/>
          <p:nvPr/>
        </p:nvSpPr>
        <p:spPr>
          <a:xfrm>
            <a:off x="7888723" y="5923073"/>
            <a:ext cx="295471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600" b="1">
                <a:solidFill>
                  <a:srgbClr val="595959"/>
                </a:solidFill>
                <a:latin typeface="EB Garamond"/>
                <a:ea typeface="EB Garamond"/>
                <a:cs typeface="EB Garamond"/>
                <a:sym typeface="EB Garamond"/>
              </a:rPr>
              <a:t>Designation</a:t>
            </a:r>
            <a:endParaRPr/>
          </a:p>
        </p:txBody>
      </p:sp>
      <p:sp>
        <p:nvSpPr>
          <p:cNvPr id="297" name="Google Shape;297;p12"/>
          <p:cNvSpPr txBox="1"/>
          <p:nvPr/>
        </p:nvSpPr>
        <p:spPr>
          <a:xfrm>
            <a:off x="2233619" y="5923074"/>
            <a:ext cx="295471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600" b="1">
                <a:solidFill>
                  <a:srgbClr val="595959"/>
                </a:solidFill>
                <a:latin typeface="EB Garamond"/>
                <a:ea typeface="EB Garamond"/>
                <a:cs typeface="EB Garamond"/>
                <a:sym typeface="EB Garamond"/>
              </a:rPr>
              <a:t>Diagnosis</a:t>
            </a:r>
            <a:endParaRPr/>
          </a:p>
        </p:txBody>
      </p:sp>
      <p:pic>
        <p:nvPicPr>
          <p:cNvPr id="298" name="Google Shape;298;p12"/>
          <p:cNvPicPr preferRelativeResize="0"/>
          <p:nvPr/>
        </p:nvPicPr>
        <p:blipFill rotWithShape="1">
          <a:blip r:embed="rId3">
            <a:alphaModFix/>
          </a:blip>
          <a:srcRect/>
          <a:stretch/>
        </p:blipFill>
        <p:spPr>
          <a:xfrm>
            <a:off x="2019764" y="5198917"/>
            <a:ext cx="3302000" cy="812800"/>
          </a:xfrm>
          <a:prstGeom prst="rect">
            <a:avLst/>
          </a:prstGeom>
          <a:noFill/>
          <a:ln>
            <a:noFill/>
          </a:ln>
        </p:spPr>
      </p:pic>
      <p:pic>
        <p:nvPicPr>
          <p:cNvPr id="299" name="Google Shape;299;p12"/>
          <p:cNvPicPr preferRelativeResize="0"/>
          <p:nvPr/>
        </p:nvPicPr>
        <p:blipFill rotWithShape="1">
          <a:blip r:embed="rId4">
            <a:alphaModFix/>
          </a:blip>
          <a:srcRect/>
          <a:stretch/>
        </p:blipFill>
        <p:spPr>
          <a:xfrm>
            <a:off x="9384094" y="5199711"/>
            <a:ext cx="38100" cy="584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3"/>
          <p:cNvSpPr/>
          <p:nvPr/>
        </p:nvSpPr>
        <p:spPr>
          <a:xfrm>
            <a:off x="576147" y="2789499"/>
            <a:ext cx="11039707" cy="4068500"/>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a:solidFill>
                  <a:schemeClr val="lt1"/>
                </a:solidFill>
                <a:latin typeface="Calibri"/>
                <a:ea typeface="Calibri"/>
                <a:cs typeface="Calibri"/>
                <a:sym typeface="Calibri"/>
              </a:rPr>
              <a:t>vv</a:t>
            </a:r>
            <a:endParaRPr/>
          </a:p>
        </p:txBody>
      </p:sp>
      <p:sp>
        <p:nvSpPr>
          <p:cNvPr id="306" name="Google Shape;306;p13"/>
          <p:cNvSpPr txBox="1"/>
          <p:nvPr/>
        </p:nvSpPr>
        <p:spPr>
          <a:xfrm>
            <a:off x="1492409" y="537204"/>
            <a:ext cx="903447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FASD is a Lifelong Disability</a:t>
            </a:r>
            <a:endParaRPr/>
          </a:p>
        </p:txBody>
      </p:sp>
      <p:sp>
        <p:nvSpPr>
          <p:cNvPr id="307" name="Google Shape;307;p13"/>
          <p:cNvSpPr/>
          <p:nvPr/>
        </p:nvSpPr>
        <p:spPr>
          <a:xfrm rot="2700000">
            <a:off x="11292793" y="1022660"/>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8" name="Google Shape;308;p13"/>
          <p:cNvSpPr/>
          <p:nvPr/>
        </p:nvSpPr>
        <p:spPr>
          <a:xfrm rot="1813063">
            <a:off x="11267167" y="5718096"/>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9" name="Google Shape;309;p13"/>
          <p:cNvSpPr/>
          <p:nvPr/>
        </p:nvSpPr>
        <p:spPr>
          <a:xfrm rot="2700000">
            <a:off x="348294" y="4264349"/>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0" name="Google Shape;310;p13"/>
          <p:cNvSpPr/>
          <p:nvPr/>
        </p:nvSpPr>
        <p:spPr>
          <a:xfrm rot="2700000">
            <a:off x="336106" y="185865"/>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1" name="Google Shape;311;p13" descr="A screenshot of a video game&#10;&#10;Description automatically generated"/>
          <p:cNvPicPr preferRelativeResize="0">
            <a:picLocks noGrp="1"/>
          </p:cNvPicPr>
          <p:nvPr>
            <p:ph type="pic" idx="3"/>
          </p:nvPr>
        </p:nvPicPr>
        <p:blipFill rotWithShape="1">
          <a:blip r:embed="rId3">
            <a:alphaModFix/>
          </a:blip>
          <a:srcRect t="2683" b="2683"/>
          <a:stretch/>
        </p:blipFill>
        <p:spPr>
          <a:xfrm>
            <a:off x="889172" y="1707491"/>
            <a:ext cx="9637713" cy="45497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3b051ba5b65_0_117"/>
          <p:cNvSpPr/>
          <p:nvPr/>
        </p:nvSpPr>
        <p:spPr>
          <a:xfrm>
            <a:off x="2372810" y="-1"/>
            <a:ext cx="9819300" cy="6042900"/>
          </a:xfrm>
          <a:prstGeom prst="rect">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8" name="Google Shape;318;g3b051ba5b65_0_117"/>
          <p:cNvSpPr/>
          <p:nvPr/>
        </p:nvSpPr>
        <p:spPr>
          <a:xfrm>
            <a:off x="-1" y="4246179"/>
            <a:ext cx="4892100" cy="26118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9" name="Google Shape;319;g3b051ba5b65_0_117"/>
          <p:cNvSpPr txBox="1"/>
          <p:nvPr/>
        </p:nvSpPr>
        <p:spPr>
          <a:xfrm>
            <a:off x="3432238" y="1841839"/>
            <a:ext cx="26709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Learning and Memory</a:t>
            </a:r>
            <a:endParaRPr/>
          </a:p>
        </p:txBody>
      </p:sp>
      <p:sp>
        <p:nvSpPr>
          <p:cNvPr id="320" name="Google Shape;320;g3b051ba5b65_0_117"/>
          <p:cNvSpPr txBox="1"/>
          <p:nvPr/>
        </p:nvSpPr>
        <p:spPr>
          <a:xfrm>
            <a:off x="468725" y="4599850"/>
            <a:ext cx="48921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Areas in Need of Support</a:t>
            </a:r>
            <a:endParaRPr/>
          </a:p>
        </p:txBody>
      </p:sp>
      <p:sp>
        <p:nvSpPr>
          <p:cNvPr id="321" name="Google Shape;321;g3b051ba5b65_0_117"/>
          <p:cNvSpPr txBox="1"/>
          <p:nvPr/>
        </p:nvSpPr>
        <p:spPr>
          <a:xfrm>
            <a:off x="3432239" y="544755"/>
            <a:ext cx="81369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600" b="1">
                <a:solidFill>
                  <a:srgbClr val="364DA1"/>
                </a:solidFill>
                <a:latin typeface="EB Garamond"/>
                <a:ea typeface="EB Garamond"/>
                <a:cs typeface="EB Garamond"/>
                <a:sym typeface="EB Garamond"/>
              </a:rPr>
              <a:t>Support Might be Required for:</a:t>
            </a:r>
            <a:endParaRPr/>
          </a:p>
        </p:txBody>
      </p:sp>
      <p:sp>
        <p:nvSpPr>
          <p:cNvPr id="322" name="Google Shape;322;g3b051ba5b65_0_117"/>
          <p:cNvSpPr txBox="1"/>
          <p:nvPr/>
        </p:nvSpPr>
        <p:spPr>
          <a:xfrm>
            <a:off x="6371858" y="1676516"/>
            <a:ext cx="26709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Following or Participating in Conversations</a:t>
            </a:r>
            <a:endParaRPr/>
          </a:p>
        </p:txBody>
      </p:sp>
      <p:pic>
        <p:nvPicPr>
          <p:cNvPr id="323" name="Google Shape;323;g3b051ba5b65_0_117" descr="Icon&#10;&#10;Description automatically generated"/>
          <p:cNvPicPr preferRelativeResize="0"/>
          <p:nvPr/>
        </p:nvPicPr>
        <p:blipFill rotWithShape="1">
          <a:blip r:embed="rId3">
            <a:alphaModFix/>
          </a:blip>
          <a:srcRect/>
          <a:stretch/>
        </p:blipFill>
        <p:spPr>
          <a:xfrm>
            <a:off x="2271328" y="1623100"/>
            <a:ext cx="1134911" cy="1134911"/>
          </a:xfrm>
          <a:prstGeom prst="rect">
            <a:avLst/>
          </a:prstGeom>
          <a:noFill/>
          <a:ln>
            <a:noFill/>
          </a:ln>
        </p:spPr>
      </p:pic>
      <p:pic>
        <p:nvPicPr>
          <p:cNvPr id="324" name="Google Shape;324;g3b051ba5b65_0_117" descr="Icon&#10;&#10;Description automatically generated"/>
          <p:cNvPicPr preferRelativeResize="0"/>
          <p:nvPr/>
        </p:nvPicPr>
        <p:blipFill rotWithShape="1">
          <a:blip r:embed="rId4">
            <a:alphaModFix/>
          </a:blip>
          <a:srcRect/>
          <a:stretch/>
        </p:blipFill>
        <p:spPr>
          <a:xfrm>
            <a:off x="5048689" y="1656773"/>
            <a:ext cx="1315015" cy="1315015"/>
          </a:xfrm>
          <a:prstGeom prst="rect">
            <a:avLst/>
          </a:prstGeom>
          <a:noFill/>
          <a:ln>
            <a:noFill/>
          </a:ln>
        </p:spPr>
      </p:pic>
      <p:sp>
        <p:nvSpPr>
          <p:cNvPr id="325" name="Google Shape;325;g3b051ba5b65_0_117"/>
          <p:cNvSpPr txBox="1"/>
          <p:nvPr/>
        </p:nvSpPr>
        <p:spPr>
          <a:xfrm>
            <a:off x="6389107" y="3362276"/>
            <a:ext cx="26709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Being Impulsive, overwhelmed</a:t>
            </a:r>
            <a:endParaRPr/>
          </a:p>
        </p:txBody>
      </p:sp>
      <p:pic>
        <p:nvPicPr>
          <p:cNvPr id="326" name="Google Shape;326;g3b051ba5b65_0_117" descr="Icon&#10;&#10;Description automatically generated"/>
          <p:cNvPicPr preferRelativeResize="0"/>
          <p:nvPr/>
        </p:nvPicPr>
        <p:blipFill rotWithShape="1">
          <a:blip r:embed="rId5">
            <a:alphaModFix/>
          </a:blip>
          <a:srcRect/>
          <a:stretch/>
        </p:blipFill>
        <p:spPr>
          <a:xfrm>
            <a:off x="5026889" y="3012507"/>
            <a:ext cx="1259734" cy="1259734"/>
          </a:xfrm>
          <a:prstGeom prst="rect">
            <a:avLst/>
          </a:prstGeom>
          <a:noFill/>
          <a:ln>
            <a:noFill/>
          </a:ln>
        </p:spPr>
      </p:pic>
      <p:sp>
        <p:nvSpPr>
          <p:cNvPr id="327" name="Google Shape;327;g3b051ba5b65_0_117"/>
          <p:cNvSpPr txBox="1"/>
          <p:nvPr/>
        </p:nvSpPr>
        <p:spPr>
          <a:xfrm>
            <a:off x="9946873" y="3362276"/>
            <a:ext cx="18891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Making Friends</a:t>
            </a:r>
            <a:endParaRPr/>
          </a:p>
        </p:txBody>
      </p:sp>
      <p:pic>
        <p:nvPicPr>
          <p:cNvPr id="328" name="Google Shape;328;g3b051ba5b65_0_117" descr="Shape&#10;&#10;Description automatically generated"/>
          <p:cNvPicPr preferRelativeResize="0"/>
          <p:nvPr/>
        </p:nvPicPr>
        <p:blipFill rotWithShape="1">
          <a:blip r:embed="rId6">
            <a:alphaModFix/>
          </a:blip>
          <a:srcRect/>
          <a:stretch/>
        </p:blipFill>
        <p:spPr>
          <a:xfrm>
            <a:off x="8549293" y="2936803"/>
            <a:ext cx="1411140" cy="1411140"/>
          </a:xfrm>
          <a:prstGeom prst="rect">
            <a:avLst/>
          </a:prstGeom>
          <a:noFill/>
          <a:ln>
            <a:noFill/>
          </a:ln>
        </p:spPr>
      </p:pic>
      <p:sp>
        <p:nvSpPr>
          <p:cNvPr id="329" name="Google Shape;329;g3b051ba5b65_0_117"/>
          <p:cNvSpPr txBox="1"/>
          <p:nvPr/>
        </p:nvSpPr>
        <p:spPr>
          <a:xfrm>
            <a:off x="6389108" y="4785651"/>
            <a:ext cx="21519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Being Sensitive to Stimuli</a:t>
            </a:r>
            <a:endParaRPr/>
          </a:p>
        </p:txBody>
      </p:sp>
      <p:sp>
        <p:nvSpPr>
          <p:cNvPr id="330" name="Google Shape;330;g3b051ba5b65_0_117"/>
          <p:cNvSpPr txBox="1"/>
          <p:nvPr/>
        </p:nvSpPr>
        <p:spPr>
          <a:xfrm>
            <a:off x="10026388" y="4693861"/>
            <a:ext cx="21141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Understanding Abstract Concepts</a:t>
            </a:r>
            <a:endParaRPr/>
          </a:p>
        </p:txBody>
      </p:sp>
      <p:pic>
        <p:nvPicPr>
          <p:cNvPr id="331" name="Google Shape;331;g3b051ba5b65_0_117" descr="Icon&#10;&#10;Description automatically generated with medium confidence"/>
          <p:cNvPicPr preferRelativeResize="0"/>
          <p:nvPr/>
        </p:nvPicPr>
        <p:blipFill rotWithShape="1">
          <a:blip r:embed="rId7">
            <a:alphaModFix/>
          </a:blip>
          <a:srcRect/>
          <a:stretch/>
        </p:blipFill>
        <p:spPr>
          <a:xfrm>
            <a:off x="5038785" y="4513564"/>
            <a:ext cx="1339477" cy="1339477"/>
          </a:xfrm>
          <a:prstGeom prst="rect">
            <a:avLst/>
          </a:prstGeom>
          <a:noFill/>
          <a:ln>
            <a:noFill/>
          </a:ln>
        </p:spPr>
      </p:pic>
      <p:sp>
        <p:nvSpPr>
          <p:cNvPr id="332" name="Google Shape;332;g3b051ba5b65_0_117"/>
          <p:cNvSpPr txBox="1"/>
          <p:nvPr/>
        </p:nvSpPr>
        <p:spPr>
          <a:xfrm>
            <a:off x="10076221" y="1676516"/>
            <a:ext cx="22167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Reading or Writing for Meaning</a:t>
            </a:r>
            <a:endParaRPr/>
          </a:p>
        </p:txBody>
      </p:sp>
      <p:pic>
        <p:nvPicPr>
          <p:cNvPr id="333" name="Google Shape;333;g3b051ba5b65_0_117" descr="Icon&#10;&#10;Description automatically generated"/>
          <p:cNvPicPr preferRelativeResize="0"/>
          <p:nvPr/>
        </p:nvPicPr>
        <p:blipFill rotWithShape="1">
          <a:blip r:embed="rId8">
            <a:alphaModFix/>
          </a:blip>
          <a:srcRect/>
          <a:stretch/>
        </p:blipFill>
        <p:spPr>
          <a:xfrm>
            <a:off x="8794084" y="1676516"/>
            <a:ext cx="1301236" cy="1301236"/>
          </a:xfrm>
          <a:prstGeom prst="rect">
            <a:avLst/>
          </a:prstGeom>
          <a:noFill/>
          <a:ln>
            <a:noFill/>
          </a:ln>
        </p:spPr>
      </p:pic>
      <p:pic>
        <p:nvPicPr>
          <p:cNvPr id="334" name="Google Shape;334;g3b051ba5b65_0_117" descr="Icon&#10;&#10;Description automatically generated"/>
          <p:cNvPicPr preferRelativeResize="0"/>
          <p:nvPr/>
        </p:nvPicPr>
        <p:blipFill rotWithShape="1">
          <a:blip r:embed="rId9">
            <a:alphaModFix/>
          </a:blip>
          <a:srcRect/>
          <a:stretch/>
        </p:blipFill>
        <p:spPr>
          <a:xfrm>
            <a:off x="8482855" y="4625586"/>
            <a:ext cx="1411140" cy="141114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3"/>
                                        </p:tgtEl>
                                        <p:attrNameLst>
                                          <p:attrName>style.visibility</p:attrName>
                                        </p:attrNameLst>
                                      </p:cBhvr>
                                      <p:to>
                                        <p:strVal val="visible"/>
                                      </p:to>
                                    </p:set>
                                    <p:animEffect transition="in" filter="fade">
                                      <p:cBhvr>
                                        <p:cTn id="7" dur="500"/>
                                        <p:tgtEl>
                                          <p:spTgt spid="32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19"/>
                                        </p:tgtEl>
                                        <p:attrNameLst>
                                          <p:attrName>style.visibility</p:attrName>
                                        </p:attrNameLst>
                                      </p:cBhvr>
                                      <p:to>
                                        <p:strVal val="visible"/>
                                      </p:to>
                                    </p:set>
                                    <p:animEffect transition="in" filter="fade">
                                      <p:cBhvr>
                                        <p:cTn id="11" dur="500"/>
                                        <p:tgtEl>
                                          <p:spTgt spid="31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24"/>
                                        </p:tgtEl>
                                        <p:attrNameLst>
                                          <p:attrName>style.visibility</p:attrName>
                                        </p:attrNameLst>
                                      </p:cBhvr>
                                      <p:to>
                                        <p:strVal val="visible"/>
                                      </p:to>
                                    </p:set>
                                    <p:animEffect transition="in" filter="fade">
                                      <p:cBhvr>
                                        <p:cTn id="15" dur="500"/>
                                        <p:tgtEl>
                                          <p:spTgt spid="32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22"/>
                                        </p:tgtEl>
                                        <p:attrNameLst>
                                          <p:attrName>style.visibility</p:attrName>
                                        </p:attrNameLst>
                                      </p:cBhvr>
                                      <p:to>
                                        <p:strVal val="visible"/>
                                      </p:to>
                                    </p:set>
                                    <p:animEffect transition="in" filter="fade">
                                      <p:cBhvr>
                                        <p:cTn id="19" dur="500"/>
                                        <p:tgtEl>
                                          <p:spTgt spid="32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33"/>
                                        </p:tgtEl>
                                        <p:attrNameLst>
                                          <p:attrName>style.visibility</p:attrName>
                                        </p:attrNameLst>
                                      </p:cBhvr>
                                      <p:to>
                                        <p:strVal val="visible"/>
                                      </p:to>
                                    </p:set>
                                    <p:animEffect transition="in" filter="fade">
                                      <p:cBhvr>
                                        <p:cTn id="23" dur="500"/>
                                        <p:tgtEl>
                                          <p:spTgt spid="333"/>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32"/>
                                        </p:tgtEl>
                                        <p:attrNameLst>
                                          <p:attrName>style.visibility</p:attrName>
                                        </p:attrNameLst>
                                      </p:cBhvr>
                                      <p:to>
                                        <p:strVal val="visible"/>
                                      </p:to>
                                    </p:set>
                                    <p:animEffect transition="in" filter="fade">
                                      <p:cBhvr>
                                        <p:cTn id="27" dur="500"/>
                                        <p:tgtEl>
                                          <p:spTgt spid="332"/>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26"/>
                                        </p:tgtEl>
                                        <p:attrNameLst>
                                          <p:attrName>style.visibility</p:attrName>
                                        </p:attrNameLst>
                                      </p:cBhvr>
                                      <p:to>
                                        <p:strVal val="visible"/>
                                      </p:to>
                                    </p:set>
                                    <p:animEffect transition="in" filter="fade">
                                      <p:cBhvr>
                                        <p:cTn id="31" dur="500"/>
                                        <p:tgtEl>
                                          <p:spTgt spid="326"/>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325"/>
                                        </p:tgtEl>
                                        <p:attrNameLst>
                                          <p:attrName>style.visibility</p:attrName>
                                        </p:attrNameLst>
                                      </p:cBhvr>
                                      <p:to>
                                        <p:strVal val="visible"/>
                                      </p:to>
                                    </p:set>
                                    <p:animEffect transition="in" filter="fade">
                                      <p:cBhvr>
                                        <p:cTn id="35" dur="500"/>
                                        <p:tgtEl>
                                          <p:spTgt spid="325"/>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328"/>
                                        </p:tgtEl>
                                        <p:attrNameLst>
                                          <p:attrName>style.visibility</p:attrName>
                                        </p:attrNameLst>
                                      </p:cBhvr>
                                      <p:to>
                                        <p:strVal val="visible"/>
                                      </p:to>
                                    </p:set>
                                    <p:animEffect transition="in" filter="fade">
                                      <p:cBhvr>
                                        <p:cTn id="39" dur="500"/>
                                        <p:tgtEl>
                                          <p:spTgt spid="328"/>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327"/>
                                        </p:tgtEl>
                                        <p:attrNameLst>
                                          <p:attrName>style.visibility</p:attrName>
                                        </p:attrNameLst>
                                      </p:cBhvr>
                                      <p:to>
                                        <p:strVal val="visible"/>
                                      </p:to>
                                    </p:set>
                                    <p:animEffect transition="in" filter="fade">
                                      <p:cBhvr>
                                        <p:cTn id="43" dur="500"/>
                                        <p:tgtEl>
                                          <p:spTgt spid="327"/>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331"/>
                                        </p:tgtEl>
                                        <p:attrNameLst>
                                          <p:attrName>style.visibility</p:attrName>
                                        </p:attrNameLst>
                                      </p:cBhvr>
                                      <p:to>
                                        <p:strVal val="visible"/>
                                      </p:to>
                                    </p:set>
                                    <p:animEffect transition="in" filter="fade">
                                      <p:cBhvr>
                                        <p:cTn id="47" dur="500"/>
                                        <p:tgtEl>
                                          <p:spTgt spid="331"/>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329"/>
                                        </p:tgtEl>
                                        <p:attrNameLst>
                                          <p:attrName>style.visibility</p:attrName>
                                        </p:attrNameLst>
                                      </p:cBhvr>
                                      <p:to>
                                        <p:strVal val="visible"/>
                                      </p:to>
                                    </p:set>
                                    <p:animEffect transition="in" filter="fade">
                                      <p:cBhvr>
                                        <p:cTn id="51" dur="500"/>
                                        <p:tgtEl>
                                          <p:spTgt spid="329"/>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334"/>
                                        </p:tgtEl>
                                        <p:attrNameLst>
                                          <p:attrName>style.visibility</p:attrName>
                                        </p:attrNameLst>
                                      </p:cBhvr>
                                      <p:to>
                                        <p:strVal val="visible"/>
                                      </p:to>
                                    </p:set>
                                    <p:animEffect transition="in" filter="fade">
                                      <p:cBhvr>
                                        <p:cTn id="55" dur="500"/>
                                        <p:tgtEl>
                                          <p:spTgt spid="334"/>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330"/>
                                        </p:tgtEl>
                                        <p:attrNameLst>
                                          <p:attrName>style.visibility</p:attrName>
                                        </p:attrNameLst>
                                      </p:cBhvr>
                                      <p:to>
                                        <p:strVal val="visible"/>
                                      </p:to>
                                    </p:set>
                                    <p:animEffect transition="in" filter="fade">
                                      <p:cBhvr>
                                        <p:cTn id="59" dur="500"/>
                                        <p:tgtEl>
                                          <p:spTgt spid="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5"/>
          <p:cNvSpPr/>
          <p:nvPr/>
        </p:nvSpPr>
        <p:spPr>
          <a:xfrm>
            <a:off x="-1268454"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41" name="Google Shape;341;p15"/>
          <p:cNvSpPr/>
          <p:nvPr/>
        </p:nvSpPr>
        <p:spPr>
          <a:xfrm>
            <a:off x="656639" y="1288473"/>
            <a:ext cx="4608675" cy="511206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2" name="Google Shape;342;p15"/>
          <p:cNvSpPr/>
          <p:nvPr/>
        </p:nvSpPr>
        <p:spPr>
          <a:xfrm>
            <a:off x="11685814" y="0"/>
            <a:ext cx="506186" cy="6858000"/>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43" name="Google Shape;343;p15"/>
          <p:cNvCxnSpPr>
            <a:stCxn id="342"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344" name="Google Shape;344;p15"/>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15</a:t>
            </a:fld>
            <a:endParaRPr sz="1200">
              <a:solidFill>
                <a:schemeClr val="lt1"/>
              </a:solidFill>
              <a:latin typeface="Calibri"/>
              <a:ea typeface="Calibri"/>
              <a:cs typeface="Calibri"/>
              <a:sym typeface="Calibri"/>
            </a:endParaRPr>
          </a:p>
        </p:txBody>
      </p:sp>
      <p:sp>
        <p:nvSpPr>
          <p:cNvPr id="345" name="Google Shape;345;p15"/>
          <p:cNvSpPr/>
          <p:nvPr/>
        </p:nvSpPr>
        <p:spPr>
          <a:xfrm>
            <a:off x="5564128"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p15"/>
          <p:cNvSpPr txBox="1"/>
          <p:nvPr/>
        </p:nvSpPr>
        <p:spPr>
          <a:xfrm>
            <a:off x="6049929" y="1043802"/>
            <a:ext cx="5040218" cy="429998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2600">
                <a:solidFill>
                  <a:srgbClr val="595959"/>
                </a:solidFill>
                <a:latin typeface="Calibri"/>
                <a:ea typeface="Calibri"/>
                <a:cs typeface="Calibri"/>
                <a:sym typeface="Calibri"/>
              </a:rPr>
              <a:t>‘I’ve got it!’ But the next day, where did it go? It is so frustrating for a teacher to see a child learn something and not be able to retain it…think what it must feel like to the student. Don’t give up!</a:t>
            </a:r>
            <a:endParaRPr/>
          </a:p>
          <a:p>
            <a:pPr marL="0" marR="0" lvl="0" indent="0" algn="l" rtl="0">
              <a:lnSpc>
                <a:spcPct val="150000"/>
              </a:lnSpc>
              <a:spcBef>
                <a:spcPts val="0"/>
              </a:spcBef>
              <a:spcAft>
                <a:spcPts val="0"/>
              </a:spcAft>
              <a:buNone/>
            </a:pPr>
            <a:r>
              <a:rPr lang="en-CA" sz="2600">
                <a:solidFill>
                  <a:srgbClr val="595959"/>
                </a:solidFill>
                <a:latin typeface="Calibri"/>
                <a:ea typeface="Calibri"/>
                <a:cs typeface="Calibri"/>
                <a:sym typeface="Calibri"/>
              </a:rPr>
              <a:t>- Teacher</a:t>
            </a:r>
            <a:endParaRPr/>
          </a:p>
        </p:txBody>
      </p:sp>
      <p:pic>
        <p:nvPicPr>
          <p:cNvPr id="347" name="Google Shape;347;p15" descr="A picture containing computer, person, working&#10;&#10;Description automatically generated"/>
          <p:cNvPicPr preferRelativeResize="0">
            <a:picLocks noGrp="1"/>
          </p:cNvPicPr>
          <p:nvPr>
            <p:ph type="pic" idx="2"/>
          </p:nvPr>
        </p:nvPicPr>
        <p:blipFill rotWithShape="1">
          <a:blip r:embed="rId3">
            <a:alphaModFix/>
          </a:blip>
          <a:srcRect l="8685" r="8684"/>
          <a:stretch/>
        </p:blipFill>
        <p:spPr>
          <a:xfrm>
            <a:off x="0" y="1887538"/>
            <a:ext cx="4751388" cy="3835400"/>
          </a:xfrm>
          <a:prstGeom prst="rect">
            <a:avLst/>
          </a:prstGeom>
          <a:solidFill>
            <a:schemeClr val="lt1"/>
          </a:solidFill>
          <a:ln>
            <a:noFill/>
          </a:ln>
        </p:spPr>
      </p:pic>
      <p:sp>
        <p:nvSpPr>
          <p:cNvPr id="348" name="Google Shape;348;p15"/>
          <p:cNvSpPr txBox="1"/>
          <p:nvPr/>
        </p:nvSpPr>
        <p:spPr>
          <a:xfrm>
            <a:off x="5707706" y="1043802"/>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349" name="Google Shape;349;p15"/>
          <p:cNvSpPr txBox="1"/>
          <p:nvPr/>
        </p:nvSpPr>
        <p:spPr>
          <a:xfrm>
            <a:off x="9163751" y="3937804"/>
            <a:ext cx="492443"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350" name="Google Shape;350;p15"/>
          <p:cNvSpPr/>
          <p:nvPr/>
        </p:nvSpPr>
        <p:spPr>
          <a:xfrm>
            <a:off x="6307282" y="6530657"/>
            <a:ext cx="5302591"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1200">
                <a:solidFill>
                  <a:schemeClr val="dk1"/>
                </a:solidFill>
                <a:latin typeface="Calibri"/>
                <a:ea typeface="Calibri"/>
                <a:cs typeface="Calibri"/>
                <a:sym typeface="Calibri"/>
              </a:rPr>
              <a:t>A Quick Guidebook for Schools – Lakeland Center – Heather MacFarlene</a:t>
            </a:r>
            <a:endParaRPr sz="12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6"/>
          <p:cNvSpPr/>
          <p:nvPr/>
        </p:nvSpPr>
        <p:spPr>
          <a:xfrm>
            <a:off x="1701063" y="2939863"/>
            <a:ext cx="4519451" cy="3311659"/>
          </a:xfrm>
          <a:prstGeom prst="roundRect">
            <a:avLst>
              <a:gd name="adj" fmla="val 3386"/>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7" name="Google Shape;357;p16"/>
          <p:cNvSpPr/>
          <p:nvPr/>
        </p:nvSpPr>
        <p:spPr>
          <a:xfrm>
            <a:off x="6779030" y="2438400"/>
            <a:ext cx="4345644" cy="4106333"/>
          </a:xfrm>
          <a:prstGeom prst="roundRect">
            <a:avLst>
              <a:gd name="adj" fmla="val 3386"/>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p16"/>
          <p:cNvSpPr/>
          <p:nvPr/>
        </p:nvSpPr>
        <p:spPr>
          <a:xfrm>
            <a:off x="9540978" y="0"/>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9" name="Google Shape;359;p16"/>
          <p:cNvSpPr/>
          <p:nvPr/>
        </p:nvSpPr>
        <p:spPr>
          <a:xfrm>
            <a:off x="4188122" y="6544733"/>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0" name="Google Shape;360;p16"/>
          <p:cNvSpPr/>
          <p:nvPr/>
        </p:nvSpPr>
        <p:spPr>
          <a:xfrm>
            <a:off x="11760198" y="3327492"/>
            <a:ext cx="45719" cy="626533"/>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1" name="Google Shape;361;p16"/>
          <p:cNvSpPr txBox="1"/>
          <p:nvPr/>
        </p:nvSpPr>
        <p:spPr>
          <a:xfrm>
            <a:off x="1776785" y="632981"/>
            <a:ext cx="6657821"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Each Individual with FASD is Unique</a:t>
            </a:r>
            <a:endParaRPr/>
          </a:p>
        </p:txBody>
      </p:sp>
      <p:sp>
        <p:nvSpPr>
          <p:cNvPr id="362" name="Google Shape;362;p16"/>
          <p:cNvSpPr/>
          <p:nvPr/>
        </p:nvSpPr>
        <p:spPr>
          <a:xfrm rot="4500000">
            <a:off x="849229" y="2546850"/>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3" name="Google Shape;363;p16"/>
          <p:cNvSpPr/>
          <p:nvPr/>
        </p:nvSpPr>
        <p:spPr>
          <a:xfrm rot="1813063">
            <a:off x="891541" y="4921141"/>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364" name="Google Shape;364;p16"/>
          <p:cNvSpPr/>
          <p:nvPr/>
        </p:nvSpPr>
        <p:spPr>
          <a:xfrm rot="-3507348">
            <a:off x="8749033" y="4448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5" name="Google Shape;365;p16"/>
          <p:cNvSpPr/>
          <p:nvPr/>
        </p:nvSpPr>
        <p:spPr>
          <a:xfrm rot="-3507348">
            <a:off x="11382562" y="903520"/>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6" name="Google Shape;366;p16" descr="Icon&#10;&#10;Description automatically generated"/>
          <p:cNvPicPr preferRelativeResize="0"/>
          <p:nvPr/>
        </p:nvPicPr>
        <p:blipFill rotWithShape="1">
          <a:blip r:embed="rId3">
            <a:alphaModFix/>
          </a:blip>
          <a:srcRect/>
          <a:stretch/>
        </p:blipFill>
        <p:spPr>
          <a:xfrm>
            <a:off x="7633424" y="2636657"/>
            <a:ext cx="3168537" cy="3168537"/>
          </a:xfrm>
          <a:prstGeom prst="rect">
            <a:avLst/>
          </a:prstGeom>
          <a:noFill/>
          <a:ln>
            <a:noFill/>
          </a:ln>
        </p:spPr>
      </p:pic>
      <p:pic>
        <p:nvPicPr>
          <p:cNvPr id="367" name="Google Shape;367;p16" descr="Icon&#10;&#10;Description automatically generated"/>
          <p:cNvPicPr preferRelativeResize="0"/>
          <p:nvPr/>
        </p:nvPicPr>
        <p:blipFill rotWithShape="1">
          <a:blip r:embed="rId4">
            <a:alphaModFix/>
          </a:blip>
          <a:srcRect/>
          <a:stretch/>
        </p:blipFill>
        <p:spPr>
          <a:xfrm>
            <a:off x="2156754" y="2753179"/>
            <a:ext cx="3272482" cy="3272482"/>
          </a:xfrm>
          <a:prstGeom prst="rect">
            <a:avLst/>
          </a:prstGeom>
          <a:noFill/>
          <a:ln>
            <a:noFill/>
          </a:ln>
        </p:spPr>
      </p:pic>
      <p:pic>
        <p:nvPicPr>
          <p:cNvPr id="368" name="Google Shape;368;p16" descr="Whole pizza with solid fill"/>
          <p:cNvPicPr preferRelativeResize="0"/>
          <p:nvPr/>
        </p:nvPicPr>
        <p:blipFill rotWithShape="1">
          <a:blip r:embed="rId5">
            <a:alphaModFix/>
          </a:blip>
          <a:srcRect/>
          <a:stretch/>
        </p:blipFill>
        <p:spPr>
          <a:xfrm>
            <a:off x="4986641" y="3232068"/>
            <a:ext cx="738070" cy="750665"/>
          </a:xfrm>
          <a:prstGeom prst="rect">
            <a:avLst/>
          </a:prstGeom>
          <a:noFill/>
          <a:ln>
            <a:noFill/>
          </a:ln>
        </p:spPr>
      </p:pic>
      <p:pic>
        <p:nvPicPr>
          <p:cNvPr id="369" name="Google Shape;369;p16" descr="Airplane with solid fill"/>
          <p:cNvPicPr preferRelativeResize="0"/>
          <p:nvPr/>
        </p:nvPicPr>
        <p:blipFill rotWithShape="1">
          <a:blip r:embed="rId6">
            <a:alphaModFix/>
          </a:blip>
          <a:srcRect/>
          <a:stretch/>
        </p:blipFill>
        <p:spPr>
          <a:xfrm rot="-3000000">
            <a:off x="4926247" y="4335410"/>
            <a:ext cx="933293" cy="939590"/>
          </a:xfrm>
          <a:prstGeom prst="rect">
            <a:avLst/>
          </a:prstGeom>
          <a:noFill/>
          <a:ln>
            <a:noFill/>
          </a:ln>
        </p:spPr>
      </p:pic>
      <p:pic>
        <p:nvPicPr>
          <p:cNvPr id="370" name="Google Shape;370;p16" descr="Tricycle with solid fill"/>
          <p:cNvPicPr preferRelativeResize="0"/>
          <p:nvPr/>
        </p:nvPicPr>
        <p:blipFill rotWithShape="1">
          <a:blip r:embed="rId7">
            <a:alphaModFix/>
          </a:blip>
          <a:srcRect/>
          <a:stretch/>
        </p:blipFill>
        <p:spPr>
          <a:xfrm>
            <a:off x="3708244" y="2482663"/>
            <a:ext cx="914400" cy="914400"/>
          </a:xfrm>
          <a:prstGeom prst="rect">
            <a:avLst/>
          </a:prstGeom>
          <a:noFill/>
          <a:ln>
            <a:noFill/>
          </a:ln>
        </p:spPr>
      </p:pic>
      <p:pic>
        <p:nvPicPr>
          <p:cNvPr id="371" name="Google Shape;371;p16" descr="Puppy 2 with solid fill"/>
          <p:cNvPicPr preferRelativeResize="0"/>
          <p:nvPr/>
        </p:nvPicPr>
        <p:blipFill rotWithShape="1">
          <a:blip r:embed="rId8">
            <a:alphaModFix/>
          </a:blip>
          <a:srcRect/>
          <a:stretch/>
        </p:blipFill>
        <p:spPr>
          <a:xfrm>
            <a:off x="4167963" y="5587341"/>
            <a:ext cx="914400" cy="914400"/>
          </a:xfrm>
          <a:prstGeom prst="rect">
            <a:avLst/>
          </a:prstGeom>
          <a:noFill/>
          <a:ln>
            <a:noFill/>
          </a:ln>
        </p:spPr>
      </p:pic>
      <p:pic>
        <p:nvPicPr>
          <p:cNvPr id="372" name="Google Shape;372;p16" descr="Books with solid fill"/>
          <p:cNvPicPr preferRelativeResize="0"/>
          <p:nvPr/>
        </p:nvPicPr>
        <p:blipFill rotWithShape="1">
          <a:blip r:embed="rId9">
            <a:alphaModFix/>
          </a:blip>
          <a:srcRect/>
          <a:stretch/>
        </p:blipFill>
        <p:spPr>
          <a:xfrm>
            <a:off x="2227837" y="5503381"/>
            <a:ext cx="738070" cy="738070"/>
          </a:xfrm>
          <a:prstGeom prst="rect">
            <a:avLst/>
          </a:prstGeom>
          <a:noFill/>
          <a:ln>
            <a:noFill/>
          </a:ln>
        </p:spPr>
      </p:pic>
      <p:pic>
        <p:nvPicPr>
          <p:cNvPr id="373" name="Google Shape;373;p16" descr="Saxophone with solid fill"/>
          <p:cNvPicPr preferRelativeResize="0"/>
          <p:nvPr/>
        </p:nvPicPr>
        <p:blipFill rotWithShape="1">
          <a:blip r:embed="rId10">
            <a:alphaModFix/>
          </a:blip>
          <a:srcRect/>
          <a:stretch/>
        </p:blipFill>
        <p:spPr>
          <a:xfrm rot="1800000">
            <a:off x="2222029" y="2772349"/>
            <a:ext cx="914400" cy="914400"/>
          </a:xfrm>
          <a:prstGeom prst="rect">
            <a:avLst/>
          </a:prstGeom>
          <a:noFill/>
          <a:ln>
            <a:noFill/>
          </a:ln>
        </p:spPr>
      </p:pic>
      <p:pic>
        <p:nvPicPr>
          <p:cNvPr id="374" name="Google Shape;374;p16" descr="Puzzle with solid fill"/>
          <p:cNvPicPr preferRelativeResize="0"/>
          <p:nvPr/>
        </p:nvPicPr>
        <p:blipFill rotWithShape="1">
          <a:blip r:embed="rId11">
            <a:alphaModFix/>
          </a:blip>
          <a:srcRect/>
          <a:stretch/>
        </p:blipFill>
        <p:spPr>
          <a:xfrm>
            <a:off x="10260654" y="4421210"/>
            <a:ext cx="864020" cy="876615"/>
          </a:xfrm>
          <a:prstGeom prst="rect">
            <a:avLst/>
          </a:prstGeom>
          <a:noFill/>
          <a:ln>
            <a:noFill/>
          </a:ln>
        </p:spPr>
      </p:pic>
      <p:pic>
        <p:nvPicPr>
          <p:cNvPr id="375" name="Google Shape;375;p16" descr="Soccer Goal with solid fill"/>
          <p:cNvPicPr preferRelativeResize="0"/>
          <p:nvPr/>
        </p:nvPicPr>
        <p:blipFill rotWithShape="1">
          <a:blip r:embed="rId12">
            <a:alphaModFix/>
          </a:blip>
          <a:srcRect/>
          <a:stretch/>
        </p:blipFill>
        <p:spPr>
          <a:xfrm>
            <a:off x="9623771" y="5530973"/>
            <a:ext cx="914400" cy="914400"/>
          </a:xfrm>
          <a:prstGeom prst="rect">
            <a:avLst/>
          </a:prstGeom>
          <a:noFill/>
          <a:ln>
            <a:noFill/>
          </a:ln>
        </p:spPr>
      </p:pic>
      <p:pic>
        <p:nvPicPr>
          <p:cNvPr id="376" name="Google Shape;376;p16" descr="Camera with solid fill"/>
          <p:cNvPicPr preferRelativeResize="0"/>
          <p:nvPr/>
        </p:nvPicPr>
        <p:blipFill rotWithShape="1">
          <a:blip r:embed="rId13">
            <a:alphaModFix/>
          </a:blip>
          <a:srcRect/>
          <a:stretch/>
        </p:blipFill>
        <p:spPr>
          <a:xfrm>
            <a:off x="7784304" y="5513451"/>
            <a:ext cx="725475" cy="738071"/>
          </a:xfrm>
          <a:prstGeom prst="rect">
            <a:avLst/>
          </a:prstGeom>
          <a:noFill/>
          <a:ln>
            <a:noFill/>
          </a:ln>
        </p:spPr>
      </p:pic>
      <p:pic>
        <p:nvPicPr>
          <p:cNvPr id="377" name="Google Shape;377;p16" descr="Road with solid fill"/>
          <p:cNvPicPr preferRelativeResize="0"/>
          <p:nvPr/>
        </p:nvPicPr>
        <p:blipFill rotWithShape="1">
          <a:blip r:embed="rId14">
            <a:alphaModFix/>
          </a:blip>
          <a:srcRect/>
          <a:stretch/>
        </p:blipFill>
        <p:spPr>
          <a:xfrm>
            <a:off x="1682472" y="4133457"/>
            <a:ext cx="914400" cy="914400"/>
          </a:xfrm>
          <a:prstGeom prst="rect">
            <a:avLst/>
          </a:prstGeom>
          <a:noFill/>
          <a:ln>
            <a:noFill/>
          </a:ln>
        </p:spPr>
      </p:pic>
      <p:pic>
        <p:nvPicPr>
          <p:cNvPr id="378" name="Google Shape;378;p16" descr="Fishing with solid fill"/>
          <p:cNvPicPr preferRelativeResize="0"/>
          <p:nvPr/>
        </p:nvPicPr>
        <p:blipFill rotWithShape="1">
          <a:blip r:embed="rId15">
            <a:alphaModFix/>
          </a:blip>
          <a:srcRect/>
          <a:stretch/>
        </p:blipFill>
        <p:spPr>
          <a:xfrm>
            <a:off x="8272937" y="2232513"/>
            <a:ext cx="914400" cy="914400"/>
          </a:xfrm>
          <a:prstGeom prst="rect">
            <a:avLst/>
          </a:prstGeom>
          <a:noFill/>
          <a:ln>
            <a:noFill/>
          </a:ln>
        </p:spPr>
      </p:pic>
      <p:pic>
        <p:nvPicPr>
          <p:cNvPr id="379" name="Google Shape;379;p16" descr="Canoe with solid fill"/>
          <p:cNvPicPr preferRelativeResize="0"/>
          <p:nvPr/>
        </p:nvPicPr>
        <p:blipFill rotWithShape="1">
          <a:blip r:embed="rId16">
            <a:alphaModFix/>
          </a:blip>
          <a:srcRect/>
          <a:stretch/>
        </p:blipFill>
        <p:spPr>
          <a:xfrm>
            <a:off x="7095261" y="2942678"/>
            <a:ext cx="914400" cy="914400"/>
          </a:xfrm>
          <a:prstGeom prst="rect">
            <a:avLst/>
          </a:prstGeom>
          <a:noFill/>
          <a:ln>
            <a:noFill/>
          </a:ln>
        </p:spPr>
      </p:pic>
      <p:pic>
        <p:nvPicPr>
          <p:cNvPr id="380" name="Google Shape;380;p16" descr="Kitten with solid fill"/>
          <p:cNvPicPr preferRelativeResize="0"/>
          <p:nvPr/>
        </p:nvPicPr>
        <p:blipFill rotWithShape="1">
          <a:blip r:embed="rId17">
            <a:alphaModFix/>
          </a:blip>
          <a:srcRect/>
          <a:stretch/>
        </p:blipFill>
        <p:spPr>
          <a:xfrm>
            <a:off x="6906336" y="4296645"/>
            <a:ext cx="914400" cy="914400"/>
          </a:xfrm>
          <a:prstGeom prst="rect">
            <a:avLst/>
          </a:prstGeom>
          <a:noFill/>
          <a:ln>
            <a:noFill/>
          </a:ln>
        </p:spPr>
      </p:pic>
      <p:pic>
        <p:nvPicPr>
          <p:cNvPr id="381" name="Google Shape;381;p16" descr="Game controller with solid fill"/>
          <p:cNvPicPr preferRelativeResize="0"/>
          <p:nvPr/>
        </p:nvPicPr>
        <p:blipFill rotWithShape="1">
          <a:blip r:embed="rId18">
            <a:alphaModFix/>
          </a:blip>
          <a:srcRect/>
          <a:stretch/>
        </p:blipFill>
        <p:spPr>
          <a:xfrm>
            <a:off x="10035730" y="2899553"/>
            <a:ext cx="914400" cy="9144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19"/>
          <p:cNvSpPr/>
          <p:nvPr/>
        </p:nvSpPr>
        <p:spPr>
          <a:xfrm>
            <a:off x="8779916" y="0"/>
            <a:ext cx="3412083"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3" name="Google Shape;443;p19"/>
          <p:cNvSpPr/>
          <p:nvPr/>
        </p:nvSpPr>
        <p:spPr>
          <a:xfrm>
            <a:off x="10118919" y="-862302"/>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44" name="Google Shape;444;p19"/>
          <p:cNvSpPr/>
          <p:nvPr/>
        </p:nvSpPr>
        <p:spPr>
          <a:xfrm>
            <a:off x="659672" y="2840503"/>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5" name="Google Shape;445;p19"/>
          <p:cNvSpPr txBox="1"/>
          <p:nvPr/>
        </p:nvSpPr>
        <p:spPr>
          <a:xfrm>
            <a:off x="1422702" y="475098"/>
            <a:ext cx="4833523"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Common Areas of Need:</a:t>
            </a:r>
            <a:endParaRPr dirty="0"/>
          </a:p>
        </p:txBody>
      </p:sp>
      <p:pic>
        <p:nvPicPr>
          <p:cNvPr id="446" name="Google Shape;446;p19" descr="A picture containing icon&#10;&#10;Description automatically generated"/>
          <p:cNvPicPr preferRelativeResize="0"/>
          <p:nvPr/>
        </p:nvPicPr>
        <p:blipFill rotWithShape="1">
          <a:blip r:embed="rId3">
            <a:alphaModFix/>
          </a:blip>
          <a:srcRect/>
          <a:stretch/>
        </p:blipFill>
        <p:spPr>
          <a:xfrm>
            <a:off x="5808685" y="56217"/>
            <a:ext cx="5691578" cy="6858000"/>
          </a:xfrm>
          <a:prstGeom prst="rect">
            <a:avLst/>
          </a:prstGeom>
          <a:noFill/>
          <a:ln>
            <a:noFill/>
          </a:ln>
        </p:spPr>
      </p:pic>
      <p:sp>
        <p:nvSpPr>
          <p:cNvPr id="447" name="Google Shape;447;p19"/>
          <p:cNvSpPr txBox="1"/>
          <p:nvPr/>
        </p:nvSpPr>
        <p:spPr>
          <a:xfrm>
            <a:off x="1575502" y="2285641"/>
            <a:ext cx="6758059" cy="4204356"/>
          </a:xfrm>
          <a:prstGeom prst="rect">
            <a:avLst/>
          </a:prstGeom>
          <a:noFill/>
          <a:ln>
            <a:noFill/>
          </a:ln>
        </p:spPr>
        <p:txBody>
          <a:bodyPr spcFirstLastPara="1" wrap="square" lIns="91425" tIns="45700" rIns="91425" bIns="45700" anchor="t" anchorCtr="0">
            <a:spAutoFit/>
          </a:bodyPr>
          <a:lstStyle/>
          <a:p>
            <a:pPr marL="285750" marR="0" lvl="0" indent="-285750" algn="l" rtl="0">
              <a:lnSpc>
                <a:spcPct val="150000"/>
              </a:lnSpc>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Motor Skills</a:t>
            </a:r>
            <a:endParaRPr/>
          </a:p>
          <a:p>
            <a:pPr marL="285750" marR="0" lvl="0" indent="-285750" algn="l" rtl="0">
              <a:lnSpc>
                <a:spcPct val="150000"/>
              </a:lnSpc>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Brain Structure and Functioning</a:t>
            </a:r>
            <a:endParaRPr/>
          </a:p>
          <a:p>
            <a:pPr marL="285750" marR="0" lvl="0" indent="-285750" algn="l" rtl="0">
              <a:lnSpc>
                <a:spcPct val="150000"/>
              </a:lnSpc>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Cognitive</a:t>
            </a:r>
            <a:endParaRPr/>
          </a:p>
          <a:p>
            <a:pPr marL="285750" marR="0" lvl="0" indent="-285750" algn="l" rtl="0">
              <a:lnSpc>
                <a:spcPct val="150000"/>
              </a:lnSpc>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Language</a:t>
            </a:r>
            <a:endParaRPr/>
          </a:p>
          <a:p>
            <a:pPr marL="285750" marR="0" lvl="0" indent="-285750" algn="l" rtl="0">
              <a:lnSpc>
                <a:spcPct val="150000"/>
              </a:lnSpc>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Academic Achievement</a:t>
            </a:r>
            <a:endParaRPr/>
          </a:p>
          <a:p>
            <a:pPr marL="285750" marR="0" lvl="0" indent="-285750" algn="l" rtl="0">
              <a:lnSpc>
                <a:spcPct val="150000"/>
              </a:lnSpc>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Memory</a:t>
            </a:r>
            <a:endParaRPr/>
          </a:p>
          <a:p>
            <a:pPr marL="285750" marR="0" lvl="0" indent="-285750" algn="l" rtl="0">
              <a:lnSpc>
                <a:spcPct val="150000"/>
              </a:lnSpc>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Attention</a:t>
            </a:r>
            <a:endParaRPr/>
          </a:p>
          <a:p>
            <a:pPr marL="285750" marR="0" lvl="0" indent="-285750" algn="l" rtl="0">
              <a:lnSpc>
                <a:spcPct val="150000"/>
              </a:lnSpc>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Executive Functioning</a:t>
            </a:r>
            <a:endParaRPr/>
          </a:p>
          <a:p>
            <a:pPr marL="285750" marR="0" lvl="0" indent="-285750" algn="l" rtl="0">
              <a:lnSpc>
                <a:spcPct val="150000"/>
              </a:lnSpc>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Affect Regulation</a:t>
            </a:r>
            <a:endParaRPr/>
          </a:p>
          <a:p>
            <a:pPr marL="285750" marR="0" lvl="0" indent="-285750" algn="l" rtl="0">
              <a:lnSpc>
                <a:spcPct val="150000"/>
              </a:lnSpc>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Adaptive Behaviour, Social Skills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g3b051ba5b65_0_239"/>
          <p:cNvSpPr/>
          <p:nvPr/>
        </p:nvSpPr>
        <p:spPr>
          <a:xfrm rot="2700000">
            <a:off x="11058569" y="626168"/>
            <a:ext cx="112006" cy="9673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8" name="Google Shape;388;g3b051ba5b65_0_239"/>
          <p:cNvSpPr/>
          <p:nvPr/>
        </p:nvSpPr>
        <p:spPr>
          <a:xfrm rot="2700000">
            <a:off x="539733" y="3383464"/>
            <a:ext cx="237588" cy="204920"/>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9" name="Google Shape;389;g3b051ba5b65_0_239"/>
          <p:cNvSpPr/>
          <p:nvPr/>
        </p:nvSpPr>
        <p:spPr>
          <a:xfrm rot="2700000">
            <a:off x="324609" y="379485"/>
            <a:ext cx="160796" cy="13873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0" name="Google Shape;390;g3b051ba5b65_0_239"/>
          <p:cNvSpPr txBox="1"/>
          <p:nvPr/>
        </p:nvSpPr>
        <p:spPr>
          <a:xfrm>
            <a:off x="1700548" y="554625"/>
            <a:ext cx="76068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Our Language Matters</a:t>
            </a:r>
            <a:endParaRPr/>
          </a:p>
        </p:txBody>
      </p:sp>
      <p:sp>
        <p:nvSpPr>
          <p:cNvPr id="391" name="Google Shape;391;g3b051ba5b65_0_239"/>
          <p:cNvSpPr txBox="1"/>
          <p:nvPr/>
        </p:nvSpPr>
        <p:spPr>
          <a:xfrm>
            <a:off x="1700554" y="2109236"/>
            <a:ext cx="38445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Suffering with, Damaged by, Living with</a:t>
            </a:r>
            <a:endParaRPr/>
          </a:p>
        </p:txBody>
      </p:sp>
      <p:sp>
        <p:nvSpPr>
          <p:cNvPr id="392" name="Google Shape;392;g3b051ba5b65_0_239"/>
          <p:cNvSpPr/>
          <p:nvPr/>
        </p:nvSpPr>
        <p:spPr>
          <a:xfrm>
            <a:off x="1700554" y="1477964"/>
            <a:ext cx="45726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Instead of…</a:t>
            </a:r>
            <a:endParaRPr sz="2800" i="1">
              <a:solidFill>
                <a:srgbClr val="4B9847"/>
              </a:solidFill>
              <a:latin typeface="EB Garamond"/>
              <a:ea typeface="EB Garamond"/>
              <a:cs typeface="EB Garamond"/>
              <a:sym typeface="EB Garamond"/>
            </a:endParaRPr>
          </a:p>
        </p:txBody>
      </p:sp>
      <p:pic>
        <p:nvPicPr>
          <p:cNvPr id="393" name="Google Shape;393;g3b051ba5b65_0_239"/>
          <p:cNvPicPr preferRelativeResize="0"/>
          <p:nvPr/>
        </p:nvPicPr>
        <p:blipFill rotWithShape="1">
          <a:blip r:embed="rId3">
            <a:alphaModFix/>
          </a:blip>
          <a:srcRect/>
          <a:stretch/>
        </p:blipFill>
        <p:spPr>
          <a:xfrm>
            <a:off x="7037995" y="2146776"/>
            <a:ext cx="534198" cy="509035"/>
          </a:xfrm>
          <a:prstGeom prst="rect">
            <a:avLst/>
          </a:prstGeom>
          <a:noFill/>
          <a:ln>
            <a:noFill/>
          </a:ln>
        </p:spPr>
      </p:pic>
      <p:sp>
        <p:nvSpPr>
          <p:cNvPr id="394" name="Google Shape;394;g3b051ba5b65_0_239"/>
          <p:cNvSpPr txBox="1"/>
          <p:nvPr/>
        </p:nvSpPr>
        <p:spPr>
          <a:xfrm>
            <a:off x="7697719" y="2109236"/>
            <a:ext cx="40956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Person or Individual with FASD</a:t>
            </a:r>
            <a:endParaRPr/>
          </a:p>
        </p:txBody>
      </p:sp>
      <p:sp>
        <p:nvSpPr>
          <p:cNvPr id="395" name="Google Shape;395;g3b051ba5b65_0_239"/>
          <p:cNvSpPr/>
          <p:nvPr/>
        </p:nvSpPr>
        <p:spPr>
          <a:xfrm>
            <a:off x="7034554" y="1477964"/>
            <a:ext cx="45726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Use…</a:t>
            </a:r>
            <a:endParaRPr sz="2800" i="1">
              <a:solidFill>
                <a:srgbClr val="4B9847"/>
              </a:solidFill>
              <a:latin typeface="EB Garamond"/>
              <a:ea typeface="EB Garamond"/>
              <a:cs typeface="EB Garamond"/>
              <a:sym typeface="EB Garamond"/>
            </a:endParaRPr>
          </a:p>
        </p:txBody>
      </p:sp>
      <p:sp>
        <p:nvSpPr>
          <p:cNvPr id="396" name="Google Shape;396;g3b051ba5b65_0_239"/>
          <p:cNvSpPr txBox="1"/>
          <p:nvPr/>
        </p:nvSpPr>
        <p:spPr>
          <a:xfrm>
            <a:off x="1700554" y="3129916"/>
            <a:ext cx="38445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Mentally Disabled</a:t>
            </a:r>
            <a:endParaRPr/>
          </a:p>
        </p:txBody>
      </p:sp>
      <p:pic>
        <p:nvPicPr>
          <p:cNvPr id="397" name="Google Shape;397;g3b051ba5b65_0_239"/>
          <p:cNvPicPr preferRelativeResize="0"/>
          <p:nvPr/>
        </p:nvPicPr>
        <p:blipFill rotWithShape="1">
          <a:blip r:embed="rId3">
            <a:alphaModFix/>
          </a:blip>
          <a:srcRect/>
          <a:stretch/>
        </p:blipFill>
        <p:spPr>
          <a:xfrm>
            <a:off x="7037995" y="3167456"/>
            <a:ext cx="534198" cy="509035"/>
          </a:xfrm>
          <a:prstGeom prst="rect">
            <a:avLst/>
          </a:prstGeom>
          <a:noFill/>
          <a:ln>
            <a:noFill/>
          </a:ln>
        </p:spPr>
      </p:pic>
      <p:sp>
        <p:nvSpPr>
          <p:cNvPr id="398" name="Google Shape;398;g3b051ba5b65_0_239"/>
          <p:cNvSpPr txBox="1"/>
          <p:nvPr/>
        </p:nvSpPr>
        <p:spPr>
          <a:xfrm>
            <a:off x="7697719" y="3006475"/>
            <a:ext cx="4095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Cognitive or Neurodevelopmental Disability</a:t>
            </a:r>
            <a:endParaRPr/>
          </a:p>
        </p:txBody>
      </p:sp>
      <p:sp>
        <p:nvSpPr>
          <p:cNvPr id="399" name="Google Shape;399;g3b051ba5b65_0_239"/>
          <p:cNvSpPr txBox="1"/>
          <p:nvPr/>
        </p:nvSpPr>
        <p:spPr>
          <a:xfrm>
            <a:off x="1700554" y="4021178"/>
            <a:ext cx="38445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FASD Student</a:t>
            </a:r>
            <a:endParaRPr/>
          </a:p>
        </p:txBody>
      </p:sp>
      <p:pic>
        <p:nvPicPr>
          <p:cNvPr id="400" name="Google Shape;400;g3b051ba5b65_0_239"/>
          <p:cNvPicPr preferRelativeResize="0"/>
          <p:nvPr/>
        </p:nvPicPr>
        <p:blipFill rotWithShape="1">
          <a:blip r:embed="rId3">
            <a:alphaModFix/>
          </a:blip>
          <a:srcRect/>
          <a:stretch/>
        </p:blipFill>
        <p:spPr>
          <a:xfrm>
            <a:off x="7037995" y="4058718"/>
            <a:ext cx="534198" cy="509035"/>
          </a:xfrm>
          <a:prstGeom prst="rect">
            <a:avLst/>
          </a:prstGeom>
          <a:noFill/>
          <a:ln>
            <a:noFill/>
          </a:ln>
        </p:spPr>
      </p:pic>
      <p:sp>
        <p:nvSpPr>
          <p:cNvPr id="401" name="Google Shape;401;g3b051ba5b65_0_239"/>
          <p:cNvSpPr txBox="1"/>
          <p:nvPr/>
        </p:nvSpPr>
        <p:spPr>
          <a:xfrm>
            <a:off x="7697719" y="4021178"/>
            <a:ext cx="40956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Student with FASD</a:t>
            </a:r>
            <a:endParaRPr/>
          </a:p>
        </p:txBody>
      </p:sp>
      <p:sp>
        <p:nvSpPr>
          <p:cNvPr id="402" name="Google Shape;402;g3b051ba5b65_0_239"/>
          <p:cNvSpPr txBox="1"/>
          <p:nvPr/>
        </p:nvSpPr>
        <p:spPr>
          <a:xfrm>
            <a:off x="1700554" y="4779139"/>
            <a:ext cx="38445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Alcoholics, Addicts, and Alcoholic mother</a:t>
            </a:r>
            <a:endParaRPr/>
          </a:p>
        </p:txBody>
      </p:sp>
      <p:pic>
        <p:nvPicPr>
          <p:cNvPr id="403" name="Google Shape;403;g3b051ba5b65_0_239"/>
          <p:cNvPicPr preferRelativeResize="0"/>
          <p:nvPr/>
        </p:nvPicPr>
        <p:blipFill rotWithShape="1">
          <a:blip r:embed="rId3">
            <a:alphaModFix/>
          </a:blip>
          <a:srcRect/>
          <a:stretch/>
        </p:blipFill>
        <p:spPr>
          <a:xfrm>
            <a:off x="7037995" y="4856211"/>
            <a:ext cx="534198" cy="509035"/>
          </a:xfrm>
          <a:prstGeom prst="rect">
            <a:avLst/>
          </a:prstGeom>
          <a:noFill/>
          <a:ln>
            <a:noFill/>
          </a:ln>
        </p:spPr>
      </p:pic>
      <p:sp>
        <p:nvSpPr>
          <p:cNvPr id="404" name="Google Shape;404;g3b051ba5b65_0_239"/>
          <p:cNvSpPr txBox="1"/>
          <p:nvPr/>
        </p:nvSpPr>
        <p:spPr>
          <a:xfrm>
            <a:off x="7697727" y="4695225"/>
            <a:ext cx="4848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Birth mother, or parent who use(d) substances during pregnancy</a:t>
            </a:r>
            <a:endParaRPr/>
          </a:p>
        </p:txBody>
      </p:sp>
      <p:sp>
        <p:nvSpPr>
          <p:cNvPr id="405" name="Google Shape;405;g3b051ba5b65_0_239"/>
          <p:cNvSpPr txBox="1"/>
          <p:nvPr/>
        </p:nvSpPr>
        <p:spPr>
          <a:xfrm>
            <a:off x="1700554" y="5736058"/>
            <a:ext cx="3453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Admitted to Alcohol Use or Denied Alcohol Use</a:t>
            </a:r>
            <a:endParaRPr/>
          </a:p>
        </p:txBody>
      </p:sp>
      <p:pic>
        <p:nvPicPr>
          <p:cNvPr id="406" name="Google Shape;406;g3b051ba5b65_0_239"/>
          <p:cNvPicPr preferRelativeResize="0"/>
          <p:nvPr/>
        </p:nvPicPr>
        <p:blipFill rotWithShape="1">
          <a:blip r:embed="rId3">
            <a:alphaModFix/>
          </a:blip>
          <a:srcRect/>
          <a:stretch/>
        </p:blipFill>
        <p:spPr>
          <a:xfrm>
            <a:off x="7037995" y="5847268"/>
            <a:ext cx="534198" cy="509035"/>
          </a:xfrm>
          <a:prstGeom prst="rect">
            <a:avLst/>
          </a:prstGeom>
          <a:noFill/>
          <a:ln>
            <a:noFill/>
          </a:ln>
        </p:spPr>
      </p:pic>
      <p:sp>
        <p:nvSpPr>
          <p:cNvPr id="407" name="Google Shape;407;g3b051ba5b65_0_239"/>
          <p:cNvSpPr txBox="1"/>
          <p:nvPr/>
        </p:nvSpPr>
        <p:spPr>
          <a:xfrm>
            <a:off x="7697719" y="5686287"/>
            <a:ext cx="4095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Reported Drinking Alcohol or Confirmed Alcohol Use</a:t>
            </a:r>
            <a:endParaRPr/>
          </a:p>
        </p:txBody>
      </p:sp>
      <p:sp>
        <p:nvSpPr>
          <p:cNvPr id="408" name="Google Shape;408;g3b051ba5b65_0_239"/>
          <p:cNvSpPr/>
          <p:nvPr/>
        </p:nvSpPr>
        <p:spPr>
          <a:xfrm rot="2700000">
            <a:off x="11750230" y="860630"/>
            <a:ext cx="112006" cy="96732"/>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09" name="Google Shape;409;g3b051ba5b65_0_239"/>
          <p:cNvCxnSpPr/>
          <p:nvPr/>
        </p:nvCxnSpPr>
        <p:spPr>
          <a:xfrm rot="10800000" flipH="1">
            <a:off x="5455708" y="2396151"/>
            <a:ext cx="1458000" cy="900"/>
          </a:xfrm>
          <a:prstGeom prst="straightConnector1">
            <a:avLst/>
          </a:prstGeom>
          <a:noFill/>
          <a:ln w="34925" cap="flat" cmpd="sng">
            <a:solidFill>
              <a:srgbClr val="BADEE8"/>
            </a:solidFill>
            <a:prstDash val="solid"/>
            <a:bevel/>
            <a:headEnd type="none" w="sm" len="sm"/>
            <a:tailEnd type="stealth" w="med" len="med"/>
          </a:ln>
        </p:spPr>
      </p:cxnSp>
      <p:cxnSp>
        <p:nvCxnSpPr>
          <p:cNvPr id="410" name="Google Shape;410;g3b051ba5b65_0_239"/>
          <p:cNvCxnSpPr/>
          <p:nvPr/>
        </p:nvCxnSpPr>
        <p:spPr>
          <a:xfrm>
            <a:off x="4138246" y="3392693"/>
            <a:ext cx="2775300" cy="0"/>
          </a:xfrm>
          <a:prstGeom prst="straightConnector1">
            <a:avLst/>
          </a:prstGeom>
          <a:noFill/>
          <a:ln w="34925" cap="flat" cmpd="sng">
            <a:solidFill>
              <a:srgbClr val="BADEE8"/>
            </a:solidFill>
            <a:prstDash val="solid"/>
            <a:bevel/>
            <a:headEnd type="none" w="sm" len="sm"/>
            <a:tailEnd type="stealth" w="med" len="med"/>
          </a:ln>
        </p:spPr>
      </p:cxnSp>
      <p:cxnSp>
        <p:nvCxnSpPr>
          <p:cNvPr id="411" name="Google Shape;411;g3b051ba5b65_0_239"/>
          <p:cNvCxnSpPr/>
          <p:nvPr/>
        </p:nvCxnSpPr>
        <p:spPr>
          <a:xfrm rot="10800000" flipH="1">
            <a:off x="3622785" y="4307236"/>
            <a:ext cx="3291000" cy="6000"/>
          </a:xfrm>
          <a:prstGeom prst="straightConnector1">
            <a:avLst/>
          </a:prstGeom>
          <a:noFill/>
          <a:ln w="34925" cap="flat" cmpd="sng">
            <a:solidFill>
              <a:srgbClr val="BADEE8"/>
            </a:solidFill>
            <a:prstDash val="solid"/>
            <a:bevel/>
            <a:headEnd type="none" w="sm" len="sm"/>
            <a:tailEnd type="stealth" w="med" len="med"/>
          </a:ln>
        </p:spPr>
      </p:cxnSp>
      <p:cxnSp>
        <p:nvCxnSpPr>
          <p:cNvPr id="412" name="Google Shape;412;g3b051ba5b65_0_239"/>
          <p:cNvCxnSpPr/>
          <p:nvPr/>
        </p:nvCxnSpPr>
        <p:spPr>
          <a:xfrm>
            <a:off x="5329804" y="5092540"/>
            <a:ext cx="1583700" cy="0"/>
          </a:xfrm>
          <a:prstGeom prst="straightConnector1">
            <a:avLst/>
          </a:prstGeom>
          <a:noFill/>
          <a:ln w="34925" cap="flat" cmpd="sng">
            <a:solidFill>
              <a:srgbClr val="BADEE8"/>
            </a:solidFill>
            <a:prstDash val="solid"/>
            <a:bevel/>
            <a:headEnd type="none" w="sm" len="sm"/>
            <a:tailEnd type="stealth" w="med" len="med"/>
          </a:ln>
        </p:spPr>
      </p:cxnSp>
      <p:cxnSp>
        <p:nvCxnSpPr>
          <p:cNvPr id="413" name="Google Shape;413;g3b051ba5b65_0_239"/>
          <p:cNvCxnSpPr/>
          <p:nvPr/>
        </p:nvCxnSpPr>
        <p:spPr>
          <a:xfrm>
            <a:off x="5052646" y="6030387"/>
            <a:ext cx="1860900" cy="0"/>
          </a:xfrm>
          <a:prstGeom prst="straightConnector1">
            <a:avLst/>
          </a:prstGeom>
          <a:noFill/>
          <a:ln w="34925" cap="flat" cmpd="sng">
            <a:solidFill>
              <a:srgbClr val="BADEE8"/>
            </a:solidFill>
            <a:prstDash val="solid"/>
            <a:bevel/>
            <a:headEnd type="none" w="sm" len="sm"/>
            <a:tailEnd type="stealth"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18"/>
          <p:cNvSpPr/>
          <p:nvPr/>
        </p:nvSpPr>
        <p:spPr>
          <a:xfrm>
            <a:off x="8779916" y="0"/>
            <a:ext cx="3412083"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0" name="Google Shape;420;p18"/>
          <p:cNvSpPr/>
          <p:nvPr/>
        </p:nvSpPr>
        <p:spPr>
          <a:xfrm>
            <a:off x="7419220" y="4773153"/>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21" name="Google Shape;421;p18"/>
          <p:cNvSpPr txBox="1"/>
          <p:nvPr/>
        </p:nvSpPr>
        <p:spPr>
          <a:xfrm>
            <a:off x="1316476" y="1735501"/>
            <a:ext cx="5780515" cy="446705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The brain begins as a tube (the brain stem)</a:t>
            </a:r>
            <a:endParaRPr/>
          </a:p>
          <a:p>
            <a:pPr marL="285750" marR="0" lvl="0" indent="-28575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Brain cells (neurons) grow from the brain stem in an upward and outward direction to build the brain</a:t>
            </a:r>
            <a:endParaRPr/>
          </a:p>
          <a:p>
            <a:pPr marL="285750" marR="0" lvl="0" indent="-28575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If alcohol is consumed during pregnancy, it may disrupt the growth and distribution of the neurons in a variety of ways, and may even kill some neurons</a:t>
            </a:r>
            <a:endParaRPr/>
          </a:p>
        </p:txBody>
      </p:sp>
      <p:sp>
        <p:nvSpPr>
          <p:cNvPr id="422" name="Google Shape;422;p18"/>
          <p:cNvSpPr/>
          <p:nvPr/>
        </p:nvSpPr>
        <p:spPr>
          <a:xfrm rot="4500000">
            <a:off x="7942691" y="295439"/>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3" name="Google Shape;423;p18"/>
          <p:cNvSpPr/>
          <p:nvPr/>
        </p:nvSpPr>
        <p:spPr>
          <a:xfrm rot="2700000">
            <a:off x="9144462" y="203223"/>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4" name="Google Shape;424;p18"/>
          <p:cNvSpPr/>
          <p:nvPr/>
        </p:nvSpPr>
        <p:spPr>
          <a:xfrm rot="1813063">
            <a:off x="617299" y="5923299"/>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5" name="Google Shape;425;p18"/>
          <p:cNvSpPr/>
          <p:nvPr/>
        </p:nvSpPr>
        <p:spPr>
          <a:xfrm rot="1813063">
            <a:off x="11504681" y="6041746"/>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6" name="Google Shape;426;p18"/>
          <p:cNvSpPr/>
          <p:nvPr/>
        </p:nvSpPr>
        <p:spPr>
          <a:xfrm>
            <a:off x="951220" y="3122055"/>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7" name="Google Shape;427;p18"/>
          <p:cNvSpPr txBox="1"/>
          <p:nvPr/>
        </p:nvSpPr>
        <p:spPr>
          <a:xfrm>
            <a:off x="1276588" y="747230"/>
            <a:ext cx="603723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FASD and the Brain</a:t>
            </a:r>
            <a:endParaRPr/>
          </a:p>
        </p:txBody>
      </p:sp>
      <p:sp>
        <p:nvSpPr>
          <p:cNvPr id="428" name="Google Shape;428;p18"/>
          <p:cNvSpPr txBox="1"/>
          <p:nvPr/>
        </p:nvSpPr>
        <p:spPr>
          <a:xfrm>
            <a:off x="8972816" y="688257"/>
            <a:ext cx="108594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a:solidFill>
                  <a:schemeClr val="dk1"/>
                </a:solidFill>
                <a:latin typeface="Calibri"/>
                <a:ea typeface="Calibri"/>
                <a:cs typeface="Calibri"/>
                <a:sym typeface="Calibri"/>
              </a:rPr>
              <a:t>Neuron</a:t>
            </a:r>
            <a:endParaRPr/>
          </a:p>
        </p:txBody>
      </p:sp>
      <p:pic>
        <p:nvPicPr>
          <p:cNvPr id="429" name="Google Shape;429;p18"/>
          <p:cNvPicPr preferRelativeResize="0"/>
          <p:nvPr/>
        </p:nvPicPr>
        <p:blipFill rotWithShape="1">
          <a:blip r:embed="rId3">
            <a:alphaModFix/>
          </a:blip>
          <a:srcRect/>
          <a:stretch/>
        </p:blipFill>
        <p:spPr>
          <a:xfrm>
            <a:off x="8161815" y="1303450"/>
            <a:ext cx="1622005" cy="1252074"/>
          </a:xfrm>
          <a:prstGeom prst="rect">
            <a:avLst/>
          </a:prstGeom>
          <a:noFill/>
          <a:ln>
            <a:noFill/>
          </a:ln>
        </p:spPr>
      </p:pic>
      <p:pic>
        <p:nvPicPr>
          <p:cNvPr id="430" name="Google Shape;430;p18" descr="A picture containing diagram&#10;&#10;Description automatically generated"/>
          <p:cNvPicPr preferRelativeResize="0"/>
          <p:nvPr/>
        </p:nvPicPr>
        <p:blipFill rotWithShape="1">
          <a:blip r:embed="rId4">
            <a:alphaModFix/>
          </a:blip>
          <a:srcRect/>
          <a:stretch/>
        </p:blipFill>
        <p:spPr>
          <a:xfrm>
            <a:off x="7684077" y="2498352"/>
            <a:ext cx="3564262" cy="4187092"/>
          </a:xfrm>
          <a:prstGeom prst="rect">
            <a:avLst/>
          </a:prstGeom>
          <a:noFill/>
          <a:ln>
            <a:noFill/>
          </a:ln>
        </p:spPr>
      </p:pic>
      <p:sp>
        <p:nvSpPr>
          <p:cNvPr id="431" name="Google Shape;431;p18"/>
          <p:cNvSpPr/>
          <p:nvPr/>
        </p:nvSpPr>
        <p:spPr>
          <a:xfrm rot="8238260">
            <a:off x="9132231" y="5213690"/>
            <a:ext cx="1626953" cy="1420527"/>
          </a:xfrm>
          <a:prstGeom prst="arc">
            <a:avLst>
              <a:gd name="adj1" fmla="val 16200000"/>
              <a:gd name="adj2" fmla="val 309726"/>
            </a:avLst>
          </a:prstGeom>
          <a:noFill/>
          <a:ln w="19050" cap="flat" cmpd="sng">
            <a:solidFill>
              <a:schemeClr val="accent1"/>
            </a:solidFill>
            <a:prstDash val="solid"/>
            <a:miter lim="800000"/>
            <a:headEnd type="triangle"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32" name="Google Shape;432;p18"/>
          <p:cNvSpPr txBox="1"/>
          <p:nvPr/>
        </p:nvSpPr>
        <p:spPr>
          <a:xfrm>
            <a:off x="10193171" y="2007687"/>
            <a:ext cx="120334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a:solidFill>
                  <a:schemeClr val="dk1"/>
                </a:solidFill>
                <a:latin typeface="Calibri"/>
                <a:ea typeface="Calibri"/>
                <a:cs typeface="Calibri"/>
                <a:sym typeface="Calibri"/>
              </a:rPr>
              <a:t>Brain Stem</a:t>
            </a:r>
            <a:endParaRPr/>
          </a:p>
        </p:txBody>
      </p:sp>
      <p:sp>
        <p:nvSpPr>
          <p:cNvPr id="433" name="Google Shape;433;p18"/>
          <p:cNvSpPr/>
          <p:nvPr/>
        </p:nvSpPr>
        <p:spPr>
          <a:xfrm rot="-5093763">
            <a:off x="9122231" y="1179093"/>
            <a:ext cx="687950" cy="344151"/>
          </a:xfrm>
          <a:prstGeom prst="arc">
            <a:avLst>
              <a:gd name="adj1" fmla="val 16200000"/>
              <a:gd name="adj2" fmla="val 0"/>
            </a:avLst>
          </a:prstGeom>
          <a:noFill/>
          <a:ln w="19050" cap="flat" cmpd="sng">
            <a:solidFill>
              <a:srgbClr val="364DA1"/>
            </a:solidFill>
            <a:prstDash val="solid"/>
            <a:miter lim="800000"/>
            <a:headEnd type="triangle"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34" name="Google Shape;434;p18"/>
          <p:cNvSpPr/>
          <p:nvPr/>
        </p:nvSpPr>
        <p:spPr>
          <a:xfrm>
            <a:off x="7729299" y="-1036121"/>
            <a:ext cx="4774577" cy="4774577"/>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435" name="Google Shape;435;p18" descr="A picture containing text&#10;&#10;Description automatically generated"/>
          <p:cNvPicPr preferRelativeResize="0"/>
          <p:nvPr/>
        </p:nvPicPr>
        <p:blipFill rotWithShape="1">
          <a:blip r:embed="rId5">
            <a:alphaModFix/>
          </a:blip>
          <a:srcRect/>
          <a:stretch/>
        </p:blipFill>
        <p:spPr>
          <a:xfrm>
            <a:off x="10116588" y="324434"/>
            <a:ext cx="1825584" cy="1825584"/>
          </a:xfrm>
          <a:prstGeom prst="rect">
            <a:avLst/>
          </a:prstGeom>
          <a:noFill/>
          <a:ln>
            <a:noFill/>
          </a:ln>
        </p:spPr>
      </p:pic>
      <p:sp>
        <p:nvSpPr>
          <p:cNvPr id="436" name="Google Shape;436;p18"/>
          <p:cNvSpPr/>
          <p:nvPr/>
        </p:nvSpPr>
        <p:spPr>
          <a:xfrm rot="6862293">
            <a:off x="10861260" y="1563424"/>
            <a:ext cx="687950" cy="344151"/>
          </a:xfrm>
          <a:prstGeom prst="arc">
            <a:avLst>
              <a:gd name="adj1" fmla="val 16200000"/>
              <a:gd name="adj2" fmla="val 0"/>
            </a:avLst>
          </a:prstGeom>
          <a:noFill/>
          <a:ln w="19050" cap="flat" cmpd="sng">
            <a:solidFill>
              <a:srgbClr val="364DA1"/>
            </a:solidFill>
            <a:prstDash val="solid"/>
            <a:miter lim="800000"/>
            <a:headEnd type="triangle"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
          <p:cNvSpPr/>
          <p:nvPr/>
        </p:nvSpPr>
        <p:spPr>
          <a:xfrm>
            <a:off x="1698169" y="1495270"/>
            <a:ext cx="8894619" cy="384047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 name="Google Shape;130;p2"/>
          <p:cNvSpPr txBox="1"/>
          <p:nvPr/>
        </p:nvSpPr>
        <p:spPr>
          <a:xfrm>
            <a:off x="1698169" y="2451484"/>
            <a:ext cx="8894619" cy="1754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5400" b="1">
                <a:solidFill>
                  <a:srgbClr val="364DA1"/>
                </a:solidFill>
                <a:latin typeface="EB Garamond"/>
                <a:ea typeface="EB Garamond"/>
                <a:cs typeface="EB Garamond"/>
                <a:sym typeface="EB Garamond"/>
              </a:rPr>
              <a:t>Land</a:t>
            </a:r>
            <a:endParaRPr/>
          </a:p>
          <a:p>
            <a:pPr marL="0" marR="0" lvl="0" indent="0" algn="ctr" rtl="0">
              <a:spcBef>
                <a:spcPts val="0"/>
              </a:spcBef>
              <a:spcAft>
                <a:spcPts val="0"/>
              </a:spcAft>
              <a:buNone/>
            </a:pPr>
            <a:r>
              <a:rPr lang="en-CA" sz="5400" b="1">
                <a:solidFill>
                  <a:srgbClr val="364DA1"/>
                </a:solidFill>
                <a:latin typeface="EB Garamond"/>
                <a:ea typeface="EB Garamond"/>
                <a:cs typeface="EB Garamond"/>
                <a:sym typeface="EB Garamond"/>
              </a:rPr>
              <a:t>Acknowledgements</a:t>
            </a:r>
            <a:endParaRPr/>
          </a:p>
        </p:txBody>
      </p:sp>
      <p:sp>
        <p:nvSpPr>
          <p:cNvPr id="131" name="Google Shape;131;p2"/>
          <p:cNvSpPr/>
          <p:nvPr/>
        </p:nvSpPr>
        <p:spPr>
          <a:xfrm>
            <a:off x="0"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2" name="Google Shape;132;p2"/>
          <p:cNvCxnSpPr>
            <a:stCxn id="131" idx="0"/>
          </p:cNvCxnSpPr>
          <p:nvPr/>
        </p:nvCxnSpPr>
        <p:spPr>
          <a:xfrm flipH="1">
            <a:off x="244993"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33" name="Google Shape;133;p2"/>
          <p:cNvSpPr txBox="1"/>
          <p:nvPr/>
        </p:nvSpPr>
        <p:spPr>
          <a:xfrm>
            <a:off x="121486"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2</a:t>
            </a:fld>
            <a:endParaRPr sz="1200">
              <a:solidFill>
                <a:schemeClr val="lt1"/>
              </a:solidFill>
              <a:latin typeface="Calibri"/>
              <a:ea typeface="Calibri"/>
              <a:cs typeface="Calibri"/>
              <a:sym typeface="Calibri"/>
            </a:endParaRPr>
          </a:p>
        </p:txBody>
      </p:sp>
      <p:sp>
        <p:nvSpPr>
          <p:cNvPr id="134" name="Google Shape;134;p2"/>
          <p:cNvSpPr/>
          <p:nvPr/>
        </p:nvSpPr>
        <p:spPr>
          <a:xfrm>
            <a:off x="10728457" y="5335742"/>
            <a:ext cx="2684113" cy="2684113"/>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C55185E3-D2AC-2346-AFA4-D9D6A408036D}"/>
              </a:ext>
            </a:extLst>
          </p:cNvPr>
          <p:cNvSpPr/>
          <p:nvPr/>
        </p:nvSpPr>
        <p:spPr>
          <a:xfrm>
            <a:off x="769426" y="2219092"/>
            <a:ext cx="10846428" cy="4638907"/>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vv</a:t>
            </a:r>
          </a:p>
        </p:txBody>
      </p:sp>
      <p:sp>
        <p:nvSpPr>
          <p:cNvPr id="14" name="TextBox 13">
            <a:extLst>
              <a:ext uri="{FF2B5EF4-FFF2-40B4-BE49-F238E27FC236}">
                <a16:creationId xmlns:a16="http://schemas.microsoft.com/office/drawing/2014/main" id="{91566172-D6EA-114C-9F2F-3B6B0F3CC1E7}"/>
              </a:ext>
            </a:extLst>
          </p:cNvPr>
          <p:cNvSpPr txBox="1"/>
          <p:nvPr/>
        </p:nvSpPr>
        <p:spPr>
          <a:xfrm>
            <a:off x="1276588" y="537204"/>
            <a:ext cx="7568097" cy="923330"/>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64DA1"/>
                </a:solidFill>
                <a:latin typeface="Minion Pro" panose="02040503050201020203" pitchFamily="18" charset="0"/>
              </a:rPr>
              <a:t>Areas in Need of Support</a:t>
            </a:r>
          </a:p>
        </p:txBody>
      </p:sp>
      <p:sp>
        <p:nvSpPr>
          <p:cNvPr id="16" name="TextBox 15">
            <a:extLst>
              <a:ext uri="{FF2B5EF4-FFF2-40B4-BE49-F238E27FC236}">
                <a16:creationId xmlns:a16="http://schemas.microsoft.com/office/drawing/2014/main" id="{09641E6F-E8B8-5941-B09A-4B51C330850C}"/>
              </a:ext>
            </a:extLst>
          </p:cNvPr>
          <p:cNvSpPr txBox="1"/>
          <p:nvPr/>
        </p:nvSpPr>
        <p:spPr>
          <a:xfrm>
            <a:off x="822345" y="5082698"/>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Adaptation</a:t>
            </a:r>
          </a:p>
        </p:txBody>
      </p:sp>
      <p:sp>
        <p:nvSpPr>
          <p:cNvPr id="33" name="Triangle 32">
            <a:extLst>
              <a:ext uri="{FF2B5EF4-FFF2-40B4-BE49-F238E27FC236}">
                <a16:creationId xmlns:a16="http://schemas.microsoft.com/office/drawing/2014/main" id="{C9319299-9557-9B46-BBF0-878D631EF6AA}"/>
              </a:ext>
            </a:extLst>
          </p:cNvPr>
          <p:cNvSpPr/>
          <p:nvPr/>
        </p:nvSpPr>
        <p:spPr>
          <a:xfrm rot="2700000">
            <a:off x="11292793" y="1022660"/>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C28A1884-45B5-9944-8EC8-4EA85317612E}"/>
              </a:ext>
            </a:extLst>
          </p:cNvPr>
          <p:cNvSpPr/>
          <p:nvPr/>
        </p:nvSpPr>
        <p:spPr>
          <a:xfrm rot="1813063">
            <a:off x="324375" y="1567736"/>
            <a:ext cx="135254" cy="116599"/>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angle 34">
            <a:extLst>
              <a:ext uri="{FF2B5EF4-FFF2-40B4-BE49-F238E27FC236}">
                <a16:creationId xmlns:a16="http://schemas.microsoft.com/office/drawing/2014/main" id="{D104DB80-8A83-9D41-98F8-5EFD3DCEC18B}"/>
              </a:ext>
            </a:extLst>
          </p:cNvPr>
          <p:cNvSpPr/>
          <p:nvPr/>
        </p:nvSpPr>
        <p:spPr>
          <a:xfrm rot="2700000">
            <a:off x="273134" y="232320"/>
            <a:ext cx="237737" cy="20494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angle 35">
            <a:extLst>
              <a:ext uri="{FF2B5EF4-FFF2-40B4-BE49-F238E27FC236}">
                <a16:creationId xmlns:a16="http://schemas.microsoft.com/office/drawing/2014/main" id="{115D0F0B-FC7D-1742-9E47-6F16762000AD}"/>
              </a:ext>
            </a:extLst>
          </p:cNvPr>
          <p:cNvSpPr/>
          <p:nvPr/>
        </p:nvSpPr>
        <p:spPr>
          <a:xfrm rot="2700000">
            <a:off x="10046172" y="159655"/>
            <a:ext cx="160768" cy="13859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76D93631-7A63-214A-A989-D8FA1623BCB9}"/>
              </a:ext>
            </a:extLst>
          </p:cNvPr>
          <p:cNvSpPr/>
          <p:nvPr/>
        </p:nvSpPr>
        <p:spPr>
          <a:xfrm>
            <a:off x="9288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6" name="TextBox 25">
            <a:extLst>
              <a:ext uri="{FF2B5EF4-FFF2-40B4-BE49-F238E27FC236}">
                <a16:creationId xmlns:a16="http://schemas.microsoft.com/office/drawing/2014/main" id="{632FA250-7168-DE43-867B-B651DA508430}"/>
              </a:ext>
            </a:extLst>
          </p:cNvPr>
          <p:cNvSpPr txBox="1"/>
          <p:nvPr/>
        </p:nvSpPr>
        <p:spPr>
          <a:xfrm>
            <a:off x="1293837" y="2445623"/>
            <a:ext cx="806631"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A</a:t>
            </a:r>
          </a:p>
        </p:txBody>
      </p:sp>
      <p:sp>
        <p:nvSpPr>
          <p:cNvPr id="40" name="Rounded Rectangle 39">
            <a:extLst>
              <a:ext uri="{FF2B5EF4-FFF2-40B4-BE49-F238E27FC236}">
                <a16:creationId xmlns:a16="http://schemas.microsoft.com/office/drawing/2014/main" id="{9A9AD082-A51F-E447-B7B4-53F3C0B305C2}"/>
              </a:ext>
            </a:extLst>
          </p:cNvPr>
          <p:cNvSpPr/>
          <p:nvPr/>
        </p:nvSpPr>
        <p:spPr>
          <a:xfrm>
            <a:off x="26560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TextBox 40">
            <a:extLst>
              <a:ext uri="{FF2B5EF4-FFF2-40B4-BE49-F238E27FC236}">
                <a16:creationId xmlns:a16="http://schemas.microsoft.com/office/drawing/2014/main" id="{29385EA7-3B5A-884F-89B3-4BD6D1A07BC0}"/>
              </a:ext>
            </a:extLst>
          </p:cNvPr>
          <p:cNvSpPr txBox="1"/>
          <p:nvPr/>
        </p:nvSpPr>
        <p:spPr>
          <a:xfrm>
            <a:off x="3021037" y="2445623"/>
            <a:ext cx="619080"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L</a:t>
            </a:r>
          </a:p>
        </p:txBody>
      </p:sp>
      <p:sp>
        <p:nvSpPr>
          <p:cNvPr id="42" name="Rounded Rectangle 41">
            <a:extLst>
              <a:ext uri="{FF2B5EF4-FFF2-40B4-BE49-F238E27FC236}">
                <a16:creationId xmlns:a16="http://schemas.microsoft.com/office/drawing/2014/main" id="{8595C752-A8AB-1C4C-B58A-4FDBCF7EF49F}"/>
              </a:ext>
            </a:extLst>
          </p:cNvPr>
          <p:cNvSpPr/>
          <p:nvPr/>
        </p:nvSpPr>
        <p:spPr>
          <a:xfrm>
            <a:off x="43959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TextBox 42">
            <a:extLst>
              <a:ext uri="{FF2B5EF4-FFF2-40B4-BE49-F238E27FC236}">
                <a16:creationId xmlns:a16="http://schemas.microsoft.com/office/drawing/2014/main" id="{22A1E20A-AAF3-E745-8265-BAAE937DFEE6}"/>
              </a:ext>
            </a:extLst>
          </p:cNvPr>
          <p:cNvSpPr txBox="1"/>
          <p:nvPr/>
        </p:nvSpPr>
        <p:spPr>
          <a:xfrm>
            <a:off x="4760937" y="2445623"/>
            <a:ext cx="806631"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A</a:t>
            </a:r>
          </a:p>
        </p:txBody>
      </p:sp>
      <p:sp>
        <p:nvSpPr>
          <p:cNvPr id="44" name="Rounded Rectangle 43">
            <a:extLst>
              <a:ext uri="{FF2B5EF4-FFF2-40B4-BE49-F238E27FC236}">
                <a16:creationId xmlns:a16="http://schemas.microsoft.com/office/drawing/2014/main" id="{3CA76F8A-56D1-5940-BFBF-924133764586}"/>
              </a:ext>
            </a:extLst>
          </p:cNvPr>
          <p:cNvSpPr/>
          <p:nvPr/>
        </p:nvSpPr>
        <p:spPr>
          <a:xfrm>
            <a:off x="61866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TextBox 44">
            <a:extLst>
              <a:ext uri="{FF2B5EF4-FFF2-40B4-BE49-F238E27FC236}">
                <a16:creationId xmlns:a16="http://schemas.microsoft.com/office/drawing/2014/main" id="{B5B91E44-F9A5-0847-82EB-0004CC2326A9}"/>
              </a:ext>
            </a:extLst>
          </p:cNvPr>
          <p:cNvSpPr txBox="1"/>
          <p:nvPr/>
        </p:nvSpPr>
        <p:spPr>
          <a:xfrm>
            <a:off x="6574079" y="2445623"/>
            <a:ext cx="761747"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R</a:t>
            </a:r>
          </a:p>
        </p:txBody>
      </p:sp>
      <p:sp>
        <p:nvSpPr>
          <p:cNvPr id="46" name="Rounded Rectangle 45">
            <a:extLst>
              <a:ext uri="{FF2B5EF4-FFF2-40B4-BE49-F238E27FC236}">
                <a16:creationId xmlns:a16="http://schemas.microsoft.com/office/drawing/2014/main" id="{5052DC34-39C2-EA4C-B40D-07CB48008800}"/>
              </a:ext>
            </a:extLst>
          </p:cNvPr>
          <p:cNvSpPr/>
          <p:nvPr/>
        </p:nvSpPr>
        <p:spPr>
          <a:xfrm>
            <a:off x="80027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7" name="TextBox 46">
            <a:extLst>
              <a:ext uri="{FF2B5EF4-FFF2-40B4-BE49-F238E27FC236}">
                <a16:creationId xmlns:a16="http://schemas.microsoft.com/office/drawing/2014/main" id="{B3CDD18B-ACD8-8A46-8BD5-B6044B9B0215}"/>
              </a:ext>
            </a:extLst>
          </p:cNvPr>
          <p:cNvSpPr txBox="1"/>
          <p:nvPr/>
        </p:nvSpPr>
        <p:spPr>
          <a:xfrm>
            <a:off x="8230680" y="2455399"/>
            <a:ext cx="1080745"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M</a:t>
            </a:r>
          </a:p>
        </p:txBody>
      </p:sp>
      <p:sp>
        <p:nvSpPr>
          <p:cNvPr id="48" name="Rounded Rectangle 47">
            <a:extLst>
              <a:ext uri="{FF2B5EF4-FFF2-40B4-BE49-F238E27FC236}">
                <a16:creationId xmlns:a16="http://schemas.microsoft.com/office/drawing/2014/main" id="{EAB42640-C2CE-AF44-960A-9AE202CB1B75}"/>
              </a:ext>
            </a:extLst>
          </p:cNvPr>
          <p:cNvSpPr/>
          <p:nvPr/>
        </p:nvSpPr>
        <p:spPr>
          <a:xfrm>
            <a:off x="9870018"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TextBox 48">
            <a:extLst>
              <a:ext uri="{FF2B5EF4-FFF2-40B4-BE49-F238E27FC236}">
                <a16:creationId xmlns:a16="http://schemas.microsoft.com/office/drawing/2014/main" id="{61E3228A-A994-BE4F-83C3-2063378C74F1}"/>
              </a:ext>
            </a:extLst>
          </p:cNvPr>
          <p:cNvSpPr txBox="1"/>
          <p:nvPr/>
        </p:nvSpPr>
        <p:spPr>
          <a:xfrm>
            <a:off x="10302764" y="2455399"/>
            <a:ext cx="670376"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S</a:t>
            </a:r>
          </a:p>
        </p:txBody>
      </p:sp>
      <p:cxnSp>
        <p:nvCxnSpPr>
          <p:cNvPr id="22" name="Straight Arrow Connector 21">
            <a:extLst>
              <a:ext uri="{FF2B5EF4-FFF2-40B4-BE49-F238E27FC236}">
                <a16:creationId xmlns:a16="http://schemas.microsoft.com/office/drawing/2014/main" id="{62C589F7-F2B2-EA42-B34D-1DCB83728BD6}"/>
              </a:ext>
            </a:extLst>
          </p:cNvPr>
          <p:cNvCxnSpPr/>
          <p:nvPr/>
        </p:nvCxnSpPr>
        <p:spPr>
          <a:xfrm>
            <a:off x="1697152" y="4322645"/>
            <a:ext cx="0" cy="644259"/>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F6C55CE4-FE89-0B4D-9EB0-8CE8B703B4B8}"/>
              </a:ext>
            </a:extLst>
          </p:cNvPr>
          <p:cNvSpPr txBox="1"/>
          <p:nvPr/>
        </p:nvSpPr>
        <p:spPr>
          <a:xfrm>
            <a:off x="2511445" y="5579617"/>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Language</a:t>
            </a:r>
          </a:p>
        </p:txBody>
      </p:sp>
      <p:cxnSp>
        <p:nvCxnSpPr>
          <p:cNvPr id="51" name="Straight Arrow Connector 50">
            <a:extLst>
              <a:ext uri="{FF2B5EF4-FFF2-40B4-BE49-F238E27FC236}">
                <a16:creationId xmlns:a16="http://schemas.microsoft.com/office/drawing/2014/main" id="{8479B753-9420-4D41-A9DA-08E719F99B37}"/>
              </a:ext>
            </a:extLst>
          </p:cNvPr>
          <p:cNvCxnSpPr>
            <a:cxnSpLocks/>
          </p:cNvCxnSpPr>
          <p:nvPr/>
        </p:nvCxnSpPr>
        <p:spPr>
          <a:xfrm>
            <a:off x="3386252" y="4322645"/>
            <a:ext cx="0" cy="1221718"/>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B287F1A4-D64A-5147-95EE-A8975A0D9C26}"/>
              </a:ext>
            </a:extLst>
          </p:cNvPr>
          <p:cNvSpPr txBox="1"/>
          <p:nvPr/>
        </p:nvSpPr>
        <p:spPr>
          <a:xfrm>
            <a:off x="4302145" y="5348834"/>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Attention</a:t>
            </a:r>
          </a:p>
        </p:txBody>
      </p:sp>
      <p:cxnSp>
        <p:nvCxnSpPr>
          <p:cNvPr id="53" name="Straight Arrow Connector 52">
            <a:extLst>
              <a:ext uri="{FF2B5EF4-FFF2-40B4-BE49-F238E27FC236}">
                <a16:creationId xmlns:a16="http://schemas.microsoft.com/office/drawing/2014/main" id="{90F3FAC2-580F-9B49-ADBE-D316AB5AA04A}"/>
              </a:ext>
            </a:extLst>
          </p:cNvPr>
          <p:cNvCxnSpPr>
            <a:cxnSpLocks/>
          </p:cNvCxnSpPr>
          <p:nvPr/>
        </p:nvCxnSpPr>
        <p:spPr>
          <a:xfrm>
            <a:off x="5176952" y="4322645"/>
            <a:ext cx="0" cy="990885"/>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5ACA3386-F7AF-F24C-8640-5B6C7F0E7D48}"/>
              </a:ext>
            </a:extLst>
          </p:cNvPr>
          <p:cNvSpPr txBox="1"/>
          <p:nvPr/>
        </p:nvSpPr>
        <p:spPr>
          <a:xfrm>
            <a:off x="6067445" y="4846185"/>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Reasoning</a:t>
            </a:r>
          </a:p>
        </p:txBody>
      </p:sp>
      <p:cxnSp>
        <p:nvCxnSpPr>
          <p:cNvPr id="55" name="Straight Arrow Connector 54">
            <a:extLst>
              <a:ext uri="{FF2B5EF4-FFF2-40B4-BE49-F238E27FC236}">
                <a16:creationId xmlns:a16="http://schemas.microsoft.com/office/drawing/2014/main" id="{DE431B33-E269-0A4D-92F5-13B048DC2E94}"/>
              </a:ext>
            </a:extLst>
          </p:cNvPr>
          <p:cNvCxnSpPr>
            <a:cxnSpLocks/>
          </p:cNvCxnSpPr>
          <p:nvPr/>
        </p:nvCxnSpPr>
        <p:spPr>
          <a:xfrm>
            <a:off x="6942252" y="4322645"/>
            <a:ext cx="0" cy="495442"/>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DBA0FC40-A391-AE41-B1CE-17DC41B29704}"/>
              </a:ext>
            </a:extLst>
          </p:cNvPr>
          <p:cNvSpPr txBox="1"/>
          <p:nvPr/>
        </p:nvSpPr>
        <p:spPr>
          <a:xfrm>
            <a:off x="7883545" y="5521805"/>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Memory</a:t>
            </a:r>
          </a:p>
        </p:txBody>
      </p:sp>
      <p:cxnSp>
        <p:nvCxnSpPr>
          <p:cNvPr id="59" name="Straight Arrow Connector 58">
            <a:extLst>
              <a:ext uri="{FF2B5EF4-FFF2-40B4-BE49-F238E27FC236}">
                <a16:creationId xmlns:a16="http://schemas.microsoft.com/office/drawing/2014/main" id="{E7685888-13D7-4A49-9A02-F0DC6492278B}"/>
              </a:ext>
            </a:extLst>
          </p:cNvPr>
          <p:cNvCxnSpPr>
            <a:cxnSpLocks/>
          </p:cNvCxnSpPr>
          <p:nvPr/>
        </p:nvCxnSpPr>
        <p:spPr>
          <a:xfrm>
            <a:off x="8758352" y="4322645"/>
            <a:ext cx="0" cy="1199160"/>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6A970AC-8365-804B-8898-CA445CB1D4FD}"/>
              </a:ext>
            </a:extLst>
          </p:cNvPr>
          <p:cNvSpPr txBox="1"/>
          <p:nvPr/>
        </p:nvSpPr>
        <p:spPr>
          <a:xfrm>
            <a:off x="9600374" y="5128133"/>
            <a:ext cx="1833658" cy="1200329"/>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Sensory Processing Disorders</a:t>
            </a:r>
          </a:p>
        </p:txBody>
      </p:sp>
      <p:cxnSp>
        <p:nvCxnSpPr>
          <p:cNvPr id="61" name="Straight Arrow Connector 60">
            <a:extLst>
              <a:ext uri="{FF2B5EF4-FFF2-40B4-BE49-F238E27FC236}">
                <a16:creationId xmlns:a16="http://schemas.microsoft.com/office/drawing/2014/main" id="{863D65DC-7BDD-0140-9DBD-4B028B01DC8C}"/>
              </a:ext>
            </a:extLst>
          </p:cNvPr>
          <p:cNvCxnSpPr>
            <a:cxnSpLocks/>
          </p:cNvCxnSpPr>
          <p:nvPr/>
        </p:nvCxnSpPr>
        <p:spPr>
          <a:xfrm>
            <a:off x="10637952" y="4322645"/>
            <a:ext cx="416" cy="754372"/>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2985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g3b051ba5b65_0_370"/>
          <p:cNvSpPr/>
          <p:nvPr/>
        </p:nvSpPr>
        <p:spPr>
          <a:xfrm>
            <a:off x="3363311" y="-1"/>
            <a:ext cx="8828700" cy="6042900"/>
          </a:xfrm>
          <a:prstGeom prst="rect">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9" name="Google Shape;489;g3b051ba5b65_0_370"/>
          <p:cNvSpPr/>
          <p:nvPr/>
        </p:nvSpPr>
        <p:spPr>
          <a:xfrm>
            <a:off x="0" y="4246179"/>
            <a:ext cx="4004100" cy="26118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0" name="Google Shape;490;g3b051ba5b65_0_370"/>
          <p:cNvSpPr txBox="1"/>
          <p:nvPr/>
        </p:nvSpPr>
        <p:spPr>
          <a:xfrm>
            <a:off x="5654490" y="1841839"/>
            <a:ext cx="26709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Stable and nurturing home environment</a:t>
            </a:r>
            <a:endParaRPr/>
          </a:p>
        </p:txBody>
      </p:sp>
      <p:sp>
        <p:nvSpPr>
          <p:cNvPr id="491" name="Google Shape;491;g3b051ba5b65_0_370"/>
          <p:cNvSpPr txBox="1"/>
          <p:nvPr/>
        </p:nvSpPr>
        <p:spPr>
          <a:xfrm>
            <a:off x="399642" y="4604230"/>
            <a:ext cx="41679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Protective Factors</a:t>
            </a:r>
            <a:endParaRPr/>
          </a:p>
        </p:txBody>
      </p:sp>
      <p:sp>
        <p:nvSpPr>
          <p:cNvPr id="492" name="Google Shape;492;g3b051ba5b65_0_370"/>
          <p:cNvSpPr txBox="1"/>
          <p:nvPr/>
        </p:nvSpPr>
        <p:spPr>
          <a:xfrm>
            <a:off x="4567591" y="544755"/>
            <a:ext cx="70017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a:solidFill>
                  <a:srgbClr val="364DA1"/>
                </a:solidFill>
                <a:latin typeface="EB Garamond"/>
                <a:ea typeface="EB Garamond"/>
                <a:cs typeface="EB Garamond"/>
                <a:sym typeface="EB Garamond"/>
              </a:rPr>
              <a:t>Several factors can protect individuals with FASD and result in more positive outcomes:</a:t>
            </a:r>
            <a:endParaRPr/>
          </a:p>
        </p:txBody>
      </p:sp>
      <p:sp>
        <p:nvSpPr>
          <p:cNvPr id="493" name="Google Shape;493;g3b051ba5b65_0_370"/>
          <p:cNvSpPr txBox="1"/>
          <p:nvPr/>
        </p:nvSpPr>
        <p:spPr>
          <a:xfrm>
            <a:off x="9613931" y="1841839"/>
            <a:ext cx="16752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Basic needs met</a:t>
            </a:r>
            <a:endParaRPr/>
          </a:p>
        </p:txBody>
      </p:sp>
      <p:sp>
        <p:nvSpPr>
          <p:cNvPr id="494" name="Google Shape;494;g3b051ba5b65_0_370"/>
          <p:cNvSpPr txBox="1"/>
          <p:nvPr/>
        </p:nvSpPr>
        <p:spPr>
          <a:xfrm>
            <a:off x="5654490" y="3362276"/>
            <a:ext cx="26709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No experience with violence or trauma</a:t>
            </a:r>
            <a:endParaRPr/>
          </a:p>
        </p:txBody>
      </p:sp>
      <p:sp>
        <p:nvSpPr>
          <p:cNvPr id="495" name="Google Shape;495;g3b051ba5b65_0_370"/>
          <p:cNvSpPr txBox="1"/>
          <p:nvPr/>
        </p:nvSpPr>
        <p:spPr>
          <a:xfrm>
            <a:off x="9521164" y="3072596"/>
            <a:ext cx="2350800" cy="144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Early intervention and effective supports and services</a:t>
            </a:r>
            <a:endParaRPr/>
          </a:p>
        </p:txBody>
      </p:sp>
      <p:sp>
        <p:nvSpPr>
          <p:cNvPr id="496" name="Google Shape;496;g3b051ba5b65_0_370"/>
          <p:cNvSpPr txBox="1"/>
          <p:nvPr/>
        </p:nvSpPr>
        <p:spPr>
          <a:xfrm>
            <a:off x="5654490" y="4944363"/>
            <a:ext cx="26709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Developmental disabilities services</a:t>
            </a:r>
            <a:endParaRPr/>
          </a:p>
        </p:txBody>
      </p:sp>
      <p:sp>
        <p:nvSpPr>
          <p:cNvPr id="497" name="Google Shape;497;g3b051ba5b65_0_370"/>
          <p:cNvSpPr txBox="1"/>
          <p:nvPr/>
        </p:nvSpPr>
        <p:spPr>
          <a:xfrm>
            <a:off x="9613922" y="4864949"/>
            <a:ext cx="2258100" cy="1108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Diagnosed  and flagged before the age of 6</a:t>
            </a:r>
            <a:endParaRPr/>
          </a:p>
        </p:txBody>
      </p:sp>
      <p:pic>
        <p:nvPicPr>
          <p:cNvPr id="498" name="Google Shape;498;g3b051ba5b65_0_370" descr="Icon&#10;&#10;Description automatically generated"/>
          <p:cNvPicPr preferRelativeResize="0"/>
          <p:nvPr/>
        </p:nvPicPr>
        <p:blipFill rotWithShape="1">
          <a:blip r:embed="rId3">
            <a:alphaModFix/>
          </a:blip>
          <a:srcRect/>
          <a:stretch/>
        </p:blipFill>
        <p:spPr>
          <a:xfrm>
            <a:off x="4443065" y="1626012"/>
            <a:ext cx="1355762" cy="1355762"/>
          </a:xfrm>
          <a:prstGeom prst="rect">
            <a:avLst/>
          </a:prstGeom>
          <a:noFill/>
          <a:ln>
            <a:noFill/>
          </a:ln>
        </p:spPr>
      </p:pic>
      <p:pic>
        <p:nvPicPr>
          <p:cNvPr id="499" name="Google Shape;499;g3b051ba5b65_0_370" descr="Logo, icon&#10;&#10;Description automatically generated"/>
          <p:cNvPicPr preferRelativeResize="0"/>
          <p:nvPr/>
        </p:nvPicPr>
        <p:blipFill rotWithShape="1">
          <a:blip r:embed="rId4">
            <a:alphaModFix/>
          </a:blip>
          <a:srcRect/>
          <a:stretch/>
        </p:blipFill>
        <p:spPr>
          <a:xfrm>
            <a:off x="8258158" y="1554212"/>
            <a:ext cx="1355762" cy="1355762"/>
          </a:xfrm>
          <a:prstGeom prst="rect">
            <a:avLst/>
          </a:prstGeom>
          <a:noFill/>
          <a:ln>
            <a:noFill/>
          </a:ln>
        </p:spPr>
      </p:pic>
      <p:pic>
        <p:nvPicPr>
          <p:cNvPr id="500" name="Google Shape;500;g3b051ba5b65_0_370" descr="Icon&#10;&#10;Description automatically generated"/>
          <p:cNvPicPr preferRelativeResize="0"/>
          <p:nvPr/>
        </p:nvPicPr>
        <p:blipFill rotWithShape="1">
          <a:blip r:embed="rId5">
            <a:alphaModFix/>
          </a:blip>
          <a:srcRect/>
          <a:stretch/>
        </p:blipFill>
        <p:spPr>
          <a:xfrm>
            <a:off x="4073694" y="2799049"/>
            <a:ext cx="1764671" cy="1764671"/>
          </a:xfrm>
          <a:prstGeom prst="rect">
            <a:avLst/>
          </a:prstGeom>
          <a:noFill/>
          <a:ln>
            <a:noFill/>
          </a:ln>
        </p:spPr>
      </p:pic>
      <p:pic>
        <p:nvPicPr>
          <p:cNvPr id="501" name="Google Shape;501;g3b051ba5b65_0_370" descr="Icon&#10;&#10;Description automatically generated"/>
          <p:cNvPicPr preferRelativeResize="0"/>
          <p:nvPr/>
        </p:nvPicPr>
        <p:blipFill rotWithShape="1">
          <a:blip r:embed="rId6">
            <a:alphaModFix/>
          </a:blip>
          <a:srcRect/>
          <a:stretch/>
        </p:blipFill>
        <p:spPr>
          <a:xfrm>
            <a:off x="7878916" y="2489983"/>
            <a:ext cx="2114248" cy="2114248"/>
          </a:xfrm>
          <a:prstGeom prst="rect">
            <a:avLst/>
          </a:prstGeom>
          <a:noFill/>
          <a:ln>
            <a:noFill/>
          </a:ln>
        </p:spPr>
      </p:pic>
      <p:pic>
        <p:nvPicPr>
          <p:cNvPr id="502" name="Google Shape;502;g3b051ba5b65_0_370" descr="Graphical user interface&#10;&#10;Description automatically generated with medium confidence"/>
          <p:cNvPicPr preferRelativeResize="0"/>
          <p:nvPr/>
        </p:nvPicPr>
        <p:blipFill rotWithShape="1">
          <a:blip r:embed="rId7">
            <a:alphaModFix/>
          </a:blip>
          <a:srcRect/>
          <a:stretch/>
        </p:blipFill>
        <p:spPr>
          <a:xfrm>
            <a:off x="4039701" y="4543601"/>
            <a:ext cx="1587000" cy="1587000"/>
          </a:xfrm>
          <a:prstGeom prst="rect">
            <a:avLst/>
          </a:prstGeom>
          <a:noFill/>
          <a:ln>
            <a:noFill/>
          </a:ln>
        </p:spPr>
      </p:pic>
      <p:pic>
        <p:nvPicPr>
          <p:cNvPr id="503" name="Google Shape;503;g3b051ba5b65_0_370" descr="A picture containing text, vector graphics&#10;&#10;Description automatically generated"/>
          <p:cNvPicPr preferRelativeResize="0"/>
          <p:nvPr/>
        </p:nvPicPr>
        <p:blipFill rotWithShape="1">
          <a:blip r:embed="rId8">
            <a:alphaModFix/>
          </a:blip>
          <a:srcRect/>
          <a:stretch/>
        </p:blipFill>
        <p:spPr>
          <a:xfrm>
            <a:off x="8292802" y="4534847"/>
            <a:ext cx="1416987" cy="141698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22"/>
          <p:cNvSpPr txBox="1"/>
          <p:nvPr/>
        </p:nvSpPr>
        <p:spPr>
          <a:xfrm>
            <a:off x="1261729" y="1141140"/>
            <a:ext cx="4286847"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Building Inclusive Schools</a:t>
            </a:r>
            <a:endParaRPr/>
          </a:p>
        </p:txBody>
      </p:sp>
      <p:sp>
        <p:nvSpPr>
          <p:cNvPr id="510" name="Google Shape;510;p22"/>
          <p:cNvSpPr txBox="1"/>
          <p:nvPr/>
        </p:nvSpPr>
        <p:spPr>
          <a:xfrm>
            <a:off x="1261729" y="3838623"/>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511" name="Google Shape;511;p22"/>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512" name="Google Shape;512;p22"/>
          <p:cNvCxnSpPr>
            <a:stCxn id="511"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513" name="Google Shape;513;p22"/>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22</a:t>
            </a:fld>
            <a:endParaRPr sz="1200">
              <a:solidFill>
                <a:schemeClr val="lt1"/>
              </a:solidFill>
              <a:latin typeface="Calibri"/>
              <a:ea typeface="Calibri"/>
              <a:cs typeface="Calibri"/>
              <a:sym typeface="Calibri"/>
            </a:endParaRPr>
          </a:p>
        </p:txBody>
      </p:sp>
      <p:sp>
        <p:nvSpPr>
          <p:cNvPr id="514" name="Google Shape;514;p22"/>
          <p:cNvSpPr/>
          <p:nvPr/>
        </p:nvSpPr>
        <p:spPr>
          <a:xfrm>
            <a:off x="5548577"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5" name="Google Shape;515;p22"/>
          <p:cNvSpPr txBox="1"/>
          <p:nvPr/>
        </p:nvSpPr>
        <p:spPr>
          <a:xfrm>
            <a:off x="1261729" y="4492684"/>
            <a:ext cx="3868411" cy="2126864"/>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Education Act</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Principles of Inclusion</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FASD-Informed Schools</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Building Towards Inclusivity</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Teams of Support</a:t>
            </a:r>
            <a:endParaRPr/>
          </a:p>
        </p:txBody>
      </p:sp>
      <p:sp>
        <p:nvSpPr>
          <p:cNvPr id="516" name="Google Shape;516;p22"/>
          <p:cNvSpPr/>
          <p:nvPr/>
        </p:nvSpPr>
        <p:spPr>
          <a:xfrm rot="-5400000">
            <a:off x="2014193" y="3625129"/>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7" name="Google Shape;517;p22"/>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8" name="Google Shape;518;p22"/>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9" name="Google Shape;519;p22"/>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520" name="Google Shape;520;p22"/>
          <p:cNvSpPr/>
          <p:nvPr/>
        </p:nvSpPr>
        <p:spPr>
          <a:xfrm rot="-3507348">
            <a:off x="5383112" y="4555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1" name="Google Shape;521;p22"/>
          <p:cNvSpPr/>
          <p:nvPr/>
        </p:nvSpPr>
        <p:spPr>
          <a:xfrm rot="-3507348">
            <a:off x="11046612" y="2447836"/>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2" name="Google Shape;522;p22"/>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2</a:t>
            </a:r>
            <a:endParaRPr/>
          </a:p>
        </p:txBody>
      </p:sp>
      <p:pic>
        <p:nvPicPr>
          <p:cNvPr id="523" name="Google Shape;523;p22" descr="A picture containing room&#10;&#10;Description automatically generated"/>
          <p:cNvPicPr preferRelativeResize="0">
            <a:picLocks noGrp="1"/>
          </p:cNvPicPr>
          <p:nvPr>
            <p:ph type="pic" idx="2"/>
          </p:nvPr>
        </p:nvPicPr>
        <p:blipFill rotWithShape="1">
          <a:blip r:embed="rId3">
            <a:alphaModFix/>
          </a:blip>
          <a:srcRect l="2413" r="2412"/>
          <a:stretch/>
        </p:blipFill>
        <p:spPr>
          <a:xfrm>
            <a:off x="4751324" y="1028980"/>
            <a:ext cx="7118676" cy="537182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23"/>
          <p:cNvSpPr/>
          <p:nvPr/>
        </p:nvSpPr>
        <p:spPr>
          <a:xfrm>
            <a:off x="2001770" y="6015204"/>
            <a:ext cx="580656" cy="842796"/>
          </a:xfrm>
          <a:prstGeom prst="roundRect">
            <a:avLst>
              <a:gd name="adj" fmla="val 0"/>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30" name="Google Shape;530;p23" descr="A red apple on top of books&#10;&#10;Description automatically generated with low confidence"/>
          <p:cNvPicPr preferRelativeResize="0">
            <a:picLocks noGrp="1"/>
          </p:cNvPicPr>
          <p:nvPr>
            <p:ph type="pic" idx="2"/>
          </p:nvPr>
        </p:nvPicPr>
        <p:blipFill rotWithShape="1">
          <a:blip r:embed="rId3">
            <a:alphaModFix/>
          </a:blip>
          <a:srcRect l="6855" r="6855"/>
          <a:stretch/>
        </p:blipFill>
        <p:spPr>
          <a:xfrm>
            <a:off x="7486650" y="682625"/>
            <a:ext cx="4705350" cy="5453063"/>
          </a:xfrm>
          <a:prstGeom prst="rect">
            <a:avLst/>
          </a:prstGeom>
          <a:solidFill>
            <a:schemeClr val="lt1"/>
          </a:solidFill>
          <a:ln>
            <a:noFill/>
          </a:ln>
        </p:spPr>
      </p:pic>
      <p:sp>
        <p:nvSpPr>
          <p:cNvPr id="531" name="Google Shape;531;p23"/>
          <p:cNvSpPr txBox="1"/>
          <p:nvPr/>
        </p:nvSpPr>
        <p:spPr>
          <a:xfrm>
            <a:off x="1242178" y="449878"/>
            <a:ext cx="482381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Education Act</a:t>
            </a:r>
            <a:endParaRPr/>
          </a:p>
        </p:txBody>
      </p:sp>
      <p:sp>
        <p:nvSpPr>
          <p:cNvPr id="532" name="Google Shape;532;p23"/>
          <p:cNvSpPr txBox="1"/>
          <p:nvPr/>
        </p:nvSpPr>
        <p:spPr>
          <a:xfrm>
            <a:off x="1326582" y="1496371"/>
            <a:ext cx="5817796" cy="3244744"/>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Shared responsibility and requires </a:t>
            </a:r>
            <a:r>
              <a:rPr lang="en-CA" sz="2400" b="1">
                <a:solidFill>
                  <a:srgbClr val="595959"/>
                </a:solidFill>
                <a:latin typeface="Calibri"/>
                <a:ea typeface="Calibri"/>
                <a:cs typeface="Calibri"/>
                <a:sym typeface="Calibri"/>
              </a:rPr>
              <a:t>collaboration, engagement and empowerment </a:t>
            </a:r>
            <a:r>
              <a:rPr lang="en-CA" sz="2400">
                <a:solidFill>
                  <a:srgbClr val="595959"/>
                </a:solidFill>
                <a:latin typeface="Calibri"/>
                <a:ea typeface="Calibri"/>
                <a:cs typeface="Calibri"/>
                <a:sym typeface="Calibri"/>
              </a:rPr>
              <a:t>of all partners in the education system to ensure that all students achieve their potential. </a:t>
            </a:r>
            <a:endParaRPr sz="2400">
              <a:solidFill>
                <a:srgbClr val="595959"/>
              </a:solidFill>
              <a:latin typeface="Calibri"/>
              <a:ea typeface="Calibri"/>
              <a:cs typeface="Calibri"/>
              <a:sym typeface="Calibri"/>
            </a:endParaRPr>
          </a:p>
          <a:p>
            <a:pPr marL="228600" marR="0" lvl="0" indent="-228600" algn="l" rtl="0">
              <a:lnSpc>
                <a:spcPct val="90000"/>
              </a:lnSpc>
              <a:spcBef>
                <a:spcPts val="100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Students are entitled to </a:t>
            </a:r>
            <a:r>
              <a:rPr lang="en-CA" sz="2400" b="1">
                <a:solidFill>
                  <a:srgbClr val="595959"/>
                </a:solidFill>
                <a:latin typeface="Calibri"/>
                <a:ea typeface="Calibri"/>
                <a:cs typeface="Calibri"/>
                <a:sym typeface="Calibri"/>
              </a:rPr>
              <a:t>welcoming, caring, respectful and safe learning environments </a:t>
            </a:r>
            <a:r>
              <a:rPr lang="en-CA" sz="2400">
                <a:solidFill>
                  <a:srgbClr val="595959"/>
                </a:solidFill>
                <a:latin typeface="Calibri"/>
                <a:ea typeface="Calibri"/>
                <a:cs typeface="Calibri"/>
                <a:sym typeface="Calibri"/>
              </a:rPr>
              <a:t>that respect diversity and nurture a sense of belonging and a positive sense of self.</a:t>
            </a:r>
            <a:endParaRPr sz="2400">
              <a:solidFill>
                <a:srgbClr val="595959"/>
              </a:solidFill>
              <a:latin typeface="Calibri"/>
              <a:ea typeface="Calibri"/>
              <a:cs typeface="Calibri"/>
              <a:sym typeface="Calibri"/>
            </a:endParaRPr>
          </a:p>
        </p:txBody>
      </p:sp>
      <p:sp>
        <p:nvSpPr>
          <p:cNvPr id="533" name="Google Shape;533;p23"/>
          <p:cNvSpPr/>
          <p:nvPr/>
        </p:nvSpPr>
        <p:spPr>
          <a:xfrm>
            <a:off x="2361364" y="4899186"/>
            <a:ext cx="7478990" cy="1690682"/>
          </a:xfrm>
          <a:prstGeom prst="roundRect">
            <a:avLst>
              <a:gd name="adj" fmla="val 5556"/>
            </a:avLst>
          </a:prstGeom>
          <a:solidFill>
            <a:srgbClr val="BADEE8"/>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4" name="Google Shape;534;p23"/>
          <p:cNvSpPr txBox="1"/>
          <p:nvPr/>
        </p:nvSpPr>
        <p:spPr>
          <a:xfrm>
            <a:off x="2768487" y="5163460"/>
            <a:ext cx="6655025" cy="115704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959"/>
              </a:buClr>
              <a:buSzPts val="2400"/>
              <a:buFont typeface="Arial"/>
              <a:buNone/>
            </a:pPr>
            <a:r>
              <a:rPr lang="en-CA" sz="2400">
                <a:solidFill>
                  <a:srgbClr val="595959"/>
                </a:solidFill>
                <a:latin typeface="Calibri"/>
                <a:ea typeface="Calibri"/>
                <a:cs typeface="Calibri"/>
                <a:sym typeface="Calibri"/>
              </a:rPr>
              <a:t>An inclusive education system provides each student with the relevant learning opportunities and supports necessary to achieve success. </a:t>
            </a:r>
            <a:endParaRPr sz="2400">
              <a:solidFill>
                <a:srgbClr val="595959"/>
              </a:solidFill>
              <a:latin typeface="Calibri"/>
              <a:ea typeface="Calibri"/>
              <a:cs typeface="Calibri"/>
              <a:sym typeface="Calibri"/>
            </a:endParaRPr>
          </a:p>
        </p:txBody>
      </p:sp>
      <p:sp>
        <p:nvSpPr>
          <p:cNvPr id="535" name="Google Shape;535;p23"/>
          <p:cNvSpPr/>
          <p:nvPr/>
        </p:nvSpPr>
        <p:spPr>
          <a:xfrm>
            <a:off x="659672" y="2403119"/>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24"/>
          <p:cNvSpPr/>
          <p:nvPr/>
        </p:nvSpPr>
        <p:spPr>
          <a:xfrm>
            <a:off x="6434666" y="2059117"/>
            <a:ext cx="5757334" cy="4798883"/>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2" name="Google Shape;542;p24"/>
          <p:cNvSpPr/>
          <p:nvPr/>
        </p:nvSpPr>
        <p:spPr>
          <a:xfrm>
            <a:off x="7992532" y="4013200"/>
            <a:ext cx="4199468" cy="284939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3" name="Google Shape;543;p24"/>
          <p:cNvSpPr/>
          <p:nvPr/>
        </p:nvSpPr>
        <p:spPr>
          <a:xfrm>
            <a:off x="731960" y="2724918"/>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4" name="Google Shape;544;p24" descr="A picture containing person, indoor&#10;&#10;Description automatically generated"/>
          <p:cNvPicPr preferRelativeResize="0">
            <a:picLocks noGrp="1"/>
          </p:cNvPicPr>
          <p:nvPr>
            <p:ph type="pic" idx="3"/>
          </p:nvPr>
        </p:nvPicPr>
        <p:blipFill rotWithShape="1">
          <a:blip r:embed="rId3">
            <a:alphaModFix/>
          </a:blip>
          <a:srcRect t="1984" b="1985"/>
          <a:stretch/>
        </p:blipFill>
        <p:spPr>
          <a:xfrm>
            <a:off x="6434666" y="0"/>
            <a:ext cx="3343066" cy="4013200"/>
          </a:xfrm>
          <a:prstGeom prst="rect">
            <a:avLst/>
          </a:prstGeom>
          <a:solidFill>
            <a:schemeClr val="lt1"/>
          </a:solidFill>
          <a:ln>
            <a:noFill/>
          </a:ln>
        </p:spPr>
      </p:pic>
      <p:sp>
        <p:nvSpPr>
          <p:cNvPr id="545" name="Google Shape;545;p24"/>
          <p:cNvSpPr txBox="1"/>
          <p:nvPr/>
        </p:nvSpPr>
        <p:spPr>
          <a:xfrm>
            <a:off x="1242178" y="620700"/>
            <a:ext cx="4823818"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Principles of Inclusion</a:t>
            </a:r>
            <a:endParaRPr/>
          </a:p>
        </p:txBody>
      </p:sp>
      <p:sp>
        <p:nvSpPr>
          <p:cNvPr id="546" name="Google Shape;546;p24"/>
          <p:cNvSpPr txBox="1"/>
          <p:nvPr/>
        </p:nvSpPr>
        <p:spPr>
          <a:xfrm>
            <a:off x="1290571" y="2649359"/>
            <a:ext cx="4775425" cy="3758763"/>
          </a:xfrm>
          <a:prstGeom prst="rect">
            <a:avLst/>
          </a:prstGeom>
          <a:noFill/>
          <a:ln>
            <a:noFill/>
          </a:ln>
        </p:spPr>
        <p:txBody>
          <a:bodyPr spcFirstLastPara="1" wrap="square" lIns="91425" tIns="45700" rIns="91425" bIns="45700" anchor="t" anchorCtr="0">
            <a:noAutofit/>
          </a:bodyPr>
          <a:lstStyle/>
          <a:p>
            <a:pPr marL="514350" marR="0" lvl="0" indent="-514350" algn="l" rtl="0">
              <a:lnSpc>
                <a:spcPct val="90000"/>
              </a:lnSpc>
              <a:spcBef>
                <a:spcPts val="0"/>
              </a:spcBef>
              <a:spcAft>
                <a:spcPts val="0"/>
              </a:spcAft>
              <a:buClr>
                <a:schemeClr val="dk1"/>
              </a:buClr>
              <a:buSzPts val="2400"/>
              <a:buFont typeface="Arial"/>
              <a:buAutoNum type="arabicPeriod"/>
            </a:pPr>
            <a:r>
              <a:rPr lang="en-CA" sz="2400">
                <a:solidFill>
                  <a:schemeClr val="dk1"/>
                </a:solidFill>
                <a:latin typeface="Calibri"/>
                <a:ea typeface="Calibri"/>
                <a:cs typeface="Calibri"/>
                <a:sym typeface="Calibri"/>
              </a:rPr>
              <a:t>Anticipate, value and support diversity and learner differences </a:t>
            </a:r>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a:solidFill>
                  <a:schemeClr val="dk1"/>
                </a:solidFill>
                <a:latin typeface="Calibri"/>
                <a:ea typeface="Calibri"/>
                <a:cs typeface="Calibri"/>
                <a:sym typeface="Calibri"/>
              </a:rPr>
              <a:t>High expectations for all learners</a:t>
            </a:r>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a:solidFill>
                  <a:schemeClr val="dk1"/>
                </a:solidFill>
                <a:latin typeface="Calibri"/>
                <a:ea typeface="Calibri"/>
                <a:cs typeface="Calibri"/>
                <a:sym typeface="Calibri"/>
              </a:rPr>
              <a:t>Understand learners’ strengths and needs</a:t>
            </a:r>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a:solidFill>
                  <a:schemeClr val="dk1"/>
                </a:solidFill>
                <a:latin typeface="Calibri"/>
                <a:ea typeface="Calibri"/>
                <a:cs typeface="Calibri"/>
                <a:sym typeface="Calibri"/>
              </a:rPr>
              <a:t>Remove barriers within learning environments</a:t>
            </a:r>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a:solidFill>
                  <a:schemeClr val="dk1"/>
                </a:solidFill>
                <a:latin typeface="Calibri"/>
                <a:ea typeface="Calibri"/>
                <a:cs typeface="Calibri"/>
                <a:sym typeface="Calibri"/>
              </a:rPr>
              <a:t>Build capacity</a:t>
            </a:r>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a:solidFill>
                  <a:schemeClr val="dk1"/>
                </a:solidFill>
                <a:latin typeface="Calibri"/>
                <a:ea typeface="Calibri"/>
                <a:cs typeface="Calibri"/>
                <a:sym typeface="Calibri"/>
              </a:rPr>
              <a:t>Collaborate for success</a:t>
            </a:r>
            <a:endParaRPr/>
          </a:p>
        </p:txBody>
      </p:sp>
      <p:pic>
        <p:nvPicPr>
          <p:cNvPr id="547" name="Google Shape;547;p24"/>
          <p:cNvPicPr preferRelativeResize="0">
            <a:picLocks noGrp="1"/>
          </p:cNvPicPr>
          <p:nvPr>
            <p:ph type="pic" idx="2"/>
          </p:nvPr>
        </p:nvPicPr>
        <p:blipFill rotWithShape="1">
          <a:blip r:embed="rId4">
            <a:alphaModFix/>
          </a:blip>
          <a:srcRect l="1627" r="1626"/>
          <a:stretch/>
        </p:blipFill>
        <p:spPr>
          <a:xfrm>
            <a:off x="8973178" y="3337180"/>
            <a:ext cx="3117996" cy="378736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25"/>
          <p:cNvSpPr/>
          <p:nvPr/>
        </p:nvSpPr>
        <p:spPr>
          <a:xfrm>
            <a:off x="9005449" y="0"/>
            <a:ext cx="3186549" cy="195349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4" name="Google Shape;554;p25"/>
          <p:cNvSpPr/>
          <p:nvPr/>
        </p:nvSpPr>
        <p:spPr>
          <a:xfrm>
            <a:off x="8550363" y="1782518"/>
            <a:ext cx="3641635" cy="2983446"/>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5" name="Google Shape;555;p25"/>
          <p:cNvSpPr/>
          <p:nvPr/>
        </p:nvSpPr>
        <p:spPr>
          <a:xfrm>
            <a:off x="7691698" y="4656582"/>
            <a:ext cx="4500299" cy="2201418"/>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6" name="Google Shape;556;p25"/>
          <p:cNvSpPr txBox="1"/>
          <p:nvPr/>
        </p:nvSpPr>
        <p:spPr>
          <a:xfrm>
            <a:off x="9160513" y="429594"/>
            <a:ext cx="233610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Policy</a:t>
            </a:r>
            <a:endParaRPr/>
          </a:p>
        </p:txBody>
      </p:sp>
      <p:sp>
        <p:nvSpPr>
          <p:cNvPr id="557" name="Google Shape;557;p25"/>
          <p:cNvSpPr txBox="1"/>
          <p:nvPr/>
        </p:nvSpPr>
        <p:spPr>
          <a:xfrm>
            <a:off x="9060874" y="2837426"/>
            <a:ext cx="275705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Practice</a:t>
            </a:r>
            <a:endParaRPr/>
          </a:p>
        </p:txBody>
      </p:sp>
      <p:sp>
        <p:nvSpPr>
          <p:cNvPr id="558" name="Google Shape;558;p25"/>
          <p:cNvSpPr txBox="1"/>
          <p:nvPr/>
        </p:nvSpPr>
        <p:spPr>
          <a:xfrm>
            <a:off x="9060874" y="5156350"/>
            <a:ext cx="275705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Actions</a:t>
            </a:r>
            <a:endParaRPr/>
          </a:p>
        </p:txBody>
      </p:sp>
      <p:sp>
        <p:nvSpPr>
          <p:cNvPr id="559" name="Google Shape;559;p25"/>
          <p:cNvSpPr txBox="1"/>
          <p:nvPr/>
        </p:nvSpPr>
        <p:spPr>
          <a:xfrm>
            <a:off x="124694" y="6404021"/>
            <a:ext cx="7218216" cy="42351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1600">
                <a:solidFill>
                  <a:srgbClr val="A5A5A5"/>
                </a:solidFill>
                <a:latin typeface="Calibri"/>
                <a:ea typeface="Calibri"/>
                <a:cs typeface="Calibri"/>
                <a:sym typeface="Calibri"/>
              </a:rPr>
              <a:t>Adapted from Achieving Inclusion for Students with FASD in Australian Schools</a:t>
            </a:r>
            <a:endParaRPr/>
          </a:p>
        </p:txBody>
      </p:sp>
      <p:sp>
        <p:nvSpPr>
          <p:cNvPr id="560" name="Google Shape;560;p25"/>
          <p:cNvSpPr txBox="1"/>
          <p:nvPr/>
        </p:nvSpPr>
        <p:spPr>
          <a:xfrm>
            <a:off x="377062" y="218302"/>
            <a:ext cx="7436897" cy="82931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364DA1"/>
              </a:buClr>
              <a:buSzPts val="3600"/>
              <a:buFont typeface="Arial"/>
              <a:buNone/>
            </a:pPr>
            <a:r>
              <a:rPr lang="en-CA" sz="3600" b="1">
                <a:solidFill>
                  <a:srgbClr val="364DA1"/>
                </a:solidFill>
                <a:latin typeface="EB Garamond"/>
                <a:ea typeface="EB Garamond"/>
                <a:cs typeface="EB Garamond"/>
                <a:sym typeface="EB Garamond"/>
              </a:rPr>
              <a:t>System and structural </a:t>
            </a:r>
            <a:br>
              <a:rPr lang="en-CA" sz="3600" b="1">
                <a:solidFill>
                  <a:srgbClr val="364DA1"/>
                </a:solidFill>
                <a:latin typeface="EB Garamond"/>
                <a:ea typeface="EB Garamond"/>
                <a:cs typeface="EB Garamond"/>
                <a:sym typeface="EB Garamond"/>
              </a:rPr>
            </a:br>
            <a:r>
              <a:rPr lang="en-CA" sz="3600" b="1">
                <a:solidFill>
                  <a:srgbClr val="364DA1"/>
                </a:solidFill>
                <a:latin typeface="EB Garamond"/>
                <a:ea typeface="EB Garamond"/>
                <a:cs typeface="EB Garamond"/>
                <a:sym typeface="EB Garamond"/>
              </a:rPr>
              <a:t>change for inclusion</a:t>
            </a:r>
            <a:endParaRPr sz="3600" b="1">
              <a:solidFill>
                <a:srgbClr val="364DA1"/>
              </a:solidFill>
              <a:latin typeface="EB Garamond"/>
              <a:ea typeface="EB Garamond"/>
              <a:cs typeface="EB Garamond"/>
              <a:sym typeface="EB Garamond"/>
            </a:endParaRPr>
          </a:p>
        </p:txBody>
      </p:sp>
      <p:sp>
        <p:nvSpPr>
          <p:cNvPr id="561" name="Google Shape;561;p25"/>
          <p:cNvSpPr/>
          <p:nvPr/>
        </p:nvSpPr>
        <p:spPr>
          <a:xfrm>
            <a:off x="341904" y="2392569"/>
            <a:ext cx="2332028" cy="1870926"/>
          </a:xfrm>
          <a:prstGeom prst="roundRect">
            <a:avLst>
              <a:gd name="adj" fmla="val 5556"/>
            </a:avLst>
          </a:prstGeom>
          <a:solidFill>
            <a:srgbClr val="BADEE8"/>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2" name="Google Shape;562;p25"/>
          <p:cNvSpPr txBox="1"/>
          <p:nvPr/>
        </p:nvSpPr>
        <p:spPr>
          <a:xfrm>
            <a:off x="341902" y="2941953"/>
            <a:ext cx="2332027" cy="77215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595959"/>
              </a:buClr>
              <a:buSzPts val="2400"/>
              <a:buFont typeface="Arial"/>
              <a:buNone/>
            </a:pPr>
            <a:r>
              <a:rPr lang="en-CA" sz="2400">
                <a:solidFill>
                  <a:srgbClr val="595959"/>
                </a:solidFill>
                <a:latin typeface="Calibri"/>
                <a:ea typeface="Calibri"/>
                <a:cs typeface="Calibri"/>
                <a:sym typeface="Calibri"/>
              </a:rPr>
              <a:t>Knowledge </a:t>
            </a:r>
            <a:br>
              <a:rPr lang="en-CA" sz="2400">
                <a:solidFill>
                  <a:srgbClr val="595959"/>
                </a:solidFill>
                <a:latin typeface="Calibri"/>
                <a:ea typeface="Calibri"/>
                <a:cs typeface="Calibri"/>
                <a:sym typeface="Calibri"/>
              </a:rPr>
            </a:br>
            <a:r>
              <a:rPr lang="en-CA" sz="2400">
                <a:solidFill>
                  <a:srgbClr val="595959"/>
                </a:solidFill>
                <a:latin typeface="Calibri"/>
                <a:ea typeface="Calibri"/>
                <a:cs typeface="Calibri"/>
                <a:sym typeface="Calibri"/>
              </a:rPr>
              <a:t>of FASD</a:t>
            </a:r>
            <a:endParaRPr sz="2400">
              <a:solidFill>
                <a:srgbClr val="595959"/>
              </a:solidFill>
              <a:latin typeface="Calibri"/>
              <a:ea typeface="Calibri"/>
              <a:cs typeface="Calibri"/>
              <a:sym typeface="Calibri"/>
            </a:endParaRPr>
          </a:p>
        </p:txBody>
      </p:sp>
      <p:sp>
        <p:nvSpPr>
          <p:cNvPr id="563" name="Google Shape;563;p25"/>
          <p:cNvSpPr/>
          <p:nvPr/>
        </p:nvSpPr>
        <p:spPr>
          <a:xfrm>
            <a:off x="2932700" y="2392569"/>
            <a:ext cx="2332028" cy="1870926"/>
          </a:xfrm>
          <a:prstGeom prst="roundRect">
            <a:avLst>
              <a:gd name="adj" fmla="val 5556"/>
            </a:avLst>
          </a:prstGeom>
          <a:solidFill>
            <a:srgbClr val="BADEE8"/>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4" name="Google Shape;564;p25"/>
          <p:cNvSpPr txBox="1"/>
          <p:nvPr/>
        </p:nvSpPr>
        <p:spPr>
          <a:xfrm>
            <a:off x="2932698" y="2615278"/>
            <a:ext cx="2332027" cy="137805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595959"/>
              </a:buClr>
              <a:buSzPts val="2400"/>
              <a:buFont typeface="Arial"/>
              <a:buNone/>
            </a:pPr>
            <a:r>
              <a:rPr lang="en-CA" sz="2400">
                <a:solidFill>
                  <a:srgbClr val="595959"/>
                </a:solidFill>
                <a:latin typeface="Calibri"/>
                <a:ea typeface="Calibri"/>
                <a:cs typeface="Calibri"/>
                <a:sym typeface="Calibri"/>
              </a:rPr>
              <a:t>Successful inclusion of learners with FASD</a:t>
            </a:r>
            <a:endParaRPr sz="2400">
              <a:solidFill>
                <a:srgbClr val="595959"/>
              </a:solidFill>
              <a:latin typeface="Calibri"/>
              <a:ea typeface="Calibri"/>
              <a:cs typeface="Calibri"/>
              <a:sym typeface="Calibri"/>
            </a:endParaRPr>
          </a:p>
        </p:txBody>
      </p:sp>
      <p:sp>
        <p:nvSpPr>
          <p:cNvPr id="565" name="Google Shape;565;p25"/>
          <p:cNvSpPr/>
          <p:nvPr/>
        </p:nvSpPr>
        <p:spPr>
          <a:xfrm>
            <a:off x="5606627" y="2392569"/>
            <a:ext cx="2332028" cy="1870926"/>
          </a:xfrm>
          <a:prstGeom prst="roundRect">
            <a:avLst>
              <a:gd name="adj" fmla="val 5556"/>
            </a:avLst>
          </a:prstGeom>
          <a:solidFill>
            <a:srgbClr val="BADEE8"/>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6" name="Google Shape;566;p25"/>
          <p:cNvSpPr txBox="1"/>
          <p:nvPr/>
        </p:nvSpPr>
        <p:spPr>
          <a:xfrm>
            <a:off x="5606625" y="2615278"/>
            <a:ext cx="2332027" cy="137805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595959"/>
              </a:buClr>
              <a:buSzPts val="2400"/>
              <a:buFont typeface="Arial"/>
              <a:buNone/>
            </a:pPr>
            <a:r>
              <a:rPr lang="en-CA" sz="2400">
                <a:solidFill>
                  <a:srgbClr val="595959"/>
                </a:solidFill>
                <a:latin typeface="Calibri"/>
                <a:ea typeface="Calibri"/>
                <a:cs typeface="Calibri"/>
                <a:sym typeface="Calibri"/>
              </a:rPr>
              <a:t>Curriculum design, decision making, and delivery</a:t>
            </a:r>
            <a:endParaRPr sz="2400">
              <a:solidFill>
                <a:srgbClr val="595959"/>
              </a:solidFill>
              <a:latin typeface="Calibri"/>
              <a:ea typeface="Calibri"/>
              <a:cs typeface="Calibri"/>
              <a:sym typeface="Calibri"/>
            </a:endParaRPr>
          </a:p>
        </p:txBody>
      </p:sp>
      <p:pic>
        <p:nvPicPr>
          <p:cNvPr id="567" name="Google Shape;567;p25"/>
          <p:cNvPicPr preferRelativeResize="0"/>
          <p:nvPr/>
        </p:nvPicPr>
        <p:blipFill rotWithShape="1">
          <a:blip r:embed="rId3">
            <a:alphaModFix/>
          </a:blip>
          <a:srcRect/>
          <a:stretch/>
        </p:blipFill>
        <p:spPr>
          <a:xfrm>
            <a:off x="377063" y="2049488"/>
            <a:ext cx="595346" cy="565790"/>
          </a:xfrm>
          <a:prstGeom prst="rect">
            <a:avLst/>
          </a:prstGeom>
          <a:noFill/>
          <a:ln>
            <a:noFill/>
          </a:ln>
        </p:spPr>
      </p:pic>
      <p:sp>
        <p:nvSpPr>
          <p:cNvPr id="568" name="Google Shape;568;p25"/>
          <p:cNvSpPr/>
          <p:nvPr/>
        </p:nvSpPr>
        <p:spPr>
          <a:xfrm>
            <a:off x="651164" y="5157590"/>
            <a:ext cx="2660073" cy="1114816"/>
          </a:xfrm>
          <a:prstGeom prst="roundRect">
            <a:avLst>
              <a:gd name="adj" fmla="val 5556"/>
            </a:avLst>
          </a:prstGeom>
          <a:solidFill>
            <a:srgbClr val="4B9847"/>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9" name="Google Shape;569;p25"/>
          <p:cNvSpPr txBox="1"/>
          <p:nvPr/>
        </p:nvSpPr>
        <p:spPr>
          <a:xfrm>
            <a:off x="674736" y="5360920"/>
            <a:ext cx="2660073" cy="77215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400"/>
              <a:buFont typeface="Arial"/>
              <a:buNone/>
            </a:pPr>
            <a:r>
              <a:rPr lang="en-CA" sz="2400">
                <a:solidFill>
                  <a:schemeClr val="lt1"/>
                </a:solidFill>
                <a:latin typeface="Calibri"/>
                <a:ea typeface="Calibri"/>
                <a:cs typeface="Calibri"/>
                <a:sym typeface="Calibri"/>
              </a:rPr>
              <a:t>Collaboration and communication</a:t>
            </a:r>
            <a:endParaRPr sz="2400">
              <a:solidFill>
                <a:schemeClr val="lt1"/>
              </a:solidFill>
              <a:latin typeface="Calibri"/>
              <a:ea typeface="Calibri"/>
              <a:cs typeface="Calibri"/>
              <a:sym typeface="Calibri"/>
            </a:endParaRPr>
          </a:p>
        </p:txBody>
      </p:sp>
      <p:sp>
        <p:nvSpPr>
          <p:cNvPr id="570" name="Google Shape;570;p25"/>
          <p:cNvSpPr/>
          <p:nvPr/>
        </p:nvSpPr>
        <p:spPr>
          <a:xfrm>
            <a:off x="3796146" y="5157590"/>
            <a:ext cx="2660073" cy="1114816"/>
          </a:xfrm>
          <a:prstGeom prst="roundRect">
            <a:avLst>
              <a:gd name="adj" fmla="val 5556"/>
            </a:avLst>
          </a:prstGeom>
          <a:solidFill>
            <a:srgbClr val="4B9847"/>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1" name="Google Shape;571;p25"/>
          <p:cNvSpPr txBox="1"/>
          <p:nvPr/>
        </p:nvSpPr>
        <p:spPr>
          <a:xfrm>
            <a:off x="3819718" y="5360920"/>
            <a:ext cx="2636501" cy="77215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400"/>
              <a:buFont typeface="Arial"/>
              <a:buNone/>
            </a:pPr>
            <a:r>
              <a:rPr lang="en-CA" sz="2400">
                <a:solidFill>
                  <a:schemeClr val="lt1"/>
                </a:solidFill>
                <a:latin typeface="Calibri"/>
                <a:ea typeface="Calibri"/>
                <a:cs typeface="Calibri"/>
                <a:sym typeface="Calibri"/>
              </a:rPr>
              <a:t>No blame, </a:t>
            </a:r>
            <a:br>
              <a:rPr lang="en-CA" sz="2400">
                <a:solidFill>
                  <a:schemeClr val="lt1"/>
                </a:solidFill>
                <a:latin typeface="Calibri"/>
                <a:ea typeface="Calibri"/>
                <a:cs typeface="Calibri"/>
                <a:sym typeface="Calibri"/>
              </a:rPr>
            </a:br>
            <a:r>
              <a:rPr lang="en-CA" sz="2400">
                <a:solidFill>
                  <a:schemeClr val="lt1"/>
                </a:solidFill>
                <a:latin typeface="Calibri"/>
                <a:ea typeface="Calibri"/>
                <a:cs typeface="Calibri"/>
                <a:sym typeface="Calibri"/>
              </a:rPr>
              <a:t>no shame</a:t>
            </a:r>
            <a:endParaRPr sz="2400">
              <a:solidFill>
                <a:schemeClr val="lt1"/>
              </a:solidFill>
              <a:latin typeface="Calibri"/>
              <a:ea typeface="Calibri"/>
              <a:cs typeface="Calibri"/>
              <a:sym typeface="Calibri"/>
            </a:endParaRPr>
          </a:p>
        </p:txBody>
      </p:sp>
      <p:pic>
        <p:nvPicPr>
          <p:cNvPr id="572" name="Google Shape;572;p25"/>
          <p:cNvPicPr preferRelativeResize="0"/>
          <p:nvPr/>
        </p:nvPicPr>
        <p:blipFill rotWithShape="1">
          <a:blip r:embed="rId3">
            <a:alphaModFix/>
          </a:blip>
          <a:srcRect/>
          <a:stretch/>
        </p:blipFill>
        <p:spPr>
          <a:xfrm>
            <a:off x="627592" y="4751412"/>
            <a:ext cx="595346" cy="565790"/>
          </a:xfrm>
          <a:prstGeom prst="rect">
            <a:avLst/>
          </a:prstGeom>
          <a:noFill/>
          <a:ln>
            <a:noFill/>
          </a:ln>
        </p:spPr>
      </p:pic>
      <p:pic>
        <p:nvPicPr>
          <p:cNvPr id="573" name="Google Shape;573;p25"/>
          <p:cNvPicPr preferRelativeResize="0"/>
          <p:nvPr/>
        </p:nvPicPr>
        <p:blipFill rotWithShape="1">
          <a:blip r:embed="rId3">
            <a:alphaModFix/>
          </a:blip>
          <a:srcRect/>
          <a:stretch/>
        </p:blipFill>
        <p:spPr>
          <a:xfrm>
            <a:off x="3683598" y="4795130"/>
            <a:ext cx="595346" cy="565790"/>
          </a:xfrm>
          <a:prstGeom prst="rect">
            <a:avLst/>
          </a:prstGeom>
          <a:noFill/>
          <a:ln>
            <a:noFill/>
          </a:ln>
        </p:spPr>
      </p:pic>
      <p:cxnSp>
        <p:nvCxnSpPr>
          <p:cNvPr id="574" name="Google Shape;574;p25"/>
          <p:cNvCxnSpPr>
            <a:endCxn id="556" idx="1"/>
          </p:cNvCxnSpPr>
          <p:nvPr/>
        </p:nvCxnSpPr>
        <p:spPr>
          <a:xfrm>
            <a:off x="6359113" y="891259"/>
            <a:ext cx="2801400" cy="0"/>
          </a:xfrm>
          <a:prstGeom prst="straightConnector1">
            <a:avLst/>
          </a:prstGeom>
          <a:noFill/>
          <a:ln w="104775" cap="rnd" cmpd="sng">
            <a:solidFill>
              <a:srgbClr val="BADEE8"/>
            </a:solidFill>
            <a:prstDash val="solid"/>
            <a:miter lim="800000"/>
            <a:headEnd type="none" w="sm" len="sm"/>
            <a:tailEnd type="triangle" w="med" len="med"/>
          </a:ln>
        </p:spPr>
      </p:cxnSp>
      <p:cxnSp>
        <p:nvCxnSpPr>
          <p:cNvPr id="575" name="Google Shape;575;p25"/>
          <p:cNvCxnSpPr>
            <a:stCxn id="566" idx="3"/>
          </p:cNvCxnSpPr>
          <p:nvPr/>
        </p:nvCxnSpPr>
        <p:spPr>
          <a:xfrm rot="10800000" flipH="1">
            <a:off x="7938652" y="3294705"/>
            <a:ext cx="1122300" cy="9600"/>
          </a:xfrm>
          <a:prstGeom prst="straightConnector1">
            <a:avLst/>
          </a:prstGeom>
          <a:noFill/>
          <a:ln w="104775" cap="rnd" cmpd="sng">
            <a:solidFill>
              <a:srgbClr val="BADEE8"/>
            </a:solidFill>
            <a:prstDash val="solid"/>
            <a:miter lim="800000"/>
            <a:headEnd type="none" w="sm" len="sm"/>
            <a:tailEnd type="triangle" w="med" len="med"/>
          </a:ln>
        </p:spPr>
      </p:cxnSp>
      <p:cxnSp>
        <p:nvCxnSpPr>
          <p:cNvPr id="576" name="Google Shape;576;p25"/>
          <p:cNvCxnSpPr/>
          <p:nvPr/>
        </p:nvCxnSpPr>
        <p:spPr>
          <a:xfrm>
            <a:off x="6567052" y="5618015"/>
            <a:ext cx="2438397" cy="31885"/>
          </a:xfrm>
          <a:prstGeom prst="straightConnector1">
            <a:avLst/>
          </a:prstGeom>
          <a:noFill/>
          <a:ln w="104775" cap="rnd" cmpd="sng">
            <a:solidFill>
              <a:srgbClr val="BADEE8"/>
            </a:solidFill>
            <a:prstDash val="solid"/>
            <a:miter lim="800000"/>
            <a:headEnd type="none" w="sm" len="sm"/>
            <a:tailEnd type="triangle" w="med" len="med"/>
          </a:ln>
        </p:spPr>
      </p:cxnSp>
      <p:cxnSp>
        <p:nvCxnSpPr>
          <p:cNvPr id="577" name="Google Shape;577;p25"/>
          <p:cNvCxnSpPr/>
          <p:nvPr/>
        </p:nvCxnSpPr>
        <p:spPr>
          <a:xfrm flipH="1">
            <a:off x="1319790" y="1365709"/>
            <a:ext cx="1007774" cy="887531"/>
          </a:xfrm>
          <a:prstGeom prst="straightConnector1">
            <a:avLst/>
          </a:prstGeom>
          <a:noFill/>
          <a:ln w="104775" cap="rnd" cmpd="sng">
            <a:solidFill>
              <a:srgbClr val="364DA1"/>
            </a:solidFill>
            <a:prstDash val="solid"/>
            <a:miter lim="800000"/>
            <a:headEnd type="none" w="sm" len="sm"/>
            <a:tailEnd type="triangle" w="med" len="med"/>
          </a:ln>
        </p:spPr>
      </p:cxnSp>
      <p:cxnSp>
        <p:nvCxnSpPr>
          <p:cNvPr id="578" name="Google Shape;578;p25"/>
          <p:cNvCxnSpPr/>
          <p:nvPr/>
        </p:nvCxnSpPr>
        <p:spPr>
          <a:xfrm>
            <a:off x="4118408" y="1365709"/>
            <a:ext cx="0" cy="901480"/>
          </a:xfrm>
          <a:prstGeom prst="straightConnector1">
            <a:avLst/>
          </a:prstGeom>
          <a:noFill/>
          <a:ln w="104775" cap="rnd" cmpd="sng">
            <a:solidFill>
              <a:srgbClr val="364DA1"/>
            </a:solidFill>
            <a:prstDash val="solid"/>
            <a:miter lim="800000"/>
            <a:headEnd type="none" w="sm" len="sm"/>
            <a:tailEnd type="triangle" w="med" len="med"/>
          </a:ln>
        </p:spPr>
      </p:cxnSp>
      <p:cxnSp>
        <p:nvCxnSpPr>
          <p:cNvPr id="579" name="Google Shape;579;p25"/>
          <p:cNvCxnSpPr/>
          <p:nvPr/>
        </p:nvCxnSpPr>
        <p:spPr>
          <a:xfrm>
            <a:off x="5902036" y="1365709"/>
            <a:ext cx="710191" cy="929189"/>
          </a:xfrm>
          <a:prstGeom prst="straightConnector1">
            <a:avLst/>
          </a:prstGeom>
          <a:noFill/>
          <a:ln w="104775" cap="rnd" cmpd="sng">
            <a:solidFill>
              <a:srgbClr val="364DA1"/>
            </a:solidFill>
            <a:prstDash val="solid"/>
            <a:miter lim="800000"/>
            <a:headEnd type="none" w="sm" len="sm"/>
            <a:tailEnd type="triangle" w="med" len="med"/>
          </a:ln>
        </p:spPr>
      </p:cxnSp>
      <p:cxnSp>
        <p:nvCxnSpPr>
          <p:cNvPr id="580" name="Google Shape;580;p25"/>
          <p:cNvCxnSpPr/>
          <p:nvPr/>
        </p:nvCxnSpPr>
        <p:spPr>
          <a:xfrm>
            <a:off x="1400658" y="4130605"/>
            <a:ext cx="640431" cy="918087"/>
          </a:xfrm>
          <a:prstGeom prst="straightConnector1">
            <a:avLst/>
          </a:prstGeom>
          <a:noFill/>
          <a:ln w="104775" cap="rnd" cmpd="sng">
            <a:solidFill>
              <a:srgbClr val="364DA1"/>
            </a:solidFill>
            <a:prstDash val="solid"/>
            <a:miter lim="800000"/>
            <a:headEnd type="none" w="sm" len="sm"/>
            <a:tailEnd type="triangle" w="med" len="med"/>
          </a:ln>
        </p:spPr>
      </p:cxnSp>
      <p:cxnSp>
        <p:nvCxnSpPr>
          <p:cNvPr id="581" name="Google Shape;581;p25"/>
          <p:cNvCxnSpPr/>
          <p:nvPr/>
        </p:nvCxnSpPr>
        <p:spPr>
          <a:xfrm rot="10800000" flipH="1">
            <a:off x="2465704" y="4130605"/>
            <a:ext cx="909623" cy="887011"/>
          </a:xfrm>
          <a:prstGeom prst="straightConnector1">
            <a:avLst/>
          </a:prstGeom>
          <a:noFill/>
          <a:ln w="104775" cap="rnd" cmpd="sng">
            <a:solidFill>
              <a:srgbClr val="364DA1"/>
            </a:solidFill>
            <a:prstDash val="solid"/>
            <a:miter lim="800000"/>
            <a:headEnd type="none" w="sm" len="sm"/>
            <a:tailEnd type="triangle" w="med" len="med"/>
          </a:ln>
        </p:spPr>
      </p:cxnSp>
      <p:cxnSp>
        <p:nvCxnSpPr>
          <p:cNvPr id="582" name="Google Shape;582;p25"/>
          <p:cNvCxnSpPr/>
          <p:nvPr/>
        </p:nvCxnSpPr>
        <p:spPr>
          <a:xfrm rot="10800000" flipH="1">
            <a:off x="5334001" y="4104171"/>
            <a:ext cx="778610" cy="869243"/>
          </a:xfrm>
          <a:prstGeom prst="straightConnector1">
            <a:avLst/>
          </a:prstGeom>
          <a:noFill/>
          <a:ln w="104775" cap="rnd" cmpd="sng">
            <a:solidFill>
              <a:srgbClr val="364DA1"/>
            </a:solidFill>
            <a:prstDash val="solid"/>
            <a:miter lim="800000"/>
            <a:headEnd type="none" w="sm" len="sm"/>
            <a:tailEnd type="triangle" w="med" len="med"/>
          </a:ln>
        </p:spPr>
      </p:cxnSp>
      <p:cxnSp>
        <p:nvCxnSpPr>
          <p:cNvPr id="583" name="Google Shape;583;p25"/>
          <p:cNvCxnSpPr/>
          <p:nvPr/>
        </p:nvCxnSpPr>
        <p:spPr>
          <a:xfrm rot="10800000">
            <a:off x="4374888" y="4143953"/>
            <a:ext cx="732176" cy="841535"/>
          </a:xfrm>
          <a:prstGeom prst="straightConnector1">
            <a:avLst/>
          </a:prstGeom>
          <a:noFill/>
          <a:ln w="104775" cap="rnd" cmpd="sng">
            <a:solidFill>
              <a:srgbClr val="364DA1"/>
            </a:solidFill>
            <a:prstDash val="solid"/>
            <a:miter lim="800000"/>
            <a:headEnd type="none" w="sm" len="sm"/>
            <a:tailEnd type="triangle" w="med" len="med"/>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26"/>
          <p:cNvSpPr/>
          <p:nvPr/>
        </p:nvSpPr>
        <p:spPr>
          <a:xfrm>
            <a:off x="0" y="1134571"/>
            <a:ext cx="4316057" cy="5265964"/>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0" name="Google Shape;590;p26"/>
          <p:cNvSpPr/>
          <p:nvPr/>
        </p:nvSpPr>
        <p:spPr>
          <a:xfrm>
            <a:off x="2043447" y="-538464"/>
            <a:ext cx="3234346" cy="3234346"/>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591" name="Google Shape;591;p26"/>
          <p:cNvSpPr/>
          <p:nvPr/>
        </p:nvSpPr>
        <p:spPr>
          <a:xfrm>
            <a:off x="0"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592" name="Google Shape;592;p26"/>
          <p:cNvCxnSpPr>
            <a:stCxn id="591" idx="0"/>
          </p:cNvCxnSpPr>
          <p:nvPr/>
        </p:nvCxnSpPr>
        <p:spPr>
          <a:xfrm flipH="1">
            <a:off x="244993"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593" name="Google Shape;593;p26"/>
          <p:cNvSpPr txBox="1"/>
          <p:nvPr/>
        </p:nvSpPr>
        <p:spPr>
          <a:xfrm>
            <a:off x="121486" y="6400800"/>
            <a:ext cx="34176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rgbClr val="595959"/>
                </a:solidFill>
                <a:latin typeface="Calibri"/>
                <a:ea typeface="Calibri"/>
                <a:cs typeface="Calibri"/>
                <a:sym typeface="Calibri"/>
              </a:rPr>
              <a:t>26</a:t>
            </a:fld>
            <a:endParaRPr sz="1200">
              <a:solidFill>
                <a:srgbClr val="595959"/>
              </a:solidFill>
              <a:latin typeface="Calibri"/>
              <a:ea typeface="Calibri"/>
              <a:cs typeface="Calibri"/>
              <a:sym typeface="Calibri"/>
            </a:endParaRPr>
          </a:p>
        </p:txBody>
      </p:sp>
      <p:sp>
        <p:nvSpPr>
          <p:cNvPr id="594" name="Google Shape;594;p26"/>
          <p:cNvSpPr/>
          <p:nvPr/>
        </p:nvSpPr>
        <p:spPr>
          <a:xfrm>
            <a:off x="4795939" y="3282461"/>
            <a:ext cx="45719" cy="1654646"/>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5" name="Google Shape;595;p26"/>
          <p:cNvSpPr txBox="1"/>
          <p:nvPr/>
        </p:nvSpPr>
        <p:spPr>
          <a:xfrm>
            <a:off x="5061064" y="2338149"/>
            <a:ext cx="6902270" cy="433965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595959"/>
              </a:buClr>
              <a:buSzPts val="2300"/>
              <a:buFont typeface="Arial"/>
              <a:buChar char="•"/>
            </a:pPr>
            <a:r>
              <a:rPr lang="en-CA" sz="2300" b="1">
                <a:solidFill>
                  <a:srgbClr val="595959"/>
                </a:solidFill>
                <a:latin typeface="Calibri"/>
                <a:ea typeface="Calibri"/>
                <a:cs typeface="Calibri"/>
                <a:sym typeface="Calibri"/>
              </a:rPr>
              <a:t>Flexible, individual-based responses </a:t>
            </a:r>
            <a:r>
              <a:rPr lang="en-CA" sz="2300">
                <a:solidFill>
                  <a:srgbClr val="595959"/>
                </a:solidFill>
                <a:latin typeface="Calibri"/>
                <a:ea typeface="Calibri"/>
                <a:cs typeface="Calibri"/>
                <a:sym typeface="Calibri"/>
              </a:rPr>
              <a:t>prove to be most effective approaches </a:t>
            </a:r>
            <a:endParaRPr/>
          </a:p>
          <a:p>
            <a:pPr marL="342900" marR="0" lvl="0" indent="-342900" algn="l" rtl="0">
              <a:lnSpc>
                <a:spcPct val="100000"/>
              </a:lnSpc>
              <a:spcBef>
                <a:spcPts val="0"/>
              </a:spcBef>
              <a:spcAft>
                <a:spcPts val="0"/>
              </a:spcAft>
              <a:buClr>
                <a:srgbClr val="595959"/>
              </a:buClr>
              <a:buSzPts val="2300"/>
              <a:buFont typeface="Arial"/>
              <a:buChar char="•"/>
            </a:pPr>
            <a:r>
              <a:rPr lang="en-CA" sz="2300">
                <a:solidFill>
                  <a:srgbClr val="595959"/>
                </a:solidFill>
                <a:latin typeface="Calibri"/>
                <a:ea typeface="Calibri"/>
                <a:cs typeface="Calibri"/>
                <a:sym typeface="Calibri"/>
              </a:rPr>
              <a:t>Students with FASD and </a:t>
            </a:r>
            <a:r>
              <a:rPr lang="en-CA" sz="2300" b="1">
                <a:solidFill>
                  <a:srgbClr val="595959"/>
                </a:solidFill>
                <a:latin typeface="Calibri"/>
                <a:ea typeface="Calibri"/>
                <a:cs typeface="Calibri"/>
                <a:sym typeface="Calibri"/>
              </a:rPr>
              <a:t>positive school experiences</a:t>
            </a:r>
            <a:r>
              <a:rPr lang="en-CA" sz="2300">
                <a:solidFill>
                  <a:srgbClr val="595959"/>
                </a:solidFill>
                <a:latin typeface="Calibri"/>
                <a:ea typeface="Calibri"/>
                <a:cs typeface="Calibri"/>
                <a:sym typeface="Calibri"/>
              </a:rPr>
              <a:t> are less likely to develop adverse outcomes</a:t>
            </a:r>
            <a:endParaRPr/>
          </a:p>
          <a:p>
            <a:pPr marL="342900" marR="0" lvl="0" indent="-342900" algn="l" rtl="0">
              <a:lnSpc>
                <a:spcPct val="100000"/>
              </a:lnSpc>
              <a:spcBef>
                <a:spcPts val="0"/>
              </a:spcBef>
              <a:spcAft>
                <a:spcPts val="0"/>
              </a:spcAft>
              <a:buClr>
                <a:srgbClr val="595959"/>
              </a:buClr>
              <a:buSzPts val="2300"/>
              <a:buFont typeface="Arial"/>
              <a:buChar char="•"/>
            </a:pPr>
            <a:r>
              <a:rPr lang="en-CA" sz="2300">
                <a:solidFill>
                  <a:srgbClr val="595959"/>
                </a:solidFill>
                <a:latin typeface="Calibri"/>
                <a:ea typeface="Calibri"/>
                <a:cs typeface="Calibri"/>
                <a:sym typeface="Calibri"/>
              </a:rPr>
              <a:t>Teachers often report that they lack the </a:t>
            </a:r>
            <a:r>
              <a:rPr lang="en-CA" sz="2300" b="1">
                <a:solidFill>
                  <a:srgbClr val="595959"/>
                </a:solidFill>
                <a:latin typeface="Calibri"/>
                <a:ea typeface="Calibri"/>
                <a:cs typeface="Calibri"/>
                <a:sym typeface="Calibri"/>
              </a:rPr>
              <a:t>knowledge and training in FASD </a:t>
            </a:r>
            <a:endParaRPr/>
          </a:p>
          <a:p>
            <a:pPr marL="342900" marR="0" lvl="0" indent="-342900" algn="l" rtl="0">
              <a:lnSpc>
                <a:spcPct val="100000"/>
              </a:lnSpc>
              <a:spcBef>
                <a:spcPts val="0"/>
              </a:spcBef>
              <a:spcAft>
                <a:spcPts val="0"/>
              </a:spcAft>
              <a:buClr>
                <a:srgbClr val="595959"/>
              </a:buClr>
              <a:buSzPts val="2300"/>
              <a:buFont typeface="Arial"/>
              <a:buChar char="•"/>
            </a:pPr>
            <a:r>
              <a:rPr lang="en-CA" sz="2300">
                <a:solidFill>
                  <a:srgbClr val="595959"/>
                </a:solidFill>
                <a:latin typeface="Calibri"/>
                <a:ea typeface="Calibri"/>
                <a:cs typeface="Calibri"/>
                <a:sym typeface="Calibri"/>
              </a:rPr>
              <a:t>Research has found that </a:t>
            </a:r>
            <a:r>
              <a:rPr lang="en-CA" sz="2300" b="1">
                <a:solidFill>
                  <a:srgbClr val="595959"/>
                </a:solidFill>
                <a:latin typeface="Calibri"/>
                <a:ea typeface="Calibri"/>
                <a:cs typeface="Calibri"/>
                <a:sym typeface="Calibri"/>
              </a:rPr>
              <a:t>traditional approaches in classroom management can be unsuccessful </a:t>
            </a:r>
            <a:r>
              <a:rPr lang="en-CA" sz="2300">
                <a:solidFill>
                  <a:srgbClr val="595959"/>
                </a:solidFill>
                <a:latin typeface="Calibri"/>
                <a:ea typeface="Calibri"/>
                <a:cs typeface="Calibri"/>
                <a:sym typeface="Calibri"/>
              </a:rPr>
              <a:t>in supporting the needs of students with FASD</a:t>
            </a:r>
            <a:endParaRPr/>
          </a:p>
          <a:p>
            <a:pPr marL="342900" marR="0" lvl="0" indent="-342900" algn="l" rtl="0">
              <a:lnSpc>
                <a:spcPct val="100000"/>
              </a:lnSpc>
              <a:spcBef>
                <a:spcPts val="0"/>
              </a:spcBef>
              <a:spcAft>
                <a:spcPts val="0"/>
              </a:spcAft>
              <a:buClr>
                <a:srgbClr val="595959"/>
              </a:buClr>
              <a:buSzPts val="2300"/>
              <a:buFont typeface="Arial"/>
              <a:buChar char="•"/>
            </a:pPr>
            <a:r>
              <a:rPr lang="en-CA" sz="2300">
                <a:solidFill>
                  <a:srgbClr val="595959"/>
                </a:solidFill>
                <a:latin typeface="Calibri"/>
                <a:ea typeface="Calibri"/>
                <a:cs typeface="Calibri"/>
                <a:sym typeface="Calibri"/>
              </a:rPr>
              <a:t>Typical </a:t>
            </a:r>
            <a:r>
              <a:rPr lang="en-CA" sz="2300" b="1">
                <a:solidFill>
                  <a:srgbClr val="595959"/>
                </a:solidFill>
                <a:latin typeface="Calibri"/>
                <a:ea typeface="Calibri"/>
                <a:cs typeface="Calibri"/>
                <a:sym typeface="Calibri"/>
              </a:rPr>
              <a:t>behavioural responses are not always interpreted appropriately</a:t>
            </a:r>
            <a:r>
              <a:rPr lang="en-CA" sz="2300">
                <a:solidFill>
                  <a:srgbClr val="595959"/>
                </a:solidFill>
                <a:latin typeface="Calibri"/>
                <a:ea typeface="Calibri"/>
                <a:cs typeface="Calibri"/>
                <a:sym typeface="Calibri"/>
              </a:rPr>
              <a:t> by the individual with FASD</a:t>
            </a:r>
            <a:endParaRPr/>
          </a:p>
        </p:txBody>
      </p:sp>
      <p:sp>
        <p:nvSpPr>
          <p:cNvPr id="596" name="Google Shape;596;p26"/>
          <p:cNvSpPr txBox="1"/>
          <p:nvPr/>
        </p:nvSpPr>
        <p:spPr>
          <a:xfrm>
            <a:off x="4969596" y="374525"/>
            <a:ext cx="6585095"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Case for a </a:t>
            </a:r>
            <a:br>
              <a:rPr lang="en-CA" sz="5400" b="1">
                <a:solidFill>
                  <a:srgbClr val="364DA1"/>
                </a:solidFill>
                <a:latin typeface="EB Garamond"/>
                <a:ea typeface="EB Garamond"/>
                <a:cs typeface="EB Garamond"/>
                <a:sym typeface="EB Garamond"/>
              </a:rPr>
            </a:br>
            <a:r>
              <a:rPr lang="en-CA" sz="5400" b="1">
                <a:solidFill>
                  <a:srgbClr val="364DA1"/>
                </a:solidFill>
                <a:latin typeface="EB Garamond"/>
                <a:ea typeface="EB Garamond"/>
                <a:cs typeface="EB Garamond"/>
                <a:sym typeface="EB Garamond"/>
              </a:rPr>
              <a:t>Different Approach</a:t>
            </a:r>
            <a:endParaRPr/>
          </a:p>
        </p:txBody>
      </p:sp>
      <p:pic>
        <p:nvPicPr>
          <p:cNvPr id="597" name="Google Shape;597;p26" descr="A picture containing text, person, indoor, child&#10;&#10;Description automatically generated"/>
          <p:cNvPicPr preferRelativeResize="0">
            <a:picLocks noGrp="1"/>
          </p:cNvPicPr>
          <p:nvPr>
            <p:ph type="pic" idx="2"/>
          </p:nvPr>
        </p:nvPicPr>
        <p:blipFill rotWithShape="1">
          <a:blip r:embed="rId3">
            <a:alphaModFix/>
          </a:blip>
          <a:srcRect l="6751" r="6750"/>
          <a:stretch/>
        </p:blipFill>
        <p:spPr>
          <a:xfrm>
            <a:off x="226558" y="2058803"/>
            <a:ext cx="4397696" cy="3386033"/>
          </a:xfrm>
          <a:prstGeom prst="rect">
            <a:avLst/>
          </a:prstGeom>
          <a:solidFill>
            <a:schemeClr val="lt1"/>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g3919f0f7af6_0_33"/>
          <p:cNvSpPr/>
          <p:nvPr/>
        </p:nvSpPr>
        <p:spPr>
          <a:xfrm>
            <a:off x="0" y="1134571"/>
            <a:ext cx="4316100" cy="52659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1" name="Google Shape;621;g3919f0f7af6_0_33"/>
          <p:cNvSpPr/>
          <p:nvPr/>
        </p:nvSpPr>
        <p:spPr>
          <a:xfrm>
            <a:off x="2043447" y="-538464"/>
            <a:ext cx="3234300" cy="3234300"/>
          </a:xfrm>
          <a:prstGeom prst="donut">
            <a:avLst>
              <a:gd name="adj" fmla="val 18025"/>
            </a:avLst>
          </a:prstGeom>
          <a:solidFill>
            <a:schemeClr val="accent5">
              <a:alpha val="902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622" name="Google Shape;622;g3919f0f7af6_0_33"/>
          <p:cNvSpPr/>
          <p:nvPr/>
        </p:nvSpPr>
        <p:spPr>
          <a:xfrm>
            <a:off x="0" y="0"/>
            <a:ext cx="506100"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623" name="Google Shape;623;g3919f0f7af6_0_33"/>
          <p:cNvCxnSpPr>
            <a:stCxn id="622" idx="0"/>
          </p:cNvCxnSpPr>
          <p:nvPr/>
        </p:nvCxnSpPr>
        <p:spPr>
          <a:xfrm flipH="1">
            <a:off x="244950"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624" name="Google Shape;624;g3919f0f7af6_0_33"/>
          <p:cNvSpPr txBox="1"/>
          <p:nvPr/>
        </p:nvSpPr>
        <p:spPr>
          <a:xfrm>
            <a:off x="121486" y="6400800"/>
            <a:ext cx="3417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rgbClr val="595959"/>
                </a:solidFill>
                <a:latin typeface="Calibri"/>
                <a:ea typeface="Calibri"/>
                <a:cs typeface="Calibri"/>
                <a:sym typeface="Calibri"/>
              </a:rPr>
              <a:t>27</a:t>
            </a:fld>
            <a:endParaRPr sz="1200">
              <a:solidFill>
                <a:srgbClr val="595959"/>
              </a:solidFill>
              <a:latin typeface="Calibri"/>
              <a:ea typeface="Calibri"/>
              <a:cs typeface="Calibri"/>
              <a:sym typeface="Calibri"/>
            </a:endParaRPr>
          </a:p>
        </p:txBody>
      </p:sp>
      <p:sp>
        <p:nvSpPr>
          <p:cNvPr id="625" name="Google Shape;625;g3919f0f7af6_0_33"/>
          <p:cNvSpPr/>
          <p:nvPr/>
        </p:nvSpPr>
        <p:spPr>
          <a:xfrm>
            <a:off x="4795939" y="3282461"/>
            <a:ext cx="45600" cy="1654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6" name="Google Shape;626;g3919f0f7af6_0_33"/>
          <p:cNvSpPr txBox="1"/>
          <p:nvPr/>
        </p:nvSpPr>
        <p:spPr>
          <a:xfrm>
            <a:off x="5061064" y="2338149"/>
            <a:ext cx="6902400" cy="31401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595959"/>
              </a:buClr>
              <a:buSzPts val="2300"/>
              <a:buChar char="•"/>
            </a:pPr>
            <a:r>
              <a:rPr lang="en-CA" sz="2300">
                <a:solidFill>
                  <a:srgbClr val="595959"/>
                </a:solidFill>
                <a:latin typeface="Calibri"/>
                <a:ea typeface="Calibri"/>
                <a:cs typeface="Calibri"/>
                <a:sym typeface="Calibri"/>
              </a:rPr>
              <a:t>Many students with FASD go unrecognized in school settings. </a:t>
            </a:r>
            <a:endParaRPr sz="23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300"/>
              <a:buFont typeface="Calibri"/>
              <a:buChar char="•"/>
            </a:pPr>
            <a:r>
              <a:rPr lang="en-CA" sz="2300">
                <a:solidFill>
                  <a:srgbClr val="595959"/>
                </a:solidFill>
                <a:latin typeface="Calibri"/>
                <a:ea typeface="Calibri"/>
                <a:cs typeface="Calibri"/>
                <a:sym typeface="Calibri"/>
              </a:rPr>
              <a:t>Misinterpreted behaviours can lead to unnecessary discipline.</a:t>
            </a:r>
            <a:endParaRPr sz="23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300"/>
              <a:buFont typeface="Calibri"/>
              <a:buChar char="•"/>
            </a:pPr>
            <a:r>
              <a:rPr lang="en-CA" sz="2300">
                <a:solidFill>
                  <a:srgbClr val="595959"/>
                </a:solidFill>
                <a:latin typeface="Calibri"/>
                <a:ea typeface="Calibri"/>
                <a:cs typeface="Calibri"/>
                <a:sym typeface="Calibri"/>
              </a:rPr>
              <a:t>Early recognition helps prevent escalation and exclusion.</a:t>
            </a:r>
            <a:endParaRPr sz="23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300"/>
              <a:buFont typeface="Calibri"/>
              <a:buChar char="•"/>
            </a:pPr>
            <a:r>
              <a:rPr lang="en-CA" sz="2300">
                <a:solidFill>
                  <a:srgbClr val="595959"/>
                </a:solidFill>
                <a:latin typeface="Calibri"/>
                <a:ea typeface="Calibri"/>
                <a:cs typeface="Calibri"/>
                <a:sym typeface="Calibri"/>
              </a:rPr>
              <a:t>Collaboration with families and school teams improves consistency.</a:t>
            </a:r>
            <a:endParaRPr sz="2300">
              <a:solidFill>
                <a:srgbClr val="595959"/>
              </a:solidFill>
              <a:latin typeface="Calibri"/>
              <a:ea typeface="Calibri"/>
              <a:cs typeface="Calibri"/>
              <a:sym typeface="Calibri"/>
            </a:endParaRPr>
          </a:p>
          <a:p>
            <a:pPr marL="457200" marR="0" lvl="0" indent="0" algn="l" rtl="0">
              <a:lnSpc>
                <a:spcPct val="100000"/>
              </a:lnSpc>
              <a:spcBef>
                <a:spcPts val="0"/>
              </a:spcBef>
              <a:spcAft>
                <a:spcPts val="0"/>
              </a:spcAft>
              <a:buNone/>
            </a:pPr>
            <a:endParaRPr/>
          </a:p>
        </p:txBody>
      </p:sp>
      <p:sp>
        <p:nvSpPr>
          <p:cNvPr id="627" name="Google Shape;627;g3919f0f7af6_0_33"/>
          <p:cNvSpPr txBox="1"/>
          <p:nvPr/>
        </p:nvSpPr>
        <p:spPr>
          <a:xfrm>
            <a:off x="882303" y="319850"/>
            <a:ext cx="113097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Recognizing and Supporting Students with FASD in the Classroom</a:t>
            </a:r>
            <a:endParaRPr/>
          </a:p>
        </p:txBody>
      </p:sp>
      <p:pic>
        <p:nvPicPr>
          <p:cNvPr id="628" name="Google Shape;628;g3919f0f7af6_0_33" descr="A picture containing text, person, indoor, child&#10;&#10;Description automatically generated"/>
          <p:cNvPicPr preferRelativeResize="0">
            <a:picLocks noGrp="1"/>
          </p:cNvPicPr>
          <p:nvPr>
            <p:ph type="pic" idx="2"/>
          </p:nvPr>
        </p:nvPicPr>
        <p:blipFill rotWithShape="1">
          <a:blip r:embed="rId3">
            <a:alphaModFix/>
          </a:blip>
          <a:srcRect l="6746" r="6755"/>
          <a:stretch/>
        </p:blipFill>
        <p:spPr>
          <a:xfrm>
            <a:off x="-81642" y="2074541"/>
            <a:ext cx="4397695" cy="3386033"/>
          </a:xfrm>
          <a:prstGeom prst="rect">
            <a:avLst/>
          </a:prstGeom>
          <a:solidFill>
            <a:schemeClr val="lt1"/>
          </a:solidFill>
          <a:ln>
            <a:noFill/>
          </a:ln>
        </p:spPr>
      </p:pic>
      <p:sp>
        <p:nvSpPr>
          <p:cNvPr id="629" name="Google Shape;629;g3919f0f7af6_0_33"/>
          <p:cNvSpPr txBox="1"/>
          <p:nvPr/>
        </p:nvSpPr>
        <p:spPr>
          <a:xfrm>
            <a:off x="7865000" y="6024625"/>
            <a:ext cx="3234300" cy="37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0" name="Google Shape;630;g3919f0f7af6_0_33"/>
          <p:cNvSpPr txBox="1"/>
          <p:nvPr/>
        </p:nvSpPr>
        <p:spPr>
          <a:xfrm>
            <a:off x="9463350" y="6493400"/>
            <a:ext cx="24297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a:t>(Kautz-Turnbull et al., 2025)</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g3b051ba5b65_0_490"/>
          <p:cNvSpPr/>
          <p:nvPr/>
        </p:nvSpPr>
        <p:spPr>
          <a:xfrm>
            <a:off x="2138756" y="0"/>
            <a:ext cx="4809900" cy="37722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4" name="Google Shape;604;g3b051ba5b65_0_490"/>
          <p:cNvSpPr txBox="1"/>
          <p:nvPr/>
        </p:nvSpPr>
        <p:spPr>
          <a:xfrm>
            <a:off x="6597488" y="3730639"/>
            <a:ext cx="41814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2800">
                <a:solidFill>
                  <a:schemeClr val="lt1"/>
                </a:solidFill>
                <a:latin typeface="Calibri"/>
                <a:ea typeface="Calibri"/>
                <a:cs typeface="Calibri"/>
                <a:sym typeface="Calibri"/>
              </a:rPr>
              <a:t>Knowledge of FASD among all education professionals and caregivers</a:t>
            </a:r>
            <a:endParaRPr/>
          </a:p>
        </p:txBody>
      </p:sp>
      <p:sp>
        <p:nvSpPr>
          <p:cNvPr id="605" name="Google Shape;605;g3b051ba5b65_0_490"/>
          <p:cNvSpPr/>
          <p:nvPr/>
        </p:nvSpPr>
        <p:spPr>
          <a:xfrm rot="2700000">
            <a:off x="11600957" y="880003"/>
            <a:ext cx="112006" cy="9673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6" name="Google Shape;606;g3b051ba5b65_0_490"/>
          <p:cNvSpPr/>
          <p:nvPr/>
        </p:nvSpPr>
        <p:spPr>
          <a:xfrm rot="1812096">
            <a:off x="5248972" y="6403310"/>
            <a:ext cx="135376" cy="116697"/>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7" name="Google Shape;607;g3b051ba5b65_0_490"/>
          <p:cNvSpPr/>
          <p:nvPr/>
        </p:nvSpPr>
        <p:spPr>
          <a:xfrm rot="2700000">
            <a:off x="11538187" y="4869437"/>
            <a:ext cx="237588" cy="204920"/>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8" name="Google Shape;608;g3b051ba5b65_0_490"/>
          <p:cNvSpPr/>
          <p:nvPr/>
        </p:nvSpPr>
        <p:spPr>
          <a:xfrm rot="2700000">
            <a:off x="5039285" y="236298"/>
            <a:ext cx="160796" cy="138734"/>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9" name="Google Shape;609;g3b051ba5b65_0_490"/>
          <p:cNvSpPr txBox="1"/>
          <p:nvPr/>
        </p:nvSpPr>
        <p:spPr>
          <a:xfrm>
            <a:off x="6096001" y="918823"/>
            <a:ext cx="52785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What Educators Need to Know</a:t>
            </a:r>
            <a:endParaRPr/>
          </a:p>
        </p:txBody>
      </p:sp>
      <p:pic>
        <p:nvPicPr>
          <p:cNvPr id="610" name="Google Shape;610;g3b051ba5b65_0_490"/>
          <p:cNvPicPr preferRelativeResize="0"/>
          <p:nvPr/>
        </p:nvPicPr>
        <p:blipFill>
          <a:blip r:embed="rId3">
            <a:alphaModFix/>
          </a:blip>
          <a:stretch>
            <a:fillRect/>
          </a:stretch>
        </p:blipFill>
        <p:spPr>
          <a:xfrm>
            <a:off x="430200" y="2704091"/>
            <a:ext cx="5791201" cy="3642522"/>
          </a:xfrm>
          <a:prstGeom prst="rect">
            <a:avLst/>
          </a:prstGeom>
          <a:noFill/>
          <a:ln>
            <a:noFill/>
          </a:ln>
        </p:spPr>
      </p:pic>
      <p:pic>
        <p:nvPicPr>
          <p:cNvPr id="611" name="Google Shape;611;g3b051ba5b65_0_490" descr="A red apple on top of books&#10;&#10;Description automatically generated with low confidence"/>
          <p:cNvPicPr preferRelativeResize="0">
            <a:picLocks noGrp="1"/>
          </p:cNvPicPr>
          <p:nvPr>
            <p:ph type="pic" idx="2"/>
          </p:nvPr>
        </p:nvPicPr>
        <p:blipFill rotWithShape="1">
          <a:blip r:embed="rId4">
            <a:alphaModFix/>
          </a:blip>
          <a:srcRect l="6859" r="6851"/>
          <a:stretch/>
        </p:blipFill>
        <p:spPr>
          <a:xfrm>
            <a:off x="6669150" y="2953822"/>
            <a:ext cx="3254955" cy="3772200"/>
          </a:xfrm>
          <a:prstGeom prst="rect">
            <a:avLst/>
          </a:prstGeom>
          <a:solidFill>
            <a:schemeClr val="lt1"/>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27"/>
          <p:cNvSpPr/>
          <p:nvPr/>
        </p:nvSpPr>
        <p:spPr>
          <a:xfrm>
            <a:off x="7382106" y="0"/>
            <a:ext cx="4809893" cy="3772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8" name="Google Shape;618;p27"/>
          <p:cNvSpPr txBox="1"/>
          <p:nvPr/>
        </p:nvSpPr>
        <p:spPr>
          <a:xfrm>
            <a:off x="2765641" y="928264"/>
            <a:ext cx="178286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b="1">
                <a:solidFill>
                  <a:srgbClr val="364DA1"/>
                </a:solidFill>
                <a:latin typeface="EB Garamond"/>
                <a:ea typeface="EB Garamond"/>
                <a:cs typeface="EB Garamond"/>
                <a:sym typeface="EB Garamond"/>
              </a:rPr>
              <a:t>Caregivers</a:t>
            </a:r>
            <a:endParaRPr/>
          </a:p>
        </p:txBody>
      </p:sp>
      <p:sp>
        <p:nvSpPr>
          <p:cNvPr id="619" name="Google Shape;619;p27"/>
          <p:cNvSpPr/>
          <p:nvPr/>
        </p:nvSpPr>
        <p:spPr>
          <a:xfrm>
            <a:off x="6173561" y="3109683"/>
            <a:ext cx="5029200" cy="3772081"/>
          </a:xfrm>
          <a:prstGeom prst="round2SameRect">
            <a:avLst>
              <a:gd name="adj1" fmla="val 3581"/>
              <a:gd name="adj2" fmla="val 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0" name="Google Shape;620;p27"/>
          <p:cNvSpPr txBox="1"/>
          <p:nvPr/>
        </p:nvSpPr>
        <p:spPr>
          <a:xfrm>
            <a:off x="6597488" y="3730639"/>
            <a:ext cx="4181347"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2800">
                <a:solidFill>
                  <a:schemeClr val="lt1"/>
                </a:solidFill>
                <a:latin typeface="Calibri"/>
                <a:ea typeface="Calibri"/>
                <a:cs typeface="Calibri"/>
                <a:sym typeface="Calibri"/>
              </a:rPr>
              <a:t>Knowledge of FASD among all education professionals and caregivers</a:t>
            </a:r>
            <a:endParaRPr/>
          </a:p>
        </p:txBody>
      </p:sp>
      <p:sp>
        <p:nvSpPr>
          <p:cNvPr id="621" name="Google Shape;621;p27"/>
          <p:cNvSpPr/>
          <p:nvPr/>
        </p:nvSpPr>
        <p:spPr>
          <a:xfrm rot="2700000">
            <a:off x="11601004" y="880036"/>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2" name="Google Shape;622;p27"/>
          <p:cNvSpPr/>
          <p:nvPr/>
        </p:nvSpPr>
        <p:spPr>
          <a:xfrm rot="1813063">
            <a:off x="5249029" y="6403322"/>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3" name="Google Shape;623;p27"/>
          <p:cNvSpPr/>
          <p:nvPr/>
        </p:nvSpPr>
        <p:spPr>
          <a:xfrm rot="2700000">
            <a:off x="11538155" y="4869486"/>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4" name="Google Shape;624;p27"/>
          <p:cNvSpPr/>
          <p:nvPr/>
        </p:nvSpPr>
        <p:spPr>
          <a:xfrm rot="2700000">
            <a:off x="5039339" y="236309"/>
            <a:ext cx="160768" cy="138594"/>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25" name="Google Shape;625;p27"/>
          <p:cNvPicPr preferRelativeResize="0">
            <a:picLocks noGrp="1"/>
          </p:cNvPicPr>
          <p:nvPr>
            <p:ph type="pic" idx="2"/>
          </p:nvPr>
        </p:nvPicPr>
        <p:blipFill rotWithShape="1">
          <a:blip r:embed="rId3">
            <a:alphaModFix/>
          </a:blip>
          <a:srcRect t="7553" b="7552"/>
          <a:stretch/>
        </p:blipFill>
        <p:spPr>
          <a:xfrm>
            <a:off x="1271238" y="2678795"/>
            <a:ext cx="1287813" cy="1093287"/>
          </a:xfrm>
          <a:prstGeom prst="rect">
            <a:avLst/>
          </a:prstGeom>
          <a:solidFill>
            <a:schemeClr val="lt1"/>
          </a:solidFill>
          <a:ln>
            <a:noFill/>
          </a:ln>
        </p:spPr>
      </p:pic>
      <p:pic>
        <p:nvPicPr>
          <p:cNvPr id="626" name="Google Shape;626;p27"/>
          <p:cNvPicPr preferRelativeResize="0">
            <a:picLocks noGrp="1"/>
          </p:cNvPicPr>
          <p:nvPr>
            <p:ph type="pic" idx="3"/>
          </p:nvPr>
        </p:nvPicPr>
        <p:blipFill rotWithShape="1">
          <a:blip r:embed="rId4">
            <a:alphaModFix/>
          </a:blip>
          <a:srcRect t="7553" b="7552"/>
          <a:stretch/>
        </p:blipFill>
        <p:spPr>
          <a:xfrm>
            <a:off x="1271238" y="4544017"/>
            <a:ext cx="1287813" cy="1093287"/>
          </a:xfrm>
          <a:prstGeom prst="rect">
            <a:avLst/>
          </a:prstGeom>
          <a:solidFill>
            <a:schemeClr val="lt1"/>
          </a:solidFill>
          <a:ln>
            <a:noFill/>
          </a:ln>
        </p:spPr>
      </p:pic>
      <p:pic>
        <p:nvPicPr>
          <p:cNvPr id="627" name="Google Shape;627;p27" descr="Background pattern&#10;&#10;Description automatically generated with low confidence"/>
          <p:cNvPicPr preferRelativeResize="0">
            <a:picLocks noGrp="1"/>
          </p:cNvPicPr>
          <p:nvPr>
            <p:ph type="pic" idx="4"/>
          </p:nvPr>
        </p:nvPicPr>
        <p:blipFill rotWithShape="1">
          <a:blip r:embed="rId5">
            <a:alphaModFix/>
          </a:blip>
          <a:srcRect t="7522" b="7522"/>
          <a:stretch/>
        </p:blipFill>
        <p:spPr>
          <a:xfrm>
            <a:off x="1271238" y="813572"/>
            <a:ext cx="1287813" cy="1093287"/>
          </a:xfrm>
          <a:prstGeom prst="rect">
            <a:avLst/>
          </a:prstGeom>
          <a:solidFill>
            <a:schemeClr val="lt1"/>
          </a:solidFill>
          <a:ln>
            <a:noFill/>
          </a:ln>
        </p:spPr>
      </p:pic>
      <p:sp>
        <p:nvSpPr>
          <p:cNvPr id="628" name="Google Shape;628;p27"/>
          <p:cNvSpPr txBox="1"/>
          <p:nvPr/>
        </p:nvSpPr>
        <p:spPr>
          <a:xfrm>
            <a:off x="6096001" y="918823"/>
            <a:ext cx="5278582"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FASD Informed Schools</a:t>
            </a:r>
            <a:endParaRPr/>
          </a:p>
        </p:txBody>
      </p:sp>
      <p:sp>
        <p:nvSpPr>
          <p:cNvPr id="629" name="Google Shape;629;p27"/>
          <p:cNvSpPr txBox="1"/>
          <p:nvPr/>
        </p:nvSpPr>
        <p:spPr>
          <a:xfrm>
            <a:off x="2765641" y="2558686"/>
            <a:ext cx="2459923"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b="1">
                <a:solidFill>
                  <a:srgbClr val="FE721F"/>
                </a:solidFill>
                <a:latin typeface="EB Garamond"/>
                <a:ea typeface="EB Garamond"/>
                <a:cs typeface="EB Garamond"/>
                <a:sym typeface="EB Garamond"/>
              </a:rPr>
              <a:t>Teachers &amp; school boards</a:t>
            </a:r>
            <a:endParaRPr/>
          </a:p>
        </p:txBody>
      </p:sp>
      <p:sp>
        <p:nvSpPr>
          <p:cNvPr id="630" name="Google Shape;630;p27"/>
          <p:cNvSpPr txBox="1"/>
          <p:nvPr/>
        </p:nvSpPr>
        <p:spPr>
          <a:xfrm>
            <a:off x="2765641" y="4536159"/>
            <a:ext cx="245992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b="1">
                <a:solidFill>
                  <a:srgbClr val="4B9847"/>
                </a:solidFill>
                <a:latin typeface="EB Garamond"/>
                <a:ea typeface="EB Garamond"/>
                <a:cs typeface="EB Garamond"/>
                <a:sym typeface="EB Garamond"/>
              </a:rPr>
              <a:t>Communities</a:t>
            </a:r>
            <a:endParaRPr/>
          </a:p>
        </p:txBody>
      </p:sp>
      <p:pic>
        <p:nvPicPr>
          <p:cNvPr id="631" name="Google Shape;631;p27" descr="Professor male with solid fill"/>
          <p:cNvPicPr preferRelativeResize="0"/>
          <p:nvPr/>
        </p:nvPicPr>
        <p:blipFill rotWithShape="1">
          <a:blip r:embed="rId6">
            <a:alphaModFix/>
          </a:blip>
          <a:srcRect/>
          <a:stretch/>
        </p:blipFill>
        <p:spPr>
          <a:xfrm>
            <a:off x="2764379" y="3372457"/>
            <a:ext cx="799250" cy="799250"/>
          </a:xfrm>
          <a:prstGeom prst="rect">
            <a:avLst/>
          </a:prstGeom>
          <a:noFill/>
          <a:ln>
            <a:noFill/>
          </a:ln>
        </p:spPr>
      </p:pic>
      <p:sp>
        <p:nvSpPr>
          <p:cNvPr id="632" name="Google Shape;632;p27"/>
          <p:cNvSpPr/>
          <p:nvPr/>
        </p:nvSpPr>
        <p:spPr>
          <a:xfrm>
            <a:off x="2925080" y="5044196"/>
            <a:ext cx="533803" cy="593108"/>
          </a:xfrm>
          <a:custGeom>
            <a:avLst/>
            <a:gdLst/>
            <a:ahLst/>
            <a:cxnLst/>
            <a:rect l="l" t="t" r="r" b="b"/>
            <a:pathLst>
              <a:path w="567" h="627" extrusionOk="0">
                <a:moveTo>
                  <a:pt x="465" y="128"/>
                </a:moveTo>
                <a:cubicBezTo>
                  <a:pt x="430" y="128"/>
                  <a:pt x="401" y="157"/>
                  <a:pt x="401" y="192"/>
                </a:cubicBezTo>
                <a:cubicBezTo>
                  <a:pt x="401" y="227"/>
                  <a:pt x="430" y="256"/>
                  <a:pt x="465" y="256"/>
                </a:cubicBezTo>
                <a:cubicBezTo>
                  <a:pt x="500" y="256"/>
                  <a:pt x="529" y="227"/>
                  <a:pt x="529" y="192"/>
                </a:cubicBezTo>
                <a:cubicBezTo>
                  <a:pt x="529" y="157"/>
                  <a:pt x="500" y="128"/>
                  <a:pt x="465" y="128"/>
                </a:cubicBezTo>
                <a:close/>
                <a:moveTo>
                  <a:pt x="135" y="627"/>
                </a:moveTo>
                <a:lnTo>
                  <a:pt x="432" y="627"/>
                </a:lnTo>
                <a:lnTo>
                  <a:pt x="432" y="363"/>
                </a:lnTo>
                <a:cubicBezTo>
                  <a:pt x="432" y="281"/>
                  <a:pt x="365" y="215"/>
                  <a:pt x="283" y="215"/>
                </a:cubicBezTo>
                <a:cubicBezTo>
                  <a:pt x="201" y="215"/>
                  <a:pt x="135" y="281"/>
                  <a:pt x="135" y="363"/>
                </a:cubicBezTo>
                <a:lnTo>
                  <a:pt x="135" y="627"/>
                </a:lnTo>
                <a:close/>
                <a:moveTo>
                  <a:pt x="111" y="363"/>
                </a:moveTo>
                <a:lnTo>
                  <a:pt x="111" y="568"/>
                </a:lnTo>
                <a:lnTo>
                  <a:pt x="0" y="568"/>
                </a:lnTo>
                <a:lnTo>
                  <a:pt x="0" y="383"/>
                </a:lnTo>
                <a:cubicBezTo>
                  <a:pt x="0" y="327"/>
                  <a:pt x="46" y="281"/>
                  <a:pt x="102" y="281"/>
                </a:cubicBezTo>
                <a:cubicBezTo>
                  <a:pt x="112" y="281"/>
                  <a:pt x="122" y="283"/>
                  <a:pt x="131" y="285"/>
                </a:cubicBezTo>
                <a:cubicBezTo>
                  <a:pt x="119" y="309"/>
                  <a:pt x="111" y="335"/>
                  <a:pt x="111" y="363"/>
                </a:cubicBezTo>
                <a:close/>
                <a:moveTo>
                  <a:pt x="567" y="568"/>
                </a:moveTo>
                <a:lnTo>
                  <a:pt x="455" y="568"/>
                </a:lnTo>
                <a:lnTo>
                  <a:pt x="455" y="363"/>
                </a:lnTo>
                <a:cubicBezTo>
                  <a:pt x="455" y="335"/>
                  <a:pt x="448" y="309"/>
                  <a:pt x="436" y="285"/>
                </a:cubicBezTo>
                <a:cubicBezTo>
                  <a:pt x="445" y="283"/>
                  <a:pt x="455" y="281"/>
                  <a:pt x="465" y="281"/>
                </a:cubicBezTo>
                <a:cubicBezTo>
                  <a:pt x="521" y="281"/>
                  <a:pt x="567" y="327"/>
                  <a:pt x="567" y="383"/>
                </a:cubicBezTo>
                <a:lnTo>
                  <a:pt x="567" y="568"/>
                </a:lnTo>
                <a:close/>
                <a:moveTo>
                  <a:pt x="283" y="0"/>
                </a:moveTo>
                <a:cubicBezTo>
                  <a:pt x="231" y="0"/>
                  <a:pt x="189" y="42"/>
                  <a:pt x="189" y="94"/>
                </a:cubicBezTo>
                <a:cubicBezTo>
                  <a:pt x="189" y="147"/>
                  <a:pt x="231" y="189"/>
                  <a:pt x="283" y="189"/>
                </a:cubicBezTo>
                <a:cubicBezTo>
                  <a:pt x="336" y="189"/>
                  <a:pt x="378" y="147"/>
                  <a:pt x="378" y="94"/>
                </a:cubicBezTo>
                <a:cubicBezTo>
                  <a:pt x="378" y="42"/>
                  <a:pt x="336" y="0"/>
                  <a:pt x="283" y="0"/>
                </a:cubicBezTo>
                <a:close/>
                <a:moveTo>
                  <a:pt x="102" y="128"/>
                </a:moveTo>
                <a:cubicBezTo>
                  <a:pt x="67" y="128"/>
                  <a:pt x="38" y="157"/>
                  <a:pt x="38" y="192"/>
                </a:cubicBezTo>
                <a:cubicBezTo>
                  <a:pt x="38" y="227"/>
                  <a:pt x="67" y="256"/>
                  <a:pt x="102" y="256"/>
                </a:cubicBezTo>
                <a:cubicBezTo>
                  <a:pt x="137" y="256"/>
                  <a:pt x="166" y="227"/>
                  <a:pt x="166" y="192"/>
                </a:cubicBezTo>
                <a:cubicBezTo>
                  <a:pt x="166" y="157"/>
                  <a:pt x="137" y="128"/>
                  <a:pt x="102" y="128"/>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rgbClr val="4B9847"/>
              </a:solidFill>
              <a:latin typeface="Calibri"/>
              <a:ea typeface="Calibri"/>
              <a:cs typeface="Calibri"/>
              <a:sym typeface="Calibri"/>
            </a:endParaRPr>
          </a:p>
        </p:txBody>
      </p:sp>
      <p:pic>
        <p:nvPicPr>
          <p:cNvPr id="633" name="Google Shape;633;p27" descr="Woman with kid with solid fill"/>
          <p:cNvPicPr preferRelativeResize="0"/>
          <p:nvPr/>
        </p:nvPicPr>
        <p:blipFill rotWithShape="1">
          <a:blip r:embed="rId7">
            <a:alphaModFix/>
          </a:blip>
          <a:srcRect/>
          <a:stretch/>
        </p:blipFill>
        <p:spPr>
          <a:xfrm>
            <a:off x="2671990" y="1285635"/>
            <a:ext cx="866166" cy="866166"/>
          </a:xfrm>
          <a:prstGeom prst="rect">
            <a:avLst/>
          </a:prstGeom>
          <a:noFill/>
          <a:ln>
            <a:noFill/>
          </a:ln>
        </p:spPr>
      </p:pic>
      <p:sp>
        <p:nvSpPr>
          <p:cNvPr id="634" name="Google Shape;634;p27"/>
          <p:cNvSpPr/>
          <p:nvPr/>
        </p:nvSpPr>
        <p:spPr>
          <a:xfrm>
            <a:off x="3429488" y="1584351"/>
            <a:ext cx="130969" cy="119064"/>
          </a:xfrm>
          <a:custGeom>
            <a:avLst/>
            <a:gdLst/>
            <a:ahLst/>
            <a:cxnLst/>
            <a:rect l="l" t="t" r="r" b="b"/>
            <a:pathLst>
              <a:path w="579" h="522" extrusionOk="0">
                <a:moveTo>
                  <a:pt x="573" y="157"/>
                </a:moveTo>
                <a:cubicBezTo>
                  <a:pt x="564" y="3"/>
                  <a:pt x="430" y="4"/>
                  <a:pt x="430" y="4"/>
                </a:cubicBezTo>
                <a:cubicBezTo>
                  <a:pt x="340" y="0"/>
                  <a:pt x="292" y="83"/>
                  <a:pt x="290" y="87"/>
                </a:cubicBezTo>
                <a:cubicBezTo>
                  <a:pt x="288" y="83"/>
                  <a:pt x="239" y="0"/>
                  <a:pt x="150" y="4"/>
                </a:cubicBezTo>
                <a:cubicBezTo>
                  <a:pt x="150" y="4"/>
                  <a:pt x="15" y="3"/>
                  <a:pt x="7" y="157"/>
                </a:cubicBezTo>
                <a:cubicBezTo>
                  <a:pt x="7" y="157"/>
                  <a:pt x="0" y="258"/>
                  <a:pt x="112" y="363"/>
                </a:cubicBezTo>
                <a:lnTo>
                  <a:pt x="290" y="522"/>
                </a:lnTo>
                <a:lnTo>
                  <a:pt x="290" y="522"/>
                </a:lnTo>
                <a:lnTo>
                  <a:pt x="290" y="522"/>
                </a:lnTo>
                <a:lnTo>
                  <a:pt x="290" y="522"/>
                </a:lnTo>
                <a:lnTo>
                  <a:pt x="290" y="522"/>
                </a:lnTo>
                <a:lnTo>
                  <a:pt x="468" y="363"/>
                </a:lnTo>
                <a:cubicBezTo>
                  <a:pt x="579" y="258"/>
                  <a:pt x="573" y="157"/>
                  <a:pt x="573" y="157"/>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635" name="Google Shape;635;p27"/>
          <p:cNvSpPr/>
          <p:nvPr/>
        </p:nvSpPr>
        <p:spPr>
          <a:xfrm>
            <a:off x="3598394" y="3622396"/>
            <a:ext cx="338404" cy="509697"/>
          </a:xfrm>
          <a:custGeom>
            <a:avLst/>
            <a:gdLst/>
            <a:ahLst/>
            <a:cxnLst/>
            <a:rect l="l" t="t" r="r" b="b"/>
            <a:pathLst>
              <a:path w="428" h="640" extrusionOk="0">
                <a:moveTo>
                  <a:pt x="426" y="544"/>
                </a:moveTo>
                <a:lnTo>
                  <a:pt x="426" y="451"/>
                </a:lnTo>
                <a:cubicBezTo>
                  <a:pt x="426" y="448"/>
                  <a:pt x="426" y="446"/>
                  <a:pt x="426" y="444"/>
                </a:cubicBezTo>
                <a:lnTo>
                  <a:pt x="426" y="112"/>
                </a:lnTo>
                <a:cubicBezTo>
                  <a:pt x="426" y="110"/>
                  <a:pt x="426" y="108"/>
                  <a:pt x="426" y="106"/>
                </a:cubicBezTo>
                <a:cubicBezTo>
                  <a:pt x="424" y="95"/>
                  <a:pt x="414" y="89"/>
                  <a:pt x="404" y="91"/>
                </a:cubicBezTo>
                <a:lnTo>
                  <a:pt x="59" y="157"/>
                </a:lnTo>
                <a:lnTo>
                  <a:pt x="59" y="155"/>
                </a:lnTo>
                <a:cubicBezTo>
                  <a:pt x="59" y="155"/>
                  <a:pt x="21" y="124"/>
                  <a:pt x="31" y="101"/>
                </a:cubicBezTo>
                <a:lnTo>
                  <a:pt x="361" y="38"/>
                </a:lnTo>
                <a:cubicBezTo>
                  <a:pt x="371" y="37"/>
                  <a:pt x="378" y="27"/>
                  <a:pt x="376" y="17"/>
                </a:cubicBezTo>
                <a:cubicBezTo>
                  <a:pt x="374" y="6"/>
                  <a:pt x="364" y="0"/>
                  <a:pt x="354" y="2"/>
                </a:cubicBezTo>
                <a:lnTo>
                  <a:pt x="17" y="66"/>
                </a:lnTo>
                <a:cubicBezTo>
                  <a:pt x="7" y="67"/>
                  <a:pt x="0" y="77"/>
                  <a:pt x="2" y="87"/>
                </a:cubicBezTo>
                <a:lnTo>
                  <a:pt x="2" y="180"/>
                </a:lnTo>
                <a:cubicBezTo>
                  <a:pt x="2" y="182"/>
                  <a:pt x="2" y="185"/>
                  <a:pt x="2" y="187"/>
                </a:cubicBezTo>
                <a:lnTo>
                  <a:pt x="2" y="519"/>
                </a:lnTo>
                <a:cubicBezTo>
                  <a:pt x="2" y="521"/>
                  <a:pt x="2" y="523"/>
                  <a:pt x="2" y="525"/>
                </a:cubicBezTo>
                <a:cubicBezTo>
                  <a:pt x="2" y="525"/>
                  <a:pt x="3" y="550"/>
                  <a:pt x="3" y="575"/>
                </a:cubicBezTo>
                <a:lnTo>
                  <a:pt x="3" y="575"/>
                </a:lnTo>
                <a:cubicBezTo>
                  <a:pt x="3" y="575"/>
                  <a:pt x="8" y="640"/>
                  <a:pt x="74" y="630"/>
                </a:cubicBezTo>
                <a:lnTo>
                  <a:pt x="411" y="565"/>
                </a:lnTo>
                <a:cubicBezTo>
                  <a:pt x="421" y="564"/>
                  <a:pt x="428" y="554"/>
                  <a:pt x="426" y="544"/>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rgbClr val="FE721F"/>
              </a:solidFill>
              <a:latin typeface="Calibri"/>
              <a:ea typeface="Calibri"/>
              <a:cs typeface="Calibri"/>
              <a:sym typeface="Calibri"/>
            </a:endParaRPr>
          </a:p>
        </p:txBody>
      </p:sp>
      <p:pic>
        <p:nvPicPr>
          <p:cNvPr id="636" name="Google Shape;636;p27" descr="Bus with solid fill"/>
          <p:cNvPicPr preferRelativeResize="0"/>
          <p:nvPr/>
        </p:nvPicPr>
        <p:blipFill rotWithShape="1">
          <a:blip r:embed="rId8">
            <a:alphaModFix/>
          </a:blip>
          <a:srcRect/>
          <a:stretch/>
        </p:blipFill>
        <p:spPr>
          <a:xfrm>
            <a:off x="4078172" y="3477619"/>
            <a:ext cx="806623" cy="799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3"/>
          <p:cNvSpPr txBox="1"/>
          <p:nvPr/>
        </p:nvSpPr>
        <p:spPr>
          <a:xfrm>
            <a:off x="8854934" y="1899915"/>
            <a:ext cx="3093226" cy="46487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1800">
                <a:solidFill>
                  <a:srgbClr val="595959"/>
                </a:solidFill>
                <a:latin typeface="Calibri"/>
                <a:ea typeface="Calibri"/>
                <a:cs typeface="Calibri"/>
                <a:sym typeface="Calibri"/>
              </a:rPr>
              <a:t>Space to include a fun fact</a:t>
            </a:r>
            <a:endParaRPr/>
          </a:p>
        </p:txBody>
      </p:sp>
      <p:sp>
        <p:nvSpPr>
          <p:cNvPr id="140" name="Google Shape;140;p3"/>
          <p:cNvSpPr txBox="1"/>
          <p:nvPr/>
        </p:nvSpPr>
        <p:spPr>
          <a:xfrm>
            <a:off x="1024129" y="4604060"/>
            <a:ext cx="2612614"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1800">
                <a:solidFill>
                  <a:srgbClr val="595959"/>
                </a:solidFill>
                <a:latin typeface="Calibri"/>
                <a:ea typeface="Calibri"/>
                <a:cs typeface="Calibri"/>
                <a:sym typeface="Calibri"/>
              </a:rPr>
              <a:t>Email@emailaddress.com</a:t>
            </a:r>
            <a:endParaRPr sz="1800">
              <a:solidFill>
                <a:srgbClr val="595959"/>
              </a:solidFill>
              <a:latin typeface="Calibri"/>
              <a:ea typeface="Calibri"/>
              <a:cs typeface="Calibri"/>
              <a:sym typeface="Calibri"/>
            </a:endParaRPr>
          </a:p>
        </p:txBody>
      </p:sp>
      <p:sp>
        <p:nvSpPr>
          <p:cNvPr id="141" name="Google Shape;141;p3"/>
          <p:cNvSpPr/>
          <p:nvPr/>
        </p:nvSpPr>
        <p:spPr>
          <a:xfrm>
            <a:off x="3751315" y="4690354"/>
            <a:ext cx="286173" cy="196744"/>
          </a:xfrm>
          <a:custGeom>
            <a:avLst/>
            <a:gdLst/>
            <a:ahLst/>
            <a:cxnLst/>
            <a:rect l="l" t="t" r="r" b="b"/>
            <a:pathLst>
              <a:path w="4876800" h="3352800" extrusionOk="0">
                <a:moveTo>
                  <a:pt x="0" y="809244"/>
                </a:moveTo>
                <a:lnTo>
                  <a:pt x="2378964" y="1816608"/>
                </a:lnTo>
                <a:cubicBezTo>
                  <a:pt x="2397862" y="1824838"/>
                  <a:pt x="2418283" y="1828800"/>
                  <a:pt x="2438400" y="1828800"/>
                </a:cubicBezTo>
                <a:cubicBezTo>
                  <a:pt x="2458517" y="1828800"/>
                  <a:pt x="2478939" y="1824838"/>
                  <a:pt x="2497836" y="1816608"/>
                </a:cubicBezTo>
                <a:lnTo>
                  <a:pt x="4876800" y="809244"/>
                </a:lnTo>
                <a:lnTo>
                  <a:pt x="4876800" y="3048000"/>
                </a:lnTo>
                <a:cubicBezTo>
                  <a:pt x="4876800" y="3216250"/>
                  <a:pt x="4740250" y="3352800"/>
                  <a:pt x="4572000" y="3352800"/>
                </a:cubicBezTo>
                <a:lnTo>
                  <a:pt x="304800" y="3352800"/>
                </a:lnTo>
                <a:cubicBezTo>
                  <a:pt x="136550" y="3352800"/>
                  <a:pt x="0" y="3216250"/>
                  <a:pt x="0" y="3048000"/>
                </a:cubicBezTo>
                <a:close/>
                <a:moveTo>
                  <a:pt x="304800" y="0"/>
                </a:moveTo>
                <a:lnTo>
                  <a:pt x="4572000" y="0"/>
                </a:lnTo>
                <a:cubicBezTo>
                  <a:pt x="4740250" y="0"/>
                  <a:pt x="4876800" y="136550"/>
                  <a:pt x="4876800" y="304800"/>
                </a:cubicBezTo>
                <a:lnTo>
                  <a:pt x="4876800" y="477926"/>
                </a:lnTo>
                <a:lnTo>
                  <a:pt x="2438400" y="1510894"/>
                </a:lnTo>
                <a:lnTo>
                  <a:pt x="0" y="478231"/>
                </a:lnTo>
                <a:lnTo>
                  <a:pt x="0" y="304800"/>
                </a:lnTo>
                <a:cubicBezTo>
                  <a:pt x="0" y="136550"/>
                  <a:pt x="136550" y="0"/>
                  <a:pt x="304800"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3"/>
          <p:cNvSpPr/>
          <p:nvPr/>
        </p:nvSpPr>
        <p:spPr>
          <a:xfrm>
            <a:off x="5318234" y="0"/>
            <a:ext cx="3510854" cy="6858000"/>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3"/>
          <p:cNvSpPr txBox="1"/>
          <p:nvPr/>
        </p:nvSpPr>
        <p:spPr>
          <a:xfrm>
            <a:off x="2278607" y="1268884"/>
            <a:ext cx="2075376" cy="33855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1600">
                <a:solidFill>
                  <a:srgbClr val="595959"/>
                </a:solidFill>
                <a:latin typeface="Calibri"/>
                <a:ea typeface="Calibri"/>
                <a:cs typeface="Calibri"/>
                <a:sym typeface="Calibri"/>
              </a:rPr>
              <a:t>Presenter Introduction</a:t>
            </a:r>
            <a:endParaRPr/>
          </a:p>
        </p:txBody>
      </p:sp>
      <p:sp>
        <p:nvSpPr>
          <p:cNvPr id="144" name="Google Shape;144;p3"/>
          <p:cNvSpPr/>
          <p:nvPr/>
        </p:nvSpPr>
        <p:spPr>
          <a:xfrm rot="4500000">
            <a:off x="9337719" y="915080"/>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3"/>
          <p:cNvSpPr/>
          <p:nvPr/>
        </p:nvSpPr>
        <p:spPr>
          <a:xfrm rot="2700000">
            <a:off x="6497181" y="847586"/>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6" name="Google Shape;146;p3"/>
          <p:cNvSpPr/>
          <p:nvPr/>
        </p:nvSpPr>
        <p:spPr>
          <a:xfrm rot="1813063">
            <a:off x="7611667" y="5624137"/>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 name="Google Shape;147;p3"/>
          <p:cNvSpPr/>
          <p:nvPr/>
        </p:nvSpPr>
        <p:spPr>
          <a:xfrm rot="-3507348">
            <a:off x="5109305" y="5795330"/>
            <a:ext cx="162175" cy="139806"/>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 name="Google Shape;148;p3"/>
          <p:cNvSpPr/>
          <p:nvPr/>
        </p:nvSpPr>
        <p:spPr>
          <a:xfrm rot="4500000">
            <a:off x="8968113" y="4759713"/>
            <a:ext cx="208353" cy="179615"/>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3"/>
          <p:cNvSpPr/>
          <p:nvPr/>
        </p:nvSpPr>
        <p:spPr>
          <a:xfrm rot="4500000">
            <a:off x="4017714" y="598142"/>
            <a:ext cx="208353" cy="179615"/>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3"/>
          <p:cNvSpPr>
            <a:spLocks noGrp="1"/>
          </p:cNvSpPr>
          <p:nvPr>
            <p:ph type="pic" idx="2"/>
          </p:nvPr>
        </p:nvSpPr>
        <p:spPr>
          <a:xfrm>
            <a:off x="4603531" y="1334814"/>
            <a:ext cx="3899338" cy="3899338"/>
          </a:xfrm>
          <a:prstGeom prst="rect">
            <a:avLst/>
          </a:prstGeom>
          <a:solidFill>
            <a:schemeClr val="lt1"/>
          </a:solidFill>
          <a:ln>
            <a:noFill/>
          </a:ln>
        </p:spPr>
        <p:txBody>
          <a:bodyPr/>
          <a:lstStyle/>
          <a:p>
            <a:endParaRPr lang="en-CA"/>
          </a:p>
        </p:txBody>
      </p:sp>
      <p:sp>
        <p:nvSpPr>
          <p:cNvPr id="151" name="Google Shape;151;p3"/>
          <p:cNvSpPr txBox="1"/>
          <p:nvPr/>
        </p:nvSpPr>
        <p:spPr>
          <a:xfrm>
            <a:off x="665153" y="1660196"/>
            <a:ext cx="3688830" cy="175432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5400" b="1">
                <a:solidFill>
                  <a:srgbClr val="364DA1"/>
                </a:solidFill>
                <a:latin typeface="EB Garamond"/>
                <a:ea typeface="EB Garamond"/>
                <a:cs typeface="EB Garamond"/>
                <a:sym typeface="EB Garamond"/>
              </a:rPr>
              <a:t>Your Name</a:t>
            </a:r>
            <a:endParaRPr/>
          </a:p>
          <a:p>
            <a:pPr marL="0" marR="0" lvl="0" indent="0" algn="r" rtl="0">
              <a:spcBef>
                <a:spcPts val="0"/>
              </a:spcBef>
              <a:spcAft>
                <a:spcPts val="0"/>
              </a:spcAft>
              <a:buNone/>
            </a:pPr>
            <a:r>
              <a:rPr lang="en-CA" sz="5400" b="1">
                <a:solidFill>
                  <a:srgbClr val="364DA1"/>
                </a:solidFill>
                <a:latin typeface="EB Garamond"/>
                <a:ea typeface="EB Garamond"/>
                <a:cs typeface="EB Garamond"/>
                <a:sym typeface="EB Garamond"/>
              </a:rPr>
              <a:t>&amp; Pronouns</a:t>
            </a:r>
            <a:endParaRPr/>
          </a:p>
        </p:txBody>
      </p:sp>
      <p:sp>
        <p:nvSpPr>
          <p:cNvPr id="152" name="Google Shape;152;p3"/>
          <p:cNvSpPr txBox="1"/>
          <p:nvPr/>
        </p:nvSpPr>
        <p:spPr>
          <a:xfrm>
            <a:off x="890016" y="4043228"/>
            <a:ext cx="3345585"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1800">
                <a:solidFill>
                  <a:srgbClr val="595959"/>
                </a:solidFill>
                <a:latin typeface="Calibri"/>
                <a:ea typeface="Calibri"/>
                <a:cs typeface="Calibri"/>
                <a:sym typeface="Calibri"/>
              </a:rPr>
              <a:t>Your Network</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grpSp>
        <p:nvGrpSpPr>
          <p:cNvPr id="642" name="Google Shape;642;p28"/>
          <p:cNvGrpSpPr/>
          <p:nvPr/>
        </p:nvGrpSpPr>
        <p:grpSpPr>
          <a:xfrm>
            <a:off x="7314404" y="1083653"/>
            <a:ext cx="356367" cy="356367"/>
            <a:chOff x="644623" y="3313046"/>
            <a:chExt cx="413599" cy="413599"/>
          </a:xfrm>
        </p:grpSpPr>
        <p:sp>
          <p:nvSpPr>
            <p:cNvPr id="643" name="Google Shape;643;p28"/>
            <p:cNvSpPr/>
            <p:nvPr/>
          </p:nvSpPr>
          <p:spPr>
            <a:xfrm>
              <a:off x="733089" y="3401512"/>
              <a:ext cx="236668" cy="236668"/>
            </a:xfrm>
            <a:prstGeom prst="ellipse">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4" name="Google Shape;644;p28"/>
            <p:cNvSpPr/>
            <p:nvPr/>
          </p:nvSpPr>
          <p:spPr>
            <a:xfrm>
              <a:off x="644623" y="3313046"/>
              <a:ext cx="413599" cy="413599"/>
            </a:xfrm>
            <a:prstGeom prst="ellipse">
              <a:avLst/>
            </a:prstGeom>
            <a:noFill/>
            <a:ln w="28575" cap="flat" cmpd="sng">
              <a:solidFill>
                <a:srgbClr val="FE721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645" name="Google Shape;645;p28"/>
          <p:cNvGrpSpPr/>
          <p:nvPr/>
        </p:nvGrpSpPr>
        <p:grpSpPr>
          <a:xfrm>
            <a:off x="7314404" y="2861238"/>
            <a:ext cx="356367" cy="356367"/>
            <a:chOff x="644623" y="3313046"/>
            <a:chExt cx="413599" cy="413599"/>
          </a:xfrm>
        </p:grpSpPr>
        <p:sp>
          <p:nvSpPr>
            <p:cNvPr id="646" name="Google Shape;646;p28"/>
            <p:cNvSpPr/>
            <p:nvPr/>
          </p:nvSpPr>
          <p:spPr>
            <a:xfrm>
              <a:off x="733089" y="3401512"/>
              <a:ext cx="236668" cy="236668"/>
            </a:xfrm>
            <a:prstGeom prst="ellipse">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7" name="Google Shape;647;p28"/>
            <p:cNvSpPr/>
            <p:nvPr/>
          </p:nvSpPr>
          <p:spPr>
            <a:xfrm>
              <a:off x="644623" y="3313046"/>
              <a:ext cx="413599" cy="413599"/>
            </a:xfrm>
            <a:prstGeom prst="ellipse">
              <a:avLst/>
            </a:prstGeom>
            <a:noFill/>
            <a:ln w="28575" cap="flat" cmpd="sng">
              <a:solidFill>
                <a:srgbClr val="4B98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648" name="Google Shape;648;p28"/>
          <p:cNvGrpSpPr/>
          <p:nvPr/>
        </p:nvGrpSpPr>
        <p:grpSpPr>
          <a:xfrm>
            <a:off x="7314404" y="4638824"/>
            <a:ext cx="356367" cy="356367"/>
            <a:chOff x="644623" y="3313046"/>
            <a:chExt cx="413599" cy="413599"/>
          </a:xfrm>
        </p:grpSpPr>
        <p:sp>
          <p:nvSpPr>
            <p:cNvPr id="649" name="Google Shape;649;p28"/>
            <p:cNvSpPr/>
            <p:nvPr/>
          </p:nvSpPr>
          <p:spPr>
            <a:xfrm>
              <a:off x="733089" y="3401512"/>
              <a:ext cx="236668" cy="236668"/>
            </a:xfrm>
            <a:prstGeom prst="ellipse">
              <a:avLst/>
            </a:prstGeom>
            <a:solidFill>
              <a:srgbClr val="0083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0" name="Google Shape;650;p28"/>
            <p:cNvSpPr/>
            <p:nvPr/>
          </p:nvSpPr>
          <p:spPr>
            <a:xfrm>
              <a:off x="644623" y="3313046"/>
              <a:ext cx="413599" cy="413599"/>
            </a:xfrm>
            <a:prstGeom prst="ellipse">
              <a:avLst/>
            </a:prstGeom>
            <a:noFill/>
            <a:ln w="28575" cap="flat" cmpd="sng">
              <a:solidFill>
                <a:srgbClr val="0083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651" name="Google Shape;651;p28"/>
          <p:cNvSpPr/>
          <p:nvPr/>
        </p:nvSpPr>
        <p:spPr>
          <a:xfrm>
            <a:off x="7469728" y="1788938"/>
            <a:ext cx="45719" cy="715624"/>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2" name="Google Shape;652;p28"/>
          <p:cNvSpPr/>
          <p:nvPr/>
        </p:nvSpPr>
        <p:spPr>
          <a:xfrm>
            <a:off x="7469728" y="3565382"/>
            <a:ext cx="45719" cy="715624"/>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3" name="Google Shape;653;p28"/>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4" name="Google Shape;654;p28"/>
          <p:cNvSpPr/>
          <p:nvPr/>
        </p:nvSpPr>
        <p:spPr>
          <a:xfrm rot="1813063">
            <a:off x="10858951" y="5978511"/>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5" name="Google Shape;655;p28"/>
          <p:cNvSpPr/>
          <p:nvPr/>
        </p:nvSpPr>
        <p:spPr>
          <a:xfrm rot="2700000">
            <a:off x="777893" y="3595673"/>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6" name="Google Shape;656;p28"/>
          <p:cNvSpPr/>
          <p:nvPr/>
        </p:nvSpPr>
        <p:spPr>
          <a:xfrm rot="2700000">
            <a:off x="5822787" y="415640"/>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57" name="Google Shape;657;p28" descr="A group of people looking at a screen&#10;&#10;Description automatically generated with low confidence"/>
          <p:cNvPicPr preferRelativeResize="0">
            <a:picLocks noGrp="1"/>
          </p:cNvPicPr>
          <p:nvPr>
            <p:ph type="pic" idx="3"/>
          </p:nvPr>
        </p:nvPicPr>
        <p:blipFill rotWithShape="1">
          <a:blip r:embed="rId3">
            <a:alphaModFix/>
          </a:blip>
          <a:srcRect l="1426" r="1427"/>
          <a:stretch/>
        </p:blipFill>
        <p:spPr>
          <a:xfrm>
            <a:off x="1785938" y="2936875"/>
            <a:ext cx="4837112" cy="3319463"/>
          </a:xfrm>
          <a:prstGeom prst="rect">
            <a:avLst/>
          </a:prstGeom>
          <a:solidFill>
            <a:schemeClr val="lt1"/>
          </a:solidFill>
          <a:ln>
            <a:noFill/>
          </a:ln>
        </p:spPr>
      </p:pic>
      <p:sp>
        <p:nvSpPr>
          <p:cNvPr id="658" name="Google Shape;658;p28"/>
          <p:cNvSpPr txBox="1"/>
          <p:nvPr/>
        </p:nvSpPr>
        <p:spPr>
          <a:xfrm>
            <a:off x="1786573" y="1026419"/>
            <a:ext cx="3874658"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Three Areas of Focus</a:t>
            </a:r>
            <a:endParaRPr/>
          </a:p>
        </p:txBody>
      </p:sp>
      <p:sp>
        <p:nvSpPr>
          <p:cNvPr id="659" name="Google Shape;659;p28"/>
          <p:cNvSpPr txBox="1"/>
          <p:nvPr/>
        </p:nvSpPr>
        <p:spPr>
          <a:xfrm>
            <a:off x="8029634" y="921136"/>
            <a:ext cx="3332346"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Understanding the whole student</a:t>
            </a:r>
            <a:endParaRPr/>
          </a:p>
        </p:txBody>
      </p:sp>
      <p:sp>
        <p:nvSpPr>
          <p:cNvPr id="660" name="Google Shape;660;p28"/>
          <p:cNvSpPr txBox="1"/>
          <p:nvPr/>
        </p:nvSpPr>
        <p:spPr>
          <a:xfrm>
            <a:off x="8029634" y="2593819"/>
            <a:ext cx="3601088"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Responding with dynamic environments</a:t>
            </a:r>
            <a:endParaRPr/>
          </a:p>
        </p:txBody>
      </p:sp>
      <p:sp>
        <p:nvSpPr>
          <p:cNvPr id="661" name="Google Shape;661;p28"/>
          <p:cNvSpPr txBox="1"/>
          <p:nvPr/>
        </p:nvSpPr>
        <p:spPr>
          <a:xfrm>
            <a:off x="8029634" y="4333410"/>
            <a:ext cx="3601088"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Optimizing student-centered programming</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29"/>
          <p:cNvSpPr/>
          <p:nvPr/>
        </p:nvSpPr>
        <p:spPr>
          <a:xfrm>
            <a:off x="1" y="2336800"/>
            <a:ext cx="4648199" cy="45042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8" name="Google Shape;668;p29"/>
          <p:cNvSpPr/>
          <p:nvPr/>
        </p:nvSpPr>
        <p:spPr>
          <a:xfrm>
            <a:off x="1016000" y="685801"/>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9" name="Google Shape;669;p29"/>
          <p:cNvSpPr/>
          <p:nvPr/>
        </p:nvSpPr>
        <p:spPr>
          <a:xfrm>
            <a:off x="4625340" y="5721423"/>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0" name="Google Shape;670;p29"/>
          <p:cNvSpPr/>
          <p:nvPr/>
        </p:nvSpPr>
        <p:spPr>
          <a:xfrm>
            <a:off x="5717540" y="474385"/>
            <a:ext cx="45719" cy="44001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1" name="Google Shape;671;p29"/>
          <p:cNvSpPr/>
          <p:nvPr/>
        </p:nvSpPr>
        <p:spPr>
          <a:xfrm>
            <a:off x="414866" y="6231467"/>
            <a:ext cx="45719" cy="626533"/>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72" name="Google Shape;672;p29" descr="Icon&#10;&#10;Description automatically generated"/>
          <p:cNvPicPr preferRelativeResize="0">
            <a:picLocks noGrp="1"/>
          </p:cNvPicPr>
          <p:nvPr>
            <p:ph type="pic" idx="3"/>
          </p:nvPr>
        </p:nvPicPr>
        <p:blipFill rotWithShape="1">
          <a:blip r:embed="rId3">
            <a:alphaModFix/>
          </a:blip>
          <a:srcRect t="6053" b="6052"/>
          <a:stretch/>
        </p:blipFill>
        <p:spPr>
          <a:xfrm>
            <a:off x="-89764" y="1485335"/>
            <a:ext cx="5043937" cy="3887330"/>
          </a:xfrm>
          <a:prstGeom prst="rect">
            <a:avLst/>
          </a:prstGeom>
          <a:noFill/>
          <a:ln>
            <a:noFill/>
          </a:ln>
        </p:spPr>
      </p:pic>
      <p:sp>
        <p:nvSpPr>
          <p:cNvPr id="673" name="Google Shape;673;p29"/>
          <p:cNvSpPr txBox="1"/>
          <p:nvPr/>
        </p:nvSpPr>
        <p:spPr>
          <a:xfrm>
            <a:off x="5563270" y="1284814"/>
            <a:ext cx="623472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Building Towards Inclusivity for FASD</a:t>
            </a:r>
            <a:endParaRPr/>
          </a:p>
        </p:txBody>
      </p:sp>
      <p:sp>
        <p:nvSpPr>
          <p:cNvPr id="674" name="Google Shape;674;p29"/>
          <p:cNvSpPr txBox="1"/>
          <p:nvPr/>
        </p:nvSpPr>
        <p:spPr>
          <a:xfrm>
            <a:off x="5563270" y="3429000"/>
            <a:ext cx="5754104" cy="2677656"/>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Classroom inclusion becomes more challenging over time</a:t>
            </a:r>
            <a:endParaRPr/>
          </a:p>
          <a:p>
            <a:pPr marL="342900" marR="0" lvl="0" indent="-342900" algn="l" rtl="0">
              <a:lnSpc>
                <a:spcPct val="10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Building inclusivity in schools requires us to </a:t>
            </a:r>
            <a:r>
              <a:rPr lang="en-CA" sz="2400" i="1">
                <a:solidFill>
                  <a:srgbClr val="595959"/>
                </a:solidFill>
                <a:latin typeface="Calibri"/>
                <a:ea typeface="Calibri"/>
                <a:cs typeface="Calibri"/>
                <a:sym typeface="Calibri"/>
              </a:rPr>
              <a:t>adapt to the needs of the learner</a:t>
            </a:r>
            <a:r>
              <a:rPr lang="en-CA" sz="2400">
                <a:solidFill>
                  <a:srgbClr val="595959"/>
                </a:solidFill>
                <a:latin typeface="Calibri"/>
                <a:ea typeface="Calibri"/>
                <a:cs typeface="Calibri"/>
                <a:sym typeface="Calibri"/>
              </a:rPr>
              <a:t> </a:t>
            </a:r>
            <a:endParaRPr/>
          </a:p>
          <a:p>
            <a:pPr marL="342900" marR="0" lvl="0" indent="-342900" algn="l" rtl="0">
              <a:lnSpc>
                <a:spcPct val="10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Flexible and responsive learning environments that can adapt to the changing needs of learners</a:t>
            </a:r>
            <a:endParaRPr/>
          </a:p>
        </p:txBody>
      </p:sp>
      <p:sp>
        <p:nvSpPr>
          <p:cNvPr id="675" name="Google Shape;675;p29"/>
          <p:cNvSpPr/>
          <p:nvPr/>
        </p:nvSpPr>
        <p:spPr>
          <a:xfrm>
            <a:off x="4363259" y="1505442"/>
            <a:ext cx="45719" cy="4826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30"/>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82" name="Google Shape;682;p30" descr="A screenshot of a computer&#10;&#10;Description automatically generated with medium confidence"/>
          <p:cNvPicPr preferRelativeResize="0">
            <a:picLocks noGrp="1"/>
          </p:cNvPicPr>
          <p:nvPr>
            <p:ph type="pic" idx="2"/>
          </p:nvPr>
        </p:nvPicPr>
        <p:blipFill rotWithShape="1">
          <a:blip r:embed="rId3">
            <a:alphaModFix/>
          </a:blip>
          <a:srcRect l="5511" r="5510"/>
          <a:stretch/>
        </p:blipFill>
        <p:spPr>
          <a:xfrm>
            <a:off x="4828479" y="2139044"/>
            <a:ext cx="6211229" cy="3916068"/>
          </a:xfrm>
          <a:prstGeom prst="rect">
            <a:avLst/>
          </a:prstGeom>
          <a:solidFill>
            <a:schemeClr val="lt1"/>
          </a:solidFill>
          <a:ln>
            <a:noFill/>
          </a:ln>
        </p:spPr>
      </p:pic>
      <p:pic>
        <p:nvPicPr>
          <p:cNvPr id="683" name="Google Shape;683;p30"/>
          <p:cNvPicPr preferRelativeResize="0"/>
          <p:nvPr/>
        </p:nvPicPr>
        <p:blipFill rotWithShape="1">
          <a:blip r:embed="rId4">
            <a:alphaModFix/>
          </a:blip>
          <a:srcRect l="-1153"/>
          <a:stretch/>
        </p:blipFill>
        <p:spPr>
          <a:xfrm>
            <a:off x="3788408" y="1918011"/>
            <a:ext cx="8180907" cy="4681302"/>
          </a:xfrm>
          <a:prstGeom prst="rect">
            <a:avLst/>
          </a:prstGeom>
          <a:noFill/>
          <a:ln>
            <a:noFill/>
          </a:ln>
        </p:spPr>
      </p:pic>
      <p:sp>
        <p:nvSpPr>
          <p:cNvPr id="684" name="Google Shape;684;p30"/>
          <p:cNvSpPr txBox="1"/>
          <p:nvPr/>
        </p:nvSpPr>
        <p:spPr>
          <a:xfrm>
            <a:off x="448363" y="481610"/>
            <a:ext cx="6234720"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What is Inclusion?</a:t>
            </a:r>
            <a:endParaRPr/>
          </a:p>
          <a:p>
            <a:pPr marL="0" marR="0" lvl="0" indent="0" algn="l" rtl="0">
              <a:spcBef>
                <a:spcPts val="0"/>
              </a:spcBef>
              <a:spcAft>
                <a:spcPts val="0"/>
              </a:spcAft>
              <a:buNone/>
            </a:pPr>
            <a:r>
              <a:rPr lang="en-CA" sz="3600" b="1">
                <a:solidFill>
                  <a:srgbClr val="364DA1"/>
                </a:solidFill>
                <a:latin typeface="EB Garamond"/>
                <a:ea typeface="EB Garamond"/>
                <a:cs typeface="EB Garamond"/>
                <a:sym typeface="EB Garamond"/>
              </a:rPr>
              <a:t>with Shelley Moore</a:t>
            </a:r>
            <a:endParaRPr/>
          </a:p>
        </p:txBody>
      </p:sp>
      <p:sp>
        <p:nvSpPr>
          <p:cNvPr id="685" name="Google Shape;685;p30"/>
          <p:cNvSpPr txBox="1"/>
          <p:nvPr/>
        </p:nvSpPr>
        <p:spPr>
          <a:xfrm>
            <a:off x="456062" y="2348493"/>
            <a:ext cx="401557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400" u="sng">
                <a:solidFill>
                  <a:srgbClr val="595959"/>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https://www.youtube.com/watch?v=D1fbTKYkU4k</a:t>
            </a:r>
            <a:endParaRPr sz="1400">
              <a:solidFill>
                <a:srgbClr val="595959"/>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31"/>
          <p:cNvSpPr/>
          <p:nvPr/>
        </p:nvSpPr>
        <p:spPr>
          <a:xfrm>
            <a:off x="7025267" y="2966224"/>
            <a:ext cx="5166733" cy="389177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92" name="Google Shape;692;p31"/>
          <p:cNvPicPr preferRelativeResize="0">
            <a:picLocks noGrp="1"/>
          </p:cNvPicPr>
          <p:nvPr>
            <p:ph type="pic" idx="2"/>
          </p:nvPr>
        </p:nvPicPr>
        <p:blipFill rotWithShape="1">
          <a:blip r:embed="rId3">
            <a:alphaModFix/>
          </a:blip>
          <a:srcRect l="6855" r="6855"/>
          <a:stretch/>
        </p:blipFill>
        <p:spPr>
          <a:xfrm>
            <a:off x="7350800" y="318528"/>
            <a:ext cx="4832509" cy="5600429"/>
          </a:xfrm>
          <a:prstGeom prst="rect">
            <a:avLst/>
          </a:prstGeom>
          <a:noFill/>
          <a:ln>
            <a:noFill/>
          </a:ln>
        </p:spPr>
      </p:pic>
      <p:sp>
        <p:nvSpPr>
          <p:cNvPr id="693" name="Google Shape;693;p31"/>
          <p:cNvSpPr txBox="1"/>
          <p:nvPr/>
        </p:nvSpPr>
        <p:spPr>
          <a:xfrm>
            <a:off x="1242178" y="449878"/>
            <a:ext cx="482381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Belonging</a:t>
            </a:r>
            <a:endParaRPr/>
          </a:p>
        </p:txBody>
      </p:sp>
      <p:sp>
        <p:nvSpPr>
          <p:cNvPr id="694" name="Google Shape;694;p31"/>
          <p:cNvSpPr txBox="1"/>
          <p:nvPr/>
        </p:nvSpPr>
        <p:spPr>
          <a:xfrm>
            <a:off x="1326582" y="1496371"/>
            <a:ext cx="5817796" cy="61120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4B9847"/>
              </a:buClr>
              <a:buSzPts val="2800"/>
              <a:buFont typeface="Arial"/>
              <a:buNone/>
            </a:pPr>
            <a:r>
              <a:rPr lang="en-CA" sz="2800" i="1">
                <a:solidFill>
                  <a:srgbClr val="4B9847"/>
                </a:solidFill>
                <a:latin typeface="EB Garamond"/>
                <a:ea typeface="EB Garamond"/>
                <a:cs typeface="EB Garamond"/>
                <a:sym typeface="EB Garamond"/>
              </a:rPr>
              <a:t>6 elements to improve belonging:</a:t>
            </a:r>
            <a:endParaRPr/>
          </a:p>
        </p:txBody>
      </p:sp>
      <p:sp>
        <p:nvSpPr>
          <p:cNvPr id="695" name="Google Shape;695;p31"/>
          <p:cNvSpPr/>
          <p:nvPr/>
        </p:nvSpPr>
        <p:spPr>
          <a:xfrm>
            <a:off x="659672" y="2403119"/>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6" name="Google Shape;696;p31"/>
          <p:cNvSpPr txBox="1"/>
          <p:nvPr/>
        </p:nvSpPr>
        <p:spPr>
          <a:xfrm>
            <a:off x="1326582" y="2067888"/>
            <a:ext cx="5166733" cy="4790111"/>
          </a:xfrm>
          <a:prstGeom prst="rect">
            <a:avLst/>
          </a:prstGeom>
          <a:noFill/>
          <a:ln>
            <a:noFill/>
          </a:ln>
        </p:spPr>
        <p:txBody>
          <a:bodyPr spcFirstLastPara="1" wrap="square" lIns="91425" tIns="45700" rIns="91425" bIns="45700" anchor="t" anchorCtr="0">
            <a:noAutofit/>
          </a:bodyPr>
          <a:lstStyle/>
          <a:p>
            <a:pPr marL="457200" marR="0" lvl="0" indent="-457200" algn="l" rtl="0">
              <a:lnSpc>
                <a:spcPct val="150000"/>
              </a:lnSpc>
              <a:spcBef>
                <a:spcPts val="0"/>
              </a:spcBef>
              <a:spcAft>
                <a:spcPts val="0"/>
              </a:spcAft>
              <a:buClr>
                <a:srgbClr val="595959"/>
              </a:buClr>
              <a:buSzPts val="2800"/>
              <a:buFont typeface="Calibri"/>
              <a:buAutoNum type="arabicPeriod"/>
            </a:pPr>
            <a:r>
              <a:rPr lang="en-CA" sz="2800">
                <a:solidFill>
                  <a:srgbClr val="595959"/>
                </a:solidFill>
                <a:latin typeface="Calibri"/>
                <a:ea typeface="Calibri"/>
                <a:cs typeface="Calibri"/>
                <a:sym typeface="Calibri"/>
              </a:rPr>
              <a:t>Effective Listening</a:t>
            </a:r>
            <a:endParaRPr/>
          </a:p>
          <a:p>
            <a:pPr marL="457200" marR="0" lvl="0" indent="-457200" algn="l" rtl="0">
              <a:lnSpc>
                <a:spcPct val="150000"/>
              </a:lnSpc>
              <a:spcBef>
                <a:spcPts val="1000"/>
              </a:spcBef>
              <a:spcAft>
                <a:spcPts val="0"/>
              </a:spcAft>
              <a:buClr>
                <a:srgbClr val="595959"/>
              </a:buClr>
              <a:buSzPts val="2800"/>
              <a:buFont typeface="Calibri"/>
              <a:buAutoNum type="arabicPeriod"/>
            </a:pPr>
            <a:r>
              <a:rPr lang="en-CA" sz="2800">
                <a:solidFill>
                  <a:srgbClr val="595959"/>
                </a:solidFill>
                <a:latin typeface="Calibri"/>
                <a:ea typeface="Calibri"/>
                <a:cs typeface="Calibri"/>
                <a:sym typeface="Calibri"/>
              </a:rPr>
              <a:t>Supports</a:t>
            </a:r>
            <a:endParaRPr/>
          </a:p>
          <a:p>
            <a:pPr marL="457200" marR="0" lvl="0" indent="-457200" algn="l" rtl="0">
              <a:lnSpc>
                <a:spcPct val="150000"/>
              </a:lnSpc>
              <a:spcBef>
                <a:spcPts val="1000"/>
              </a:spcBef>
              <a:spcAft>
                <a:spcPts val="0"/>
              </a:spcAft>
              <a:buClr>
                <a:srgbClr val="595959"/>
              </a:buClr>
              <a:buSzPts val="2800"/>
              <a:buFont typeface="Calibri"/>
              <a:buAutoNum type="arabicPeriod"/>
            </a:pPr>
            <a:r>
              <a:rPr lang="en-CA" sz="2800">
                <a:solidFill>
                  <a:srgbClr val="595959"/>
                </a:solidFill>
                <a:latin typeface="Calibri"/>
                <a:ea typeface="Calibri"/>
                <a:cs typeface="Calibri"/>
                <a:sym typeface="Calibri"/>
              </a:rPr>
              <a:t>Positive Relationships</a:t>
            </a:r>
            <a:endParaRPr/>
          </a:p>
          <a:p>
            <a:pPr marL="457200" marR="0" lvl="0" indent="-457200" algn="l" rtl="0">
              <a:lnSpc>
                <a:spcPct val="150000"/>
              </a:lnSpc>
              <a:spcBef>
                <a:spcPts val="1000"/>
              </a:spcBef>
              <a:spcAft>
                <a:spcPts val="0"/>
              </a:spcAft>
              <a:buClr>
                <a:srgbClr val="595959"/>
              </a:buClr>
              <a:buSzPts val="2800"/>
              <a:buFont typeface="Calibri"/>
              <a:buAutoNum type="arabicPeriod"/>
            </a:pPr>
            <a:r>
              <a:rPr lang="en-CA" sz="2800">
                <a:solidFill>
                  <a:srgbClr val="595959"/>
                </a:solidFill>
                <a:latin typeface="Calibri"/>
                <a:ea typeface="Calibri"/>
                <a:cs typeface="Calibri"/>
                <a:sym typeface="Calibri"/>
              </a:rPr>
              <a:t>Early Programs</a:t>
            </a:r>
            <a:endParaRPr/>
          </a:p>
          <a:p>
            <a:pPr marL="457200" marR="0" lvl="0" indent="-457200" algn="l" rtl="0">
              <a:lnSpc>
                <a:spcPct val="150000"/>
              </a:lnSpc>
              <a:spcBef>
                <a:spcPts val="1000"/>
              </a:spcBef>
              <a:spcAft>
                <a:spcPts val="0"/>
              </a:spcAft>
              <a:buClr>
                <a:srgbClr val="595959"/>
              </a:buClr>
              <a:buSzPts val="2800"/>
              <a:buFont typeface="Calibri"/>
              <a:buAutoNum type="arabicPeriod"/>
            </a:pPr>
            <a:r>
              <a:rPr lang="en-CA" sz="2800">
                <a:solidFill>
                  <a:srgbClr val="595959"/>
                </a:solidFill>
                <a:latin typeface="Calibri"/>
                <a:ea typeface="Calibri"/>
                <a:cs typeface="Calibri"/>
                <a:sym typeface="Calibri"/>
              </a:rPr>
              <a:t>Common Interests</a:t>
            </a:r>
            <a:endParaRPr/>
          </a:p>
          <a:p>
            <a:pPr marL="457200" marR="0" lvl="0" indent="-457200" algn="l" rtl="0">
              <a:lnSpc>
                <a:spcPct val="150000"/>
              </a:lnSpc>
              <a:spcBef>
                <a:spcPts val="1000"/>
              </a:spcBef>
              <a:spcAft>
                <a:spcPts val="0"/>
              </a:spcAft>
              <a:buClr>
                <a:srgbClr val="595959"/>
              </a:buClr>
              <a:buSzPts val="2800"/>
              <a:buFont typeface="Calibri"/>
              <a:buAutoNum type="arabicPeriod"/>
            </a:pPr>
            <a:r>
              <a:rPr lang="en-CA" sz="2800">
                <a:solidFill>
                  <a:srgbClr val="595959"/>
                </a:solidFill>
                <a:latin typeface="Calibri"/>
                <a:ea typeface="Calibri"/>
                <a:cs typeface="Calibri"/>
                <a:sym typeface="Calibri"/>
              </a:rPr>
              <a:t>Extracurriculars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g3919f0f7af6_0_51"/>
          <p:cNvSpPr/>
          <p:nvPr/>
        </p:nvSpPr>
        <p:spPr>
          <a:xfrm>
            <a:off x="7025267" y="2966224"/>
            <a:ext cx="5166600" cy="38919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697" name="Google Shape;697;g3919f0f7af6_0_51" descr="young women with branches and leaves background (Provided by Getty Images)"/>
          <p:cNvPicPr preferRelativeResize="0">
            <a:picLocks noGrp="1"/>
          </p:cNvPicPr>
          <p:nvPr>
            <p:ph type="pic" idx="2"/>
          </p:nvPr>
        </p:nvPicPr>
        <p:blipFill rotWithShape="1">
          <a:blip r:embed="rId3">
            <a:alphaModFix/>
          </a:blip>
          <a:srcRect l="21244" r="21244"/>
          <a:stretch/>
        </p:blipFill>
        <p:spPr>
          <a:xfrm>
            <a:off x="252525" y="1013000"/>
            <a:ext cx="4046024" cy="5600424"/>
          </a:xfrm>
          <a:prstGeom prst="rect">
            <a:avLst/>
          </a:prstGeom>
          <a:noFill/>
          <a:ln>
            <a:noFill/>
          </a:ln>
        </p:spPr>
      </p:pic>
      <p:sp>
        <p:nvSpPr>
          <p:cNvPr id="698" name="Google Shape;698;g3919f0f7af6_0_51"/>
          <p:cNvSpPr txBox="1"/>
          <p:nvPr/>
        </p:nvSpPr>
        <p:spPr>
          <a:xfrm>
            <a:off x="252523" y="484600"/>
            <a:ext cx="7248000" cy="923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Belonging in Alberta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9" name="Google Shape;699;g3919f0f7af6_0_51"/>
          <p:cNvSpPr txBox="1"/>
          <p:nvPr/>
        </p:nvSpPr>
        <p:spPr>
          <a:xfrm>
            <a:off x="4298550" y="1916350"/>
            <a:ext cx="7177200" cy="4525200"/>
          </a:xfrm>
          <a:prstGeom prst="rect">
            <a:avLst/>
          </a:prstGeom>
          <a:noFill/>
          <a:ln>
            <a:noFill/>
          </a:ln>
        </p:spPr>
        <p:txBody>
          <a:bodyPr spcFirstLastPara="1" wrap="square" lIns="91425" tIns="45700" rIns="91425" bIns="45700" anchor="t" anchorCtr="0">
            <a:spAutoFit/>
          </a:bodyPr>
          <a:lstStyle/>
          <a:p>
            <a:pPr marL="342900" marR="0" lvl="0" indent="-342900" algn="l" defTabSz="914400" rtl="0" eaLnBrk="1" fontAlgn="auto" latinLnBrk="0" hangingPunct="1">
              <a:lnSpc>
                <a:spcPct val="100000"/>
              </a:lnSpc>
              <a:spcBef>
                <a:spcPts val="0"/>
              </a:spcBef>
              <a:spcAft>
                <a:spcPts val="0"/>
              </a:spcAft>
              <a:buClr>
                <a:srgbClr val="595959"/>
              </a:buClr>
              <a:buSzPts val="2400"/>
              <a:buFont typeface="Arial"/>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The </a:t>
            </a:r>
            <a:r>
              <a:rPr kumimoji="0" lang="en-CA" sz="2400" b="1" i="0" u="none" strike="noStrike" kern="0" cap="none" spc="0" normalizeH="0" baseline="0" noProof="0" dirty="0">
                <a:ln>
                  <a:noFill/>
                </a:ln>
                <a:solidFill>
                  <a:srgbClr val="595959"/>
                </a:solidFill>
                <a:effectLst/>
                <a:uLnTx/>
                <a:uFillTx/>
                <a:latin typeface="Calibri"/>
                <a:ea typeface="Calibri"/>
                <a:cs typeface="Calibri"/>
                <a:sym typeface="Calibri"/>
              </a:rPr>
              <a:t>Belonging Project </a:t>
            </a: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is an Alberta-based initiative from the Skills Society and the University of Alberta exploring belonging and inclusion for people with intellectual disabilities. </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0"/>
              </a:spcBef>
              <a:spcAft>
                <a:spcPts val="0"/>
              </a:spcAft>
              <a:buClr>
                <a:srgbClr val="595959"/>
              </a:buClr>
              <a:buSzPts val="2400"/>
              <a:buFont typeface="Arial"/>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The project produced three plain-language summaries including: </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914400" marR="0" lvl="1" indent="-381000" algn="l" defTabSz="914400" rtl="0" eaLnBrk="1" fontAlgn="auto" latinLnBrk="0" hangingPunct="1">
              <a:lnSpc>
                <a:spcPct val="10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Belonging &amp; Inclusion</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914400" marR="0" lvl="1" indent="-381000" algn="l" defTabSz="914400" rtl="0" eaLnBrk="1" fontAlgn="auto" latinLnBrk="0" hangingPunct="1">
              <a:lnSpc>
                <a:spcPct val="10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Lived Experience</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914400" marR="0" lvl="1" indent="-381000" algn="l" defTabSz="914400" rtl="0" eaLnBrk="1" fontAlgn="auto" latinLnBrk="0" hangingPunct="1">
              <a:lnSpc>
                <a:spcPct val="10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Provider Practices</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457200" marR="0" lvl="0" indent="-381000" algn="l" defTabSz="914400" rtl="0" eaLnBrk="1" fontAlgn="auto" latinLnBrk="0" hangingPunct="1">
              <a:lnSpc>
                <a:spcPct val="10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The resources can be accessed here: </a:t>
            </a:r>
            <a:r>
              <a:rPr kumimoji="0" lang="en-CA" sz="2400" b="0" i="0" u="sng" strike="noStrike" kern="0" cap="none" spc="0" normalizeH="0" baseline="0" noProof="0" dirty="0">
                <a:ln>
                  <a:noFill/>
                </a:ln>
                <a:solidFill>
                  <a:srgbClr val="0563C1"/>
                </a:solidFill>
                <a:effectLst/>
                <a:uLnTx/>
                <a:uFillTx/>
                <a:latin typeface="Calibri"/>
                <a:ea typeface="Calibri"/>
                <a:cs typeface="Calibri"/>
                <a:sym typeface="Calibri"/>
                <a:hlinkClick r:id="rId4"/>
              </a:rPr>
              <a:t>https://resourcesforpractice.policywise.com/resource?id=137</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32"/>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03" name="Google Shape;703;p32"/>
          <p:cNvPicPr preferRelativeResize="0">
            <a:picLocks noGrp="1"/>
          </p:cNvPicPr>
          <p:nvPr>
            <p:ph type="pic" idx="2"/>
          </p:nvPr>
        </p:nvPicPr>
        <p:blipFill rotWithShape="1">
          <a:blip r:embed="rId3">
            <a:alphaModFix/>
          </a:blip>
          <a:srcRect l="5501" r="5501"/>
          <a:stretch/>
        </p:blipFill>
        <p:spPr>
          <a:xfrm>
            <a:off x="4828479" y="2139044"/>
            <a:ext cx="6211229" cy="3916068"/>
          </a:xfrm>
          <a:prstGeom prst="rect">
            <a:avLst/>
          </a:prstGeom>
          <a:solidFill>
            <a:schemeClr val="lt1"/>
          </a:solidFill>
          <a:ln>
            <a:noFill/>
          </a:ln>
        </p:spPr>
      </p:pic>
      <p:pic>
        <p:nvPicPr>
          <p:cNvPr id="704" name="Google Shape;704;p32"/>
          <p:cNvPicPr preferRelativeResize="0"/>
          <p:nvPr/>
        </p:nvPicPr>
        <p:blipFill rotWithShape="1">
          <a:blip r:embed="rId4">
            <a:alphaModFix/>
          </a:blip>
          <a:srcRect l="-1153"/>
          <a:stretch/>
        </p:blipFill>
        <p:spPr>
          <a:xfrm>
            <a:off x="3785917" y="1918011"/>
            <a:ext cx="8180907" cy="4681302"/>
          </a:xfrm>
          <a:prstGeom prst="rect">
            <a:avLst/>
          </a:prstGeom>
          <a:noFill/>
          <a:ln>
            <a:noFill/>
          </a:ln>
        </p:spPr>
      </p:pic>
      <p:sp>
        <p:nvSpPr>
          <p:cNvPr id="705" name="Google Shape;705;p32"/>
          <p:cNvSpPr txBox="1"/>
          <p:nvPr/>
        </p:nvSpPr>
        <p:spPr>
          <a:xfrm>
            <a:off x="390136" y="338228"/>
            <a:ext cx="623472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Making Sure Each Child is Known</a:t>
            </a:r>
            <a:endParaRPr/>
          </a:p>
          <a:p>
            <a:pPr marL="0" marR="0" lvl="0" indent="0" algn="l" rtl="0">
              <a:spcBef>
                <a:spcPts val="0"/>
              </a:spcBef>
              <a:spcAft>
                <a:spcPts val="0"/>
              </a:spcAft>
              <a:buNone/>
            </a:pPr>
            <a:r>
              <a:rPr lang="en-CA" sz="3600" b="1">
                <a:solidFill>
                  <a:srgbClr val="364DA1"/>
                </a:solidFill>
                <a:latin typeface="EB Garamond"/>
                <a:ea typeface="EB Garamond"/>
                <a:cs typeface="EB Garamond"/>
                <a:sym typeface="EB Garamond"/>
              </a:rPr>
              <a:t>by Edutopia</a:t>
            </a:r>
            <a:endParaRPr/>
          </a:p>
        </p:txBody>
      </p:sp>
      <p:sp>
        <p:nvSpPr>
          <p:cNvPr id="706" name="Google Shape;706;p32"/>
          <p:cNvSpPr txBox="1"/>
          <p:nvPr/>
        </p:nvSpPr>
        <p:spPr>
          <a:xfrm>
            <a:off x="456062" y="3121223"/>
            <a:ext cx="401557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400" u="sng">
                <a:solidFill>
                  <a:srgbClr val="595959"/>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https://www.youtube.com/watch?v=xjZx0VdmgkE</a:t>
            </a:r>
            <a:endParaRPr sz="1400">
              <a:solidFill>
                <a:srgbClr val="595959"/>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pic>
        <p:nvPicPr>
          <p:cNvPr id="712" name="Google Shape;712;p33" descr="A picture containing text&#10;&#10;Description automatically generated"/>
          <p:cNvPicPr preferRelativeResize="0"/>
          <p:nvPr/>
        </p:nvPicPr>
        <p:blipFill rotWithShape="1">
          <a:blip r:embed="rId3">
            <a:alphaModFix/>
          </a:blip>
          <a:srcRect/>
          <a:stretch/>
        </p:blipFill>
        <p:spPr>
          <a:xfrm>
            <a:off x="7157047" y="2470607"/>
            <a:ext cx="2515057" cy="2515057"/>
          </a:xfrm>
          <a:prstGeom prst="rect">
            <a:avLst/>
          </a:prstGeom>
          <a:noFill/>
          <a:ln>
            <a:noFill/>
          </a:ln>
        </p:spPr>
      </p:pic>
      <p:cxnSp>
        <p:nvCxnSpPr>
          <p:cNvPr id="713" name="Google Shape;713;p33"/>
          <p:cNvCxnSpPr/>
          <p:nvPr/>
        </p:nvCxnSpPr>
        <p:spPr>
          <a:xfrm flipH="1">
            <a:off x="7251456" y="4546599"/>
            <a:ext cx="407518" cy="279550"/>
          </a:xfrm>
          <a:prstGeom prst="straightConnector1">
            <a:avLst/>
          </a:prstGeom>
          <a:noFill/>
          <a:ln w="31750" cap="flat" cmpd="sng">
            <a:solidFill>
              <a:srgbClr val="595959"/>
            </a:solidFill>
            <a:prstDash val="solid"/>
            <a:miter lim="800000"/>
            <a:headEnd type="none" w="sm" len="sm"/>
            <a:tailEnd type="none" w="sm" len="sm"/>
          </a:ln>
        </p:spPr>
      </p:cxnSp>
      <p:cxnSp>
        <p:nvCxnSpPr>
          <p:cNvPr id="714" name="Google Shape;714;p33"/>
          <p:cNvCxnSpPr/>
          <p:nvPr/>
        </p:nvCxnSpPr>
        <p:spPr>
          <a:xfrm>
            <a:off x="9130288" y="4485977"/>
            <a:ext cx="565526" cy="332208"/>
          </a:xfrm>
          <a:prstGeom prst="straightConnector1">
            <a:avLst/>
          </a:prstGeom>
          <a:noFill/>
          <a:ln w="31750" cap="flat" cmpd="sng">
            <a:solidFill>
              <a:srgbClr val="595959"/>
            </a:solidFill>
            <a:prstDash val="solid"/>
            <a:miter lim="800000"/>
            <a:headEnd type="none" w="sm" len="sm"/>
            <a:tailEnd type="none" w="sm" len="sm"/>
          </a:ln>
        </p:spPr>
      </p:cxnSp>
      <p:cxnSp>
        <p:nvCxnSpPr>
          <p:cNvPr id="715" name="Google Shape;715;p33"/>
          <p:cNvCxnSpPr/>
          <p:nvPr/>
        </p:nvCxnSpPr>
        <p:spPr>
          <a:xfrm>
            <a:off x="8455435" y="1837756"/>
            <a:ext cx="7886" cy="747276"/>
          </a:xfrm>
          <a:prstGeom prst="straightConnector1">
            <a:avLst/>
          </a:prstGeom>
          <a:noFill/>
          <a:ln w="31750" cap="flat" cmpd="sng">
            <a:solidFill>
              <a:srgbClr val="595959"/>
            </a:solidFill>
            <a:prstDash val="solid"/>
            <a:miter lim="800000"/>
            <a:headEnd type="none" w="sm" len="sm"/>
            <a:tailEnd type="none" w="sm" len="sm"/>
          </a:ln>
        </p:spPr>
      </p:cxnSp>
      <p:sp>
        <p:nvSpPr>
          <p:cNvPr id="716" name="Google Shape;716;p33"/>
          <p:cNvSpPr/>
          <p:nvPr/>
        </p:nvSpPr>
        <p:spPr>
          <a:xfrm>
            <a:off x="6354987" y="1392491"/>
            <a:ext cx="4111113" cy="4098822"/>
          </a:xfrm>
          <a:prstGeom prst="ellipse">
            <a:avLst/>
          </a:prstGeom>
          <a:noFill/>
          <a:ln w="57150" cap="flat" cmpd="sng">
            <a:solidFill>
              <a:srgbClr val="00578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7" name="Google Shape;717;p33"/>
          <p:cNvSpPr/>
          <p:nvPr/>
        </p:nvSpPr>
        <p:spPr>
          <a:xfrm>
            <a:off x="5685164" y="722666"/>
            <a:ext cx="5450758" cy="5444612"/>
          </a:xfrm>
          <a:prstGeom prst="ellipse">
            <a:avLst/>
          </a:prstGeom>
          <a:noFill/>
          <a:ln w="57150" cap="flat" cmpd="sng">
            <a:solidFill>
              <a:srgbClr val="FE721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8" name="Google Shape;718;p33"/>
          <p:cNvSpPr/>
          <p:nvPr/>
        </p:nvSpPr>
        <p:spPr>
          <a:xfrm>
            <a:off x="6023149" y="1036072"/>
            <a:ext cx="4805516" cy="4811661"/>
          </a:xfrm>
          <a:prstGeom prst="ellipse">
            <a:avLst/>
          </a:prstGeom>
          <a:noFill/>
          <a:ln w="57150" cap="flat" cmpd="sng">
            <a:solidFill>
              <a:srgbClr val="4B98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9" name="Google Shape;719;p33"/>
          <p:cNvSpPr/>
          <p:nvPr/>
        </p:nvSpPr>
        <p:spPr>
          <a:xfrm>
            <a:off x="7399096" y="227370"/>
            <a:ext cx="1972510" cy="1972510"/>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Calibri"/>
              <a:ea typeface="Calibri"/>
              <a:cs typeface="Calibri"/>
              <a:sym typeface="Calibri"/>
            </a:endParaRPr>
          </a:p>
        </p:txBody>
      </p:sp>
      <p:sp>
        <p:nvSpPr>
          <p:cNvPr id="720" name="Google Shape;720;p33"/>
          <p:cNvSpPr/>
          <p:nvPr/>
        </p:nvSpPr>
        <p:spPr>
          <a:xfrm>
            <a:off x="5800507" y="4626487"/>
            <a:ext cx="1966365" cy="1972510"/>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Calibri"/>
              <a:ea typeface="Calibri"/>
              <a:cs typeface="Calibri"/>
              <a:sym typeface="Calibri"/>
            </a:endParaRPr>
          </a:p>
        </p:txBody>
      </p:sp>
      <p:cxnSp>
        <p:nvCxnSpPr>
          <p:cNvPr id="721" name="Google Shape;721;p33"/>
          <p:cNvCxnSpPr/>
          <p:nvPr/>
        </p:nvCxnSpPr>
        <p:spPr>
          <a:xfrm rot="10800000" flipH="1">
            <a:off x="9118345" y="2870986"/>
            <a:ext cx="1932962" cy="422820"/>
          </a:xfrm>
          <a:prstGeom prst="straightConnector1">
            <a:avLst/>
          </a:prstGeom>
          <a:noFill/>
          <a:ln w="31750" cap="flat" cmpd="sng">
            <a:solidFill>
              <a:srgbClr val="595959"/>
            </a:solidFill>
            <a:prstDash val="solid"/>
            <a:miter lim="800000"/>
            <a:headEnd type="none" w="sm" len="sm"/>
            <a:tailEnd type="none" w="sm" len="sm"/>
          </a:ln>
        </p:spPr>
      </p:cxnSp>
      <p:cxnSp>
        <p:nvCxnSpPr>
          <p:cNvPr id="722" name="Google Shape;722;p33"/>
          <p:cNvCxnSpPr/>
          <p:nvPr/>
        </p:nvCxnSpPr>
        <p:spPr>
          <a:xfrm>
            <a:off x="6024187" y="3061080"/>
            <a:ext cx="1559424" cy="195991"/>
          </a:xfrm>
          <a:prstGeom prst="straightConnector1">
            <a:avLst/>
          </a:prstGeom>
          <a:noFill/>
          <a:ln w="31750" cap="flat" cmpd="sng">
            <a:solidFill>
              <a:srgbClr val="595959"/>
            </a:solidFill>
            <a:prstDash val="solid"/>
            <a:miter lim="800000"/>
            <a:headEnd type="none" w="sm" len="sm"/>
            <a:tailEnd type="none" w="sm" len="sm"/>
          </a:ln>
        </p:spPr>
      </p:cxnSp>
      <p:sp>
        <p:nvSpPr>
          <p:cNvPr id="723" name="Google Shape;723;p33"/>
          <p:cNvSpPr/>
          <p:nvPr/>
        </p:nvSpPr>
        <p:spPr>
          <a:xfrm>
            <a:off x="10040576" y="1601850"/>
            <a:ext cx="1960219" cy="1966364"/>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Calibri"/>
              <a:ea typeface="Calibri"/>
              <a:cs typeface="Calibri"/>
              <a:sym typeface="Calibri"/>
            </a:endParaRPr>
          </a:p>
        </p:txBody>
      </p:sp>
      <p:sp>
        <p:nvSpPr>
          <p:cNvPr id="724" name="Google Shape;724;p33"/>
          <p:cNvSpPr/>
          <p:nvPr/>
        </p:nvSpPr>
        <p:spPr>
          <a:xfrm>
            <a:off x="9238186" y="4546599"/>
            <a:ext cx="1966365" cy="1972510"/>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Calibri"/>
              <a:ea typeface="Calibri"/>
              <a:cs typeface="Calibri"/>
              <a:sym typeface="Calibri"/>
            </a:endParaRPr>
          </a:p>
        </p:txBody>
      </p:sp>
      <p:sp>
        <p:nvSpPr>
          <p:cNvPr id="725" name="Google Shape;725;p33"/>
          <p:cNvSpPr txBox="1"/>
          <p:nvPr/>
        </p:nvSpPr>
        <p:spPr>
          <a:xfrm>
            <a:off x="1242178" y="605476"/>
            <a:ext cx="3394455"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Teams of Support</a:t>
            </a:r>
            <a:endParaRPr/>
          </a:p>
        </p:txBody>
      </p:sp>
      <p:sp>
        <p:nvSpPr>
          <p:cNvPr id="726" name="Google Shape;726;p33"/>
          <p:cNvSpPr/>
          <p:nvPr/>
        </p:nvSpPr>
        <p:spPr>
          <a:xfrm>
            <a:off x="4784468" y="1656731"/>
            <a:ext cx="1968132" cy="1974277"/>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Calibri"/>
              <a:ea typeface="Calibri"/>
              <a:cs typeface="Calibri"/>
              <a:sym typeface="Calibri"/>
            </a:endParaRPr>
          </a:p>
        </p:txBody>
      </p:sp>
      <p:sp>
        <p:nvSpPr>
          <p:cNvPr id="727" name="Google Shape;727;p33"/>
          <p:cNvSpPr/>
          <p:nvPr/>
        </p:nvSpPr>
        <p:spPr>
          <a:xfrm>
            <a:off x="7498532" y="820290"/>
            <a:ext cx="177882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b="1">
                <a:solidFill>
                  <a:schemeClr val="lt1"/>
                </a:solidFill>
                <a:latin typeface="Calibri"/>
                <a:ea typeface="Calibri"/>
                <a:cs typeface="Calibri"/>
                <a:sym typeface="Calibri"/>
              </a:rPr>
              <a:t>Educational</a:t>
            </a:r>
            <a:endParaRPr/>
          </a:p>
          <a:p>
            <a:pPr marL="0" marR="0" lvl="0" indent="0" algn="ctr" rtl="0">
              <a:spcBef>
                <a:spcPts val="0"/>
              </a:spcBef>
              <a:spcAft>
                <a:spcPts val="0"/>
              </a:spcAft>
              <a:buNone/>
            </a:pPr>
            <a:r>
              <a:rPr lang="en-CA" sz="2400" b="1">
                <a:solidFill>
                  <a:schemeClr val="lt1"/>
                </a:solidFill>
                <a:latin typeface="Calibri"/>
                <a:ea typeface="Calibri"/>
                <a:cs typeface="Calibri"/>
                <a:sym typeface="Calibri"/>
              </a:rPr>
              <a:t>Assistant</a:t>
            </a:r>
            <a:endParaRPr sz="2400">
              <a:solidFill>
                <a:schemeClr val="lt1"/>
              </a:solidFill>
              <a:latin typeface="Calibri"/>
              <a:ea typeface="Calibri"/>
              <a:cs typeface="Calibri"/>
              <a:sym typeface="Calibri"/>
            </a:endParaRPr>
          </a:p>
        </p:txBody>
      </p:sp>
      <p:sp>
        <p:nvSpPr>
          <p:cNvPr id="728" name="Google Shape;728;p33"/>
          <p:cNvSpPr/>
          <p:nvPr/>
        </p:nvSpPr>
        <p:spPr>
          <a:xfrm>
            <a:off x="10161897" y="2392627"/>
            <a:ext cx="177882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b="1">
                <a:solidFill>
                  <a:schemeClr val="lt1"/>
                </a:solidFill>
                <a:latin typeface="Calibri"/>
                <a:ea typeface="Calibri"/>
                <a:cs typeface="Calibri"/>
                <a:sym typeface="Calibri"/>
              </a:rPr>
              <a:t>Teacher</a:t>
            </a:r>
            <a:endParaRPr sz="2400">
              <a:solidFill>
                <a:schemeClr val="lt1"/>
              </a:solidFill>
              <a:latin typeface="Calibri"/>
              <a:ea typeface="Calibri"/>
              <a:cs typeface="Calibri"/>
              <a:sym typeface="Calibri"/>
            </a:endParaRPr>
          </a:p>
        </p:txBody>
      </p:sp>
      <p:sp>
        <p:nvSpPr>
          <p:cNvPr id="729" name="Google Shape;729;p33"/>
          <p:cNvSpPr/>
          <p:nvPr/>
        </p:nvSpPr>
        <p:spPr>
          <a:xfrm>
            <a:off x="9279252" y="5157310"/>
            <a:ext cx="1938688"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b="1">
                <a:solidFill>
                  <a:schemeClr val="lt1"/>
                </a:solidFill>
                <a:latin typeface="Calibri"/>
                <a:ea typeface="Calibri"/>
                <a:cs typeface="Calibri"/>
                <a:sym typeface="Calibri"/>
              </a:rPr>
              <a:t>Outside Agencies</a:t>
            </a:r>
            <a:endParaRPr sz="2400">
              <a:solidFill>
                <a:schemeClr val="lt1"/>
              </a:solidFill>
              <a:latin typeface="Calibri"/>
              <a:ea typeface="Calibri"/>
              <a:cs typeface="Calibri"/>
              <a:sym typeface="Calibri"/>
            </a:endParaRPr>
          </a:p>
        </p:txBody>
      </p:sp>
      <p:sp>
        <p:nvSpPr>
          <p:cNvPr id="730" name="Google Shape;730;p33"/>
          <p:cNvSpPr/>
          <p:nvPr/>
        </p:nvSpPr>
        <p:spPr>
          <a:xfrm>
            <a:off x="5806889" y="5395465"/>
            <a:ext cx="193868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b="1">
                <a:solidFill>
                  <a:schemeClr val="lt1"/>
                </a:solidFill>
                <a:latin typeface="Calibri"/>
                <a:ea typeface="Calibri"/>
                <a:cs typeface="Calibri"/>
                <a:sym typeface="Calibri"/>
              </a:rPr>
              <a:t>Caregivers</a:t>
            </a:r>
            <a:endParaRPr sz="2400">
              <a:solidFill>
                <a:schemeClr val="lt1"/>
              </a:solidFill>
              <a:latin typeface="Calibri"/>
              <a:ea typeface="Calibri"/>
              <a:cs typeface="Calibri"/>
              <a:sym typeface="Calibri"/>
            </a:endParaRPr>
          </a:p>
        </p:txBody>
      </p:sp>
      <p:sp>
        <p:nvSpPr>
          <p:cNvPr id="731" name="Google Shape;731;p33"/>
          <p:cNvSpPr/>
          <p:nvPr/>
        </p:nvSpPr>
        <p:spPr>
          <a:xfrm>
            <a:off x="4813311" y="2238738"/>
            <a:ext cx="1938688"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200" b="1">
                <a:solidFill>
                  <a:schemeClr val="lt1"/>
                </a:solidFill>
                <a:latin typeface="Calibri"/>
                <a:ea typeface="Calibri"/>
                <a:cs typeface="Calibri"/>
                <a:sym typeface="Calibri"/>
              </a:rPr>
              <a:t>School Administrators</a:t>
            </a:r>
            <a:endParaRPr sz="2200">
              <a:solidFill>
                <a:schemeClr val="lt1"/>
              </a:solidFill>
              <a:latin typeface="Calibri"/>
              <a:ea typeface="Calibri"/>
              <a:cs typeface="Calibri"/>
              <a:sym typeface="Calibri"/>
            </a:endParaRPr>
          </a:p>
        </p:txBody>
      </p:sp>
      <p:sp>
        <p:nvSpPr>
          <p:cNvPr id="732" name="Google Shape;732;p33"/>
          <p:cNvSpPr txBox="1"/>
          <p:nvPr/>
        </p:nvSpPr>
        <p:spPr>
          <a:xfrm>
            <a:off x="1273454" y="4196047"/>
            <a:ext cx="2675358" cy="83099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2400" b="1">
                <a:solidFill>
                  <a:srgbClr val="4B9847"/>
                </a:solidFill>
                <a:latin typeface="EB Garamond"/>
                <a:ea typeface="EB Garamond"/>
                <a:cs typeface="EB Garamond"/>
                <a:sym typeface="EB Garamond"/>
              </a:rPr>
              <a:t>Consistent Strategies</a:t>
            </a:r>
            <a:endParaRPr/>
          </a:p>
        </p:txBody>
      </p:sp>
      <p:cxnSp>
        <p:nvCxnSpPr>
          <p:cNvPr id="733" name="Google Shape;733;p33"/>
          <p:cNvCxnSpPr/>
          <p:nvPr/>
        </p:nvCxnSpPr>
        <p:spPr>
          <a:xfrm rot="10800000" flipH="1">
            <a:off x="3948812" y="4225001"/>
            <a:ext cx="2189278" cy="260976"/>
          </a:xfrm>
          <a:prstGeom prst="straightConnector1">
            <a:avLst/>
          </a:prstGeom>
          <a:noFill/>
          <a:ln w="31750" cap="flat" cmpd="sng">
            <a:solidFill>
              <a:srgbClr val="4B9847"/>
            </a:solidFill>
            <a:prstDash val="solid"/>
            <a:miter lim="800000"/>
            <a:headEnd type="none" w="sm" len="sm"/>
            <a:tailEnd type="none" w="sm" len="sm"/>
          </a:ln>
        </p:spPr>
      </p:cxnSp>
      <p:sp>
        <p:nvSpPr>
          <p:cNvPr id="734" name="Google Shape;734;p33"/>
          <p:cNvSpPr txBox="1"/>
          <p:nvPr/>
        </p:nvSpPr>
        <p:spPr>
          <a:xfrm>
            <a:off x="1219917" y="5421527"/>
            <a:ext cx="2675358" cy="83099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2400" b="1">
                <a:solidFill>
                  <a:srgbClr val="005782"/>
                </a:solidFill>
                <a:latin typeface="EB Garamond"/>
                <a:ea typeface="EB Garamond"/>
                <a:cs typeface="EB Garamond"/>
                <a:sym typeface="EB Garamond"/>
              </a:rPr>
              <a:t>Continuing Education</a:t>
            </a:r>
            <a:endParaRPr/>
          </a:p>
        </p:txBody>
      </p:sp>
      <p:cxnSp>
        <p:nvCxnSpPr>
          <p:cNvPr id="735" name="Google Shape;735;p33"/>
          <p:cNvCxnSpPr/>
          <p:nvPr/>
        </p:nvCxnSpPr>
        <p:spPr>
          <a:xfrm rot="10800000" flipH="1">
            <a:off x="3895275" y="4233327"/>
            <a:ext cx="2605225" cy="1333879"/>
          </a:xfrm>
          <a:prstGeom prst="straightConnector1">
            <a:avLst/>
          </a:prstGeom>
          <a:noFill/>
          <a:ln w="31750" cap="flat" cmpd="sng">
            <a:solidFill>
              <a:srgbClr val="005782"/>
            </a:solidFill>
            <a:prstDash val="solid"/>
            <a:miter lim="800000"/>
            <a:headEnd type="none" w="sm" len="sm"/>
            <a:tailEnd type="none" w="sm" len="sm"/>
          </a:ln>
        </p:spPr>
      </p:cxnSp>
      <p:sp>
        <p:nvSpPr>
          <p:cNvPr id="736" name="Google Shape;736;p33"/>
          <p:cNvSpPr txBox="1"/>
          <p:nvPr/>
        </p:nvSpPr>
        <p:spPr>
          <a:xfrm>
            <a:off x="1273454" y="3047472"/>
            <a:ext cx="2675358" cy="83099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2400" b="1">
                <a:solidFill>
                  <a:srgbClr val="FE721F"/>
                </a:solidFill>
                <a:latin typeface="EB Garamond"/>
                <a:ea typeface="EB Garamond"/>
                <a:cs typeface="EB Garamond"/>
                <a:sym typeface="EB Garamond"/>
              </a:rPr>
              <a:t>Communication &amp; Collaboration</a:t>
            </a:r>
            <a:endParaRPr/>
          </a:p>
        </p:txBody>
      </p:sp>
      <p:cxnSp>
        <p:nvCxnSpPr>
          <p:cNvPr id="737" name="Google Shape;737;p33"/>
          <p:cNvCxnSpPr/>
          <p:nvPr/>
        </p:nvCxnSpPr>
        <p:spPr>
          <a:xfrm>
            <a:off x="3960259" y="3728136"/>
            <a:ext cx="1793483" cy="412366"/>
          </a:xfrm>
          <a:prstGeom prst="straightConnector1">
            <a:avLst/>
          </a:prstGeom>
          <a:noFill/>
          <a:ln w="31750" cap="flat" cmpd="sng">
            <a:solidFill>
              <a:srgbClr val="FE721F"/>
            </a:solidFill>
            <a:prstDash val="solid"/>
            <a:miter lim="800000"/>
            <a:headEnd type="none" w="sm" len="sm"/>
            <a:tailEnd type="none" w="sm" len="sm"/>
          </a:ln>
        </p:spPr>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34"/>
          <p:cNvSpPr/>
          <p:nvPr/>
        </p:nvSpPr>
        <p:spPr>
          <a:xfrm>
            <a:off x="-1268454"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44" name="Google Shape;744;p34"/>
          <p:cNvSpPr/>
          <p:nvPr/>
        </p:nvSpPr>
        <p:spPr>
          <a:xfrm>
            <a:off x="656639" y="1288473"/>
            <a:ext cx="4608675" cy="511206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5" name="Google Shape;745;p34"/>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746" name="Google Shape;746;p34"/>
          <p:cNvCxnSpPr>
            <a:stCxn id="745"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747" name="Google Shape;747;p34"/>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37</a:t>
            </a:fld>
            <a:endParaRPr sz="1200">
              <a:solidFill>
                <a:schemeClr val="lt1"/>
              </a:solidFill>
              <a:latin typeface="Calibri"/>
              <a:ea typeface="Calibri"/>
              <a:cs typeface="Calibri"/>
              <a:sym typeface="Calibri"/>
            </a:endParaRPr>
          </a:p>
        </p:txBody>
      </p:sp>
      <p:sp>
        <p:nvSpPr>
          <p:cNvPr id="748" name="Google Shape;748;p34"/>
          <p:cNvSpPr/>
          <p:nvPr/>
        </p:nvSpPr>
        <p:spPr>
          <a:xfrm>
            <a:off x="5564128"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9" name="Google Shape;749;p34"/>
          <p:cNvSpPr txBox="1"/>
          <p:nvPr/>
        </p:nvSpPr>
        <p:spPr>
          <a:xfrm>
            <a:off x="5797185" y="405504"/>
            <a:ext cx="5544096" cy="5859168"/>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2100">
                <a:solidFill>
                  <a:srgbClr val="595959"/>
                </a:solidFill>
                <a:latin typeface="Calibri"/>
                <a:ea typeface="Calibri"/>
                <a:cs typeface="Calibri"/>
                <a:sym typeface="Calibri"/>
              </a:rPr>
              <a:t>If Sarah didn’t eat her breakfast in the morning, Sarah’s caregivers need a way to communicate that with her teacher. That way, her teacher knows that Sarah’s routine was disrupted, and she may be dysregulated, which may lead to challenges in the classroom. As a team, Sarah’s caregiver and teacher can decide on a strategy to mitigate concerns, like providing Sarah with a granola bar during her first lesson. It can be as simple as an email or a phone call, but communication is huge in helping achieve success for these students.</a:t>
            </a:r>
            <a:endParaRPr/>
          </a:p>
        </p:txBody>
      </p:sp>
      <p:pic>
        <p:nvPicPr>
          <p:cNvPr id="750" name="Google Shape;750;p34"/>
          <p:cNvPicPr preferRelativeResize="0">
            <a:picLocks noGrp="1"/>
          </p:cNvPicPr>
          <p:nvPr>
            <p:ph type="pic" idx="2"/>
          </p:nvPr>
        </p:nvPicPr>
        <p:blipFill rotWithShape="1">
          <a:blip r:embed="rId3">
            <a:alphaModFix/>
          </a:blip>
          <a:srcRect t="4497" b="4496"/>
          <a:stretch/>
        </p:blipFill>
        <p:spPr>
          <a:xfrm>
            <a:off x="0" y="1887538"/>
            <a:ext cx="4751388" cy="3835400"/>
          </a:xfrm>
          <a:prstGeom prst="rect">
            <a:avLst/>
          </a:prstGeom>
          <a:solidFill>
            <a:schemeClr val="lt1"/>
          </a:solidFill>
          <a:ln>
            <a:noFill/>
          </a:ln>
        </p:spPr>
      </p:pic>
      <p:sp>
        <p:nvSpPr>
          <p:cNvPr id="751" name="Google Shape;751;p34"/>
          <p:cNvSpPr/>
          <p:nvPr/>
        </p:nvSpPr>
        <p:spPr>
          <a:xfrm>
            <a:off x="4940376" y="6583639"/>
            <a:ext cx="686692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200">
                <a:solidFill>
                  <a:schemeClr val="dk1"/>
                </a:solidFill>
                <a:latin typeface="Calibri"/>
                <a:ea typeface="Calibri"/>
                <a:cs typeface="Calibri"/>
                <a:sym typeface="Calibri"/>
              </a:rPr>
              <a:t>Tracy Masterangelo, Adapted from the Supporting Self-Regulation with Individuals with FASD Presentation</a:t>
            </a:r>
            <a:endParaRPr sz="120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grpSp>
        <p:nvGrpSpPr>
          <p:cNvPr id="757" name="Google Shape;757;p35"/>
          <p:cNvGrpSpPr/>
          <p:nvPr/>
        </p:nvGrpSpPr>
        <p:grpSpPr>
          <a:xfrm>
            <a:off x="339075" y="3848243"/>
            <a:ext cx="11513848" cy="1001204"/>
            <a:chOff x="2812" y="350706"/>
            <a:chExt cx="11513848" cy="1001204"/>
          </a:xfrm>
        </p:grpSpPr>
        <p:sp>
          <p:nvSpPr>
            <p:cNvPr id="758" name="Google Shape;758;p35"/>
            <p:cNvSpPr/>
            <p:nvPr/>
          </p:nvSpPr>
          <p:spPr>
            <a:xfrm>
              <a:off x="2812" y="350706"/>
              <a:ext cx="2503010" cy="1001204"/>
            </a:xfrm>
            <a:prstGeom prst="chevron">
              <a:avLst>
                <a:gd name="adj" fmla="val 50000"/>
              </a:avLst>
            </a:prstGeom>
            <a:gradFill>
              <a:gsLst>
                <a:gs pos="0">
                  <a:srgbClr val="364DA1"/>
                </a:gs>
                <a:gs pos="100000">
                  <a:srgbClr val="364DA1"/>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5"/>
            <p:cNvSpPr txBox="1"/>
            <p:nvPr/>
          </p:nvSpPr>
          <p:spPr>
            <a:xfrm>
              <a:off x="503414"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a:solidFill>
                  <a:schemeClr val="lt1"/>
                </a:solidFill>
                <a:latin typeface="Calibri"/>
                <a:ea typeface="Calibri"/>
                <a:cs typeface="Calibri"/>
                <a:sym typeface="Calibri"/>
              </a:endParaRPr>
            </a:p>
          </p:txBody>
        </p:sp>
        <p:sp>
          <p:nvSpPr>
            <p:cNvPr id="760" name="Google Shape;760;p35"/>
            <p:cNvSpPr/>
            <p:nvPr/>
          </p:nvSpPr>
          <p:spPr>
            <a:xfrm>
              <a:off x="2255522" y="350706"/>
              <a:ext cx="2503010" cy="1001204"/>
            </a:xfrm>
            <a:prstGeom prst="chevron">
              <a:avLst>
                <a:gd name="adj" fmla="val 50000"/>
              </a:avLst>
            </a:prstGeom>
            <a:gradFill>
              <a:gsLst>
                <a:gs pos="0">
                  <a:srgbClr val="4B9847"/>
                </a:gs>
                <a:gs pos="100000">
                  <a:srgbClr val="4B9847"/>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5"/>
            <p:cNvSpPr txBox="1"/>
            <p:nvPr/>
          </p:nvSpPr>
          <p:spPr>
            <a:xfrm>
              <a:off x="2756124"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a:solidFill>
                  <a:schemeClr val="lt1"/>
                </a:solidFill>
                <a:latin typeface="Calibri"/>
                <a:ea typeface="Calibri"/>
                <a:cs typeface="Calibri"/>
                <a:sym typeface="Calibri"/>
              </a:endParaRPr>
            </a:p>
          </p:txBody>
        </p:sp>
        <p:sp>
          <p:nvSpPr>
            <p:cNvPr id="762" name="Google Shape;762;p35"/>
            <p:cNvSpPr/>
            <p:nvPr/>
          </p:nvSpPr>
          <p:spPr>
            <a:xfrm>
              <a:off x="4508231" y="350706"/>
              <a:ext cx="2503010" cy="1001204"/>
            </a:xfrm>
            <a:prstGeom prst="chevron">
              <a:avLst>
                <a:gd name="adj" fmla="val 50000"/>
              </a:avLst>
            </a:prstGeom>
            <a:gradFill>
              <a:gsLst>
                <a:gs pos="0">
                  <a:srgbClr val="FD9309"/>
                </a:gs>
                <a:gs pos="100000">
                  <a:srgbClr val="FE721F"/>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5"/>
            <p:cNvSpPr txBox="1"/>
            <p:nvPr/>
          </p:nvSpPr>
          <p:spPr>
            <a:xfrm>
              <a:off x="5008833"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a:solidFill>
                  <a:schemeClr val="lt1"/>
                </a:solidFill>
                <a:latin typeface="Calibri"/>
                <a:ea typeface="Calibri"/>
                <a:cs typeface="Calibri"/>
                <a:sym typeface="Calibri"/>
              </a:endParaRPr>
            </a:p>
          </p:txBody>
        </p:sp>
        <p:sp>
          <p:nvSpPr>
            <p:cNvPr id="764" name="Google Shape;764;p35"/>
            <p:cNvSpPr/>
            <p:nvPr/>
          </p:nvSpPr>
          <p:spPr>
            <a:xfrm>
              <a:off x="6760941" y="350706"/>
              <a:ext cx="2503010" cy="1001204"/>
            </a:xfrm>
            <a:prstGeom prst="chevron">
              <a:avLst>
                <a:gd name="adj" fmla="val 50000"/>
              </a:avLst>
            </a:prstGeom>
            <a:gradFill>
              <a:gsLst>
                <a:gs pos="0">
                  <a:srgbClr val="BADEE8"/>
                </a:gs>
                <a:gs pos="100000">
                  <a:srgbClr val="BADEE8"/>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5"/>
            <p:cNvSpPr txBox="1"/>
            <p:nvPr/>
          </p:nvSpPr>
          <p:spPr>
            <a:xfrm>
              <a:off x="7261543"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a:solidFill>
                  <a:schemeClr val="lt1"/>
                </a:solidFill>
                <a:latin typeface="Calibri"/>
                <a:ea typeface="Calibri"/>
                <a:cs typeface="Calibri"/>
                <a:sym typeface="Calibri"/>
              </a:endParaRPr>
            </a:p>
          </p:txBody>
        </p:sp>
        <p:sp>
          <p:nvSpPr>
            <p:cNvPr id="766" name="Google Shape;766;p35"/>
            <p:cNvSpPr/>
            <p:nvPr/>
          </p:nvSpPr>
          <p:spPr>
            <a:xfrm>
              <a:off x="9013650" y="350706"/>
              <a:ext cx="2503010" cy="1001204"/>
            </a:xfrm>
            <a:prstGeom prst="chevron">
              <a:avLst>
                <a:gd name="adj" fmla="val 50000"/>
              </a:avLst>
            </a:prstGeom>
            <a:gradFill>
              <a:gsLst>
                <a:gs pos="0">
                  <a:srgbClr val="364DA1"/>
                </a:gs>
                <a:gs pos="100000">
                  <a:srgbClr val="364DA1"/>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5"/>
            <p:cNvSpPr txBox="1"/>
            <p:nvPr/>
          </p:nvSpPr>
          <p:spPr>
            <a:xfrm>
              <a:off x="9514252"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a:solidFill>
                  <a:schemeClr val="lt1"/>
                </a:solidFill>
                <a:latin typeface="Calibri"/>
                <a:ea typeface="Calibri"/>
                <a:cs typeface="Calibri"/>
                <a:sym typeface="Calibri"/>
              </a:endParaRPr>
            </a:p>
          </p:txBody>
        </p:sp>
      </p:grpSp>
      <p:sp>
        <p:nvSpPr>
          <p:cNvPr id="768" name="Google Shape;768;p35"/>
          <p:cNvSpPr txBox="1"/>
          <p:nvPr/>
        </p:nvSpPr>
        <p:spPr>
          <a:xfrm>
            <a:off x="1242178" y="605476"/>
            <a:ext cx="773455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Working with Caregivers</a:t>
            </a:r>
            <a:endParaRPr/>
          </a:p>
        </p:txBody>
      </p:sp>
      <p:sp>
        <p:nvSpPr>
          <p:cNvPr id="769" name="Google Shape;769;p35"/>
          <p:cNvSpPr txBox="1"/>
          <p:nvPr/>
        </p:nvSpPr>
        <p:spPr>
          <a:xfrm>
            <a:off x="1373815" y="1528806"/>
            <a:ext cx="267535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b="1">
                <a:solidFill>
                  <a:srgbClr val="595959"/>
                </a:solidFill>
                <a:latin typeface="EB Garamond"/>
                <a:ea typeface="EB Garamond"/>
                <a:cs typeface="EB Garamond"/>
                <a:sym typeface="EB Garamond"/>
              </a:rPr>
              <a:t>Possible Stages</a:t>
            </a:r>
            <a:endParaRPr/>
          </a:p>
        </p:txBody>
      </p:sp>
      <p:cxnSp>
        <p:nvCxnSpPr>
          <p:cNvPr id="770" name="Google Shape;770;p35"/>
          <p:cNvCxnSpPr/>
          <p:nvPr/>
        </p:nvCxnSpPr>
        <p:spPr>
          <a:xfrm>
            <a:off x="1475104" y="3353117"/>
            <a:ext cx="0" cy="523220"/>
          </a:xfrm>
          <a:prstGeom prst="straightConnector1">
            <a:avLst/>
          </a:prstGeom>
          <a:noFill/>
          <a:ln w="31750" cap="flat" cmpd="sng">
            <a:solidFill>
              <a:srgbClr val="364DA1"/>
            </a:solidFill>
            <a:prstDash val="solid"/>
            <a:miter lim="800000"/>
            <a:headEnd type="none" w="sm" len="sm"/>
            <a:tailEnd type="none" w="sm" len="sm"/>
          </a:ln>
        </p:spPr>
      </p:cxnSp>
      <p:sp>
        <p:nvSpPr>
          <p:cNvPr id="771" name="Google Shape;771;p35"/>
          <p:cNvSpPr/>
          <p:nvPr/>
        </p:nvSpPr>
        <p:spPr>
          <a:xfrm>
            <a:off x="336263" y="2768789"/>
            <a:ext cx="245951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Seeking Diagnosis</a:t>
            </a:r>
            <a:endParaRPr/>
          </a:p>
        </p:txBody>
      </p:sp>
      <p:cxnSp>
        <p:nvCxnSpPr>
          <p:cNvPr id="772" name="Google Shape;772;p35"/>
          <p:cNvCxnSpPr/>
          <p:nvPr/>
        </p:nvCxnSpPr>
        <p:spPr>
          <a:xfrm>
            <a:off x="5949270" y="3353117"/>
            <a:ext cx="0" cy="523220"/>
          </a:xfrm>
          <a:prstGeom prst="straightConnector1">
            <a:avLst/>
          </a:prstGeom>
          <a:noFill/>
          <a:ln w="31750" cap="flat" cmpd="sng">
            <a:solidFill>
              <a:srgbClr val="FE721F"/>
            </a:solidFill>
            <a:prstDash val="solid"/>
            <a:miter lim="800000"/>
            <a:headEnd type="none" w="sm" len="sm"/>
            <a:tailEnd type="none" w="sm" len="sm"/>
          </a:ln>
        </p:spPr>
      </p:cxnSp>
      <p:sp>
        <p:nvSpPr>
          <p:cNvPr id="773" name="Google Shape;773;p35"/>
          <p:cNvSpPr/>
          <p:nvPr/>
        </p:nvSpPr>
        <p:spPr>
          <a:xfrm>
            <a:off x="4617474" y="2768789"/>
            <a:ext cx="245951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Seeking Support</a:t>
            </a:r>
            <a:endParaRPr/>
          </a:p>
        </p:txBody>
      </p:sp>
      <p:cxnSp>
        <p:nvCxnSpPr>
          <p:cNvPr id="774" name="Google Shape;774;p35"/>
          <p:cNvCxnSpPr/>
          <p:nvPr/>
        </p:nvCxnSpPr>
        <p:spPr>
          <a:xfrm>
            <a:off x="10607952" y="3353117"/>
            <a:ext cx="0" cy="523220"/>
          </a:xfrm>
          <a:prstGeom prst="straightConnector1">
            <a:avLst/>
          </a:prstGeom>
          <a:noFill/>
          <a:ln w="31750" cap="flat" cmpd="sng">
            <a:solidFill>
              <a:srgbClr val="364DA1"/>
            </a:solidFill>
            <a:prstDash val="solid"/>
            <a:miter lim="800000"/>
            <a:headEnd type="none" w="sm" len="sm"/>
            <a:tailEnd type="none" w="sm" len="sm"/>
          </a:ln>
        </p:spPr>
      </p:cxnSp>
      <p:sp>
        <p:nvSpPr>
          <p:cNvPr id="775" name="Google Shape;775;p35"/>
          <p:cNvSpPr/>
          <p:nvPr/>
        </p:nvSpPr>
        <p:spPr>
          <a:xfrm>
            <a:off x="8898685" y="2768789"/>
            <a:ext cx="269540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Educator, Advocate</a:t>
            </a:r>
            <a:endParaRPr/>
          </a:p>
        </p:txBody>
      </p:sp>
      <p:cxnSp>
        <p:nvCxnSpPr>
          <p:cNvPr id="776" name="Google Shape;776;p35"/>
          <p:cNvCxnSpPr/>
          <p:nvPr/>
        </p:nvCxnSpPr>
        <p:spPr>
          <a:xfrm>
            <a:off x="3738801" y="4750420"/>
            <a:ext cx="0" cy="840384"/>
          </a:xfrm>
          <a:prstGeom prst="straightConnector1">
            <a:avLst/>
          </a:prstGeom>
          <a:noFill/>
          <a:ln w="31750" cap="flat" cmpd="sng">
            <a:solidFill>
              <a:srgbClr val="4B9847"/>
            </a:solidFill>
            <a:prstDash val="solid"/>
            <a:miter lim="800000"/>
            <a:headEnd type="none" w="sm" len="sm"/>
            <a:tailEnd type="none" w="sm" len="sm"/>
          </a:ln>
        </p:spPr>
      </p:cxnSp>
      <p:sp>
        <p:nvSpPr>
          <p:cNvPr id="777" name="Google Shape;777;p35"/>
          <p:cNvSpPr/>
          <p:nvPr/>
        </p:nvSpPr>
        <p:spPr>
          <a:xfrm>
            <a:off x="2599960" y="5590804"/>
            <a:ext cx="245951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Coming to Terms</a:t>
            </a:r>
            <a:endParaRPr/>
          </a:p>
        </p:txBody>
      </p:sp>
      <p:cxnSp>
        <p:nvCxnSpPr>
          <p:cNvPr id="778" name="Google Shape;778;p35"/>
          <p:cNvCxnSpPr/>
          <p:nvPr/>
        </p:nvCxnSpPr>
        <p:spPr>
          <a:xfrm>
            <a:off x="8210440" y="4750420"/>
            <a:ext cx="0" cy="840384"/>
          </a:xfrm>
          <a:prstGeom prst="straightConnector1">
            <a:avLst/>
          </a:prstGeom>
          <a:noFill/>
          <a:ln w="31750" cap="flat" cmpd="sng">
            <a:solidFill>
              <a:srgbClr val="BADEE8"/>
            </a:solidFill>
            <a:prstDash val="solid"/>
            <a:miter lim="800000"/>
            <a:headEnd type="none" w="sm" len="sm"/>
            <a:tailEnd type="none" w="sm" len="sm"/>
          </a:ln>
        </p:spPr>
      </p:cxnSp>
      <p:sp>
        <p:nvSpPr>
          <p:cNvPr id="779" name="Google Shape;779;p35"/>
          <p:cNvSpPr/>
          <p:nvPr/>
        </p:nvSpPr>
        <p:spPr>
          <a:xfrm>
            <a:off x="6980681" y="5590804"/>
            <a:ext cx="2459517"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New Understanding</a:t>
            </a:r>
            <a:endParaRPr/>
          </a:p>
        </p:txBody>
      </p:sp>
      <p:sp>
        <p:nvSpPr>
          <p:cNvPr id="780" name="Google Shape;780;p35"/>
          <p:cNvSpPr txBox="1"/>
          <p:nvPr/>
        </p:nvSpPr>
        <p:spPr>
          <a:xfrm>
            <a:off x="981310"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800" b="1">
                <a:solidFill>
                  <a:schemeClr val="lt1"/>
                </a:solidFill>
                <a:latin typeface="Calibri"/>
                <a:ea typeface="Calibri"/>
                <a:cs typeface="Calibri"/>
                <a:sym typeface="Calibri"/>
              </a:rPr>
              <a:t>1</a:t>
            </a:r>
            <a:endParaRPr/>
          </a:p>
        </p:txBody>
      </p:sp>
      <p:sp>
        <p:nvSpPr>
          <p:cNvPr id="781" name="Google Shape;781;p35"/>
          <p:cNvSpPr txBox="1"/>
          <p:nvPr/>
        </p:nvSpPr>
        <p:spPr>
          <a:xfrm>
            <a:off x="3323066"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800" b="1">
                <a:solidFill>
                  <a:schemeClr val="lt1"/>
                </a:solidFill>
                <a:latin typeface="Calibri"/>
                <a:ea typeface="Calibri"/>
                <a:cs typeface="Calibri"/>
                <a:sym typeface="Calibri"/>
              </a:rPr>
              <a:t>2</a:t>
            </a:r>
            <a:endParaRPr/>
          </a:p>
        </p:txBody>
      </p:sp>
      <p:sp>
        <p:nvSpPr>
          <p:cNvPr id="782" name="Google Shape;782;p35"/>
          <p:cNvSpPr txBox="1"/>
          <p:nvPr/>
        </p:nvSpPr>
        <p:spPr>
          <a:xfrm>
            <a:off x="5564457"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800" b="1">
                <a:solidFill>
                  <a:schemeClr val="lt1"/>
                </a:solidFill>
                <a:latin typeface="Calibri"/>
                <a:ea typeface="Calibri"/>
                <a:cs typeface="Calibri"/>
                <a:sym typeface="Calibri"/>
              </a:rPr>
              <a:t>3</a:t>
            </a:r>
            <a:endParaRPr/>
          </a:p>
        </p:txBody>
      </p:sp>
      <p:sp>
        <p:nvSpPr>
          <p:cNvPr id="783" name="Google Shape;783;p35"/>
          <p:cNvSpPr txBox="1"/>
          <p:nvPr/>
        </p:nvSpPr>
        <p:spPr>
          <a:xfrm>
            <a:off x="7761251"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800" b="1">
                <a:solidFill>
                  <a:schemeClr val="lt1"/>
                </a:solidFill>
                <a:latin typeface="Calibri"/>
                <a:ea typeface="Calibri"/>
                <a:cs typeface="Calibri"/>
                <a:sym typeface="Calibri"/>
              </a:rPr>
              <a:t>4</a:t>
            </a:r>
            <a:endParaRPr/>
          </a:p>
        </p:txBody>
      </p:sp>
      <p:sp>
        <p:nvSpPr>
          <p:cNvPr id="784" name="Google Shape;784;p35"/>
          <p:cNvSpPr txBox="1"/>
          <p:nvPr/>
        </p:nvSpPr>
        <p:spPr>
          <a:xfrm>
            <a:off x="10147612"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800" b="1">
                <a:solidFill>
                  <a:schemeClr val="lt1"/>
                </a:solidFill>
                <a:latin typeface="Calibri"/>
                <a:ea typeface="Calibri"/>
                <a:cs typeface="Calibri"/>
                <a:sym typeface="Calibri"/>
              </a:rPr>
              <a:t>5</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p36"/>
          <p:cNvSpPr/>
          <p:nvPr/>
        </p:nvSpPr>
        <p:spPr>
          <a:xfrm>
            <a:off x="-1268454"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91" name="Google Shape;791;p36"/>
          <p:cNvSpPr/>
          <p:nvPr/>
        </p:nvSpPr>
        <p:spPr>
          <a:xfrm>
            <a:off x="656639" y="1288473"/>
            <a:ext cx="4608675" cy="511206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2" name="Google Shape;792;p36"/>
          <p:cNvSpPr/>
          <p:nvPr/>
        </p:nvSpPr>
        <p:spPr>
          <a:xfrm>
            <a:off x="11685814" y="0"/>
            <a:ext cx="506186" cy="6858000"/>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793" name="Google Shape;793;p36"/>
          <p:cNvCxnSpPr>
            <a:stCxn id="792"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794" name="Google Shape;794;p36"/>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39</a:t>
            </a:fld>
            <a:endParaRPr sz="1200">
              <a:solidFill>
                <a:schemeClr val="lt1"/>
              </a:solidFill>
              <a:latin typeface="Calibri"/>
              <a:ea typeface="Calibri"/>
              <a:cs typeface="Calibri"/>
              <a:sym typeface="Calibri"/>
            </a:endParaRPr>
          </a:p>
        </p:txBody>
      </p:sp>
      <p:sp>
        <p:nvSpPr>
          <p:cNvPr id="795" name="Google Shape;795;p36"/>
          <p:cNvSpPr/>
          <p:nvPr/>
        </p:nvSpPr>
        <p:spPr>
          <a:xfrm>
            <a:off x="5564128"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6" name="Google Shape;796;p36"/>
          <p:cNvSpPr txBox="1"/>
          <p:nvPr/>
        </p:nvSpPr>
        <p:spPr>
          <a:xfrm>
            <a:off x="5908661" y="920877"/>
            <a:ext cx="5302591" cy="5503558"/>
          </a:xfrm>
          <a:prstGeom prst="rect">
            <a:avLst/>
          </a:prstGeom>
          <a:noFill/>
          <a:ln>
            <a:noFill/>
          </a:ln>
        </p:spPr>
        <p:txBody>
          <a:bodyPr spcFirstLastPara="1" wrap="square" lIns="91425" tIns="45700" rIns="91425" bIns="45700" anchor="t" anchorCtr="0">
            <a:spAutoFit/>
          </a:bodyPr>
          <a:lstStyle/>
          <a:p>
            <a:pPr marL="0" marR="0" lvl="0" indent="0" algn="l" rtl="0">
              <a:lnSpc>
                <a:spcPct val="146153"/>
              </a:lnSpc>
              <a:spcBef>
                <a:spcPts val="0"/>
              </a:spcBef>
              <a:spcAft>
                <a:spcPts val="0"/>
              </a:spcAft>
              <a:buNone/>
            </a:pPr>
            <a:r>
              <a:rPr lang="en-CA" sz="2600">
                <a:solidFill>
                  <a:srgbClr val="595959"/>
                </a:solidFill>
                <a:latin typeface="Calibri"/>
                <a:ea typeface="Calibri"/>
                <a:cs typeface="Calibri"/>
                <a:sym typeface="Calibri"/>
              </a:rPr>
              <a:t>The other thing that is really important is daily communication between home and school. Reporting to parents the great things that happen and the things we need to work on is crucial. Things like student illnesses, poor sleep, food intake, or medication changes is information that can make or break the day at school for a student with FASD.</a:t>
            </a:r>
            <a:endParaRPr/>
          </a:p>
          <a:p>
            <a:pPr marL="0" marR="0" lvl="0" indent="0" algn="l" rtl="0">
              <a:lnSpc>
                <a:spcPct val="150000"/>
              </a:lnSpc>
              <a:spcBef>
                <a:spcPts val="0"/>
              </a:spcBef>
              <a:spcAft>
                <a:spcPts val="0"/>
              </a:spcAft>
              <a:buNone/>
            </a:pPr>
            <a:r>
              <a:rPr lang="en-CA" sz="2600">
                <a:solidFill>
                  <a:srgbClr val="595959"/>
                </a:solidFill>
                <a:latin typeface="Calibri"/>
                <a:ea typeface="Calibri"/>
                <a:cs typeface="Calibri"/>
                <a:sym typeface="Calibri"/>
              </a:rPr>
              <a:t>- Teacher</a:t>
            </a:r>
            <a:endParaRPr/>
          </a:p>
        </p:txBody>
      </p:sp>
      <p:pic>
        <p:nvPicPr>
          <p:cNvPr id="797" name="Google Shape;797;p36"/>
          <p:cNvPicPr preferRelativeResize="0">
            <a:picLocks noGrp="1"/>
          </p:cNvPicPr>
          <p:nvPr>
            <p:ph type="pic" idx="2"/>
          </p:nvPr>
        </p:nvPicPr>
        <p:blipFill rotWithShape="1">
          <a:blip r:embed="rId3">
            <a:alphaModFix/>
          </a:blip>
          <a:srcRect l="8706" r="8705"/>
          <a:stretch/>
        </p:blipFill>
        <p:spPr>
          <a:xfrm>
            <a:off x="0" y="1887538"/>
            <a:ext cx="4751388" cy="3835400"/>
          </a:xfrm>
          <a:prstGeom prst="rect">
            <a:avLst/>
          </a:prstGeom>
          <a:solidFill>
            <a:schemeClr val="lt1"/>
          </a:solidFill>
          <a:ln>
            <a:noFill/>
          </a:ln>
        </p:spPr>
      </p:pic>
      <p:sp>
        <p:nvSpPr>
          <p:cNvPr id="798" name="Google Shape;798;p36"/>
          <p:cNvSpPr txBox="1"/>
          <p:nvPr/>
        </p:nvSpPr>
        <p:spPr>
          <a:xfrm>
            <a:off x="5529906" y="827902"/>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799" name="Google Shape;799;p36"/>
          <p:cNvSpPr txBox="1"/>
          <p:nvPr/>
        </p:nvSpPr>
        <p:spPr>
          <a:xfrm>
            <a:off x="10170234" y="5215106"/>
            <a:ext cx="492443"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800" name="Google Shape;800;p36"/>
          <p:cNvSpPr/>
          <p:nvPr/>
        </p:nvSpPr>
        <p:spPr>
          <a:xfrm>
            <a:off x="6307282" y="6530657"/>
            <a:ext cx="5302591"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1200">
                <a:solidFill>
                  <a:schemeClr val="dk1"/>
                </a:solidFill>
                <a:latin typeface="Calibri"/>
                <a:ea typeface="Calibri"/>
                <a:cs typeface="Calibri"/>
                <a:sym typeface="Calibri"/>
              </a:rPr>
              <a:t>A Quick Guidebook for Schools – Lakeland Center – Heather MacFarlene</a:t>
            </a:r>
            <a:endParaRPr sz="12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4" descr="Map&#10;&#10;Description automatically generated"/>
          <p:cNvPicPr preferRelativeResize="0">
            <a:picLocks noGrp="1"/>
          </p:cNvPicPr>
          <p:nvPr>
            <p:ph type="pic" idx="2"/>
          </p:nvPr>
        </p:nvPicPr>
        <p:blipFill rotWithShape="1">
          <a:blip r:embed="rId3">
            <a:alphaModFix/>
          </a:blip>
          <a:srcRect l="19226" r="19226"/>
          <a:stretch/>
        </p:blipFill>
        <p:spPr>
          <a:xfrm>
            <a:off x="-171450" y="200025"/>
            <a:ext cx="6472237" cy="6572250"/>
          </a:xfrm>
          <a:prstGeom prst="rect">
            <a:avLst/>
          </a:prstGeom>
          <a:noFill/>
          <a:ln>
            <a:noFill/>
          </a:ln>
        </p:spPr>
      </p:pic>
      <p:sp>
        <p:nvSpPr>
          <p:cNvPr id="159" name="Google Shape;159;p4"/>
          <p:cNvSpPr txBox="1"/>
          <p:nvPr/>
        </p:nvSpPr>
        <p:spPr>
          <a:xfrm>
            <a:off x="6480166" y="1660196"/>
            <a:ext cx="4871847"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FASD Networks</a:t>
            </a:r>
            <a:endParaRPr/>
          </a:p>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In Alberta</a:t>
            </a:r>
            <a:endParaRPr/>
          </a:p>
        </p:txBody>
      </p:sp>
      <p:sp>
        <p:nvSpPr>
          <p:cNvPr id="160" name="Google Shape;160;p4"/>
          <p:cNvSpPr txBox="1"/>
          <p:nvPr/>
        </p:nvSpPr>
        <p:spPr>
          <a:xfrm>
            <a:off x="6480166" y="4131609"/>
            <a:ext cx="336392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u="sng" dirty="0">
                <a:solidFill>
                  <a:srgbClr val="FE721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www.FASDAlberta.ca</a:t>
            </a:r>
            <a:endParaRPr sz="2400" dirty="0">
              <a:solidFill>
                <a:srgbClr val="FE721F"/>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37"/>
          <p:cNvSpPr/>
          <p:nvPr/>
        </p:nvSpPr>
        <p:spPr>
          <a:xfrm>
            <a:off x="8441472" y="0"/>
            <a:ext cx="3750527" cy="6858000"/>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07" name="Google Shape;807;p37" descr="A picture containing person, wall, indoor, young&#10;&#10;Description automatically generated"/>
          <p:cNvPicPr preferRelativeResize="0">
            <a:picLocks noGrp="1"/>
          </p:cNvPicPr>
          <p:nvPr>
            <p:ph type="pic" idx="2"/>
          </p:nvPr>
        </p:nvPicPr>
        <p:blipFill rotWithShape="1">
          <a:blip r:embed="rId3">
            <a:alphaModFix/>
          </a:blip>
          <a:srcRect l="12082" r="12081"/>
          <a:stretch/>
        </p:blipFill>
        <p:spPr>
          <a:xfrm>
            <a:off x="7539038" y="1022350"/>
            <a:ext cx="3708400" cy="4859338"/>
          </a:xfrm>
          <a:prstGeom prst="rect">
            <a:avLst/>
          </a:prstGeom>
          <a:solidFill>
            <a:schemeClr val="lt1"/>
          </a:solidFill>
          <a:ln>
            <a:noFill/>
          </a:ln>
        </p:spPr>
      </p:pic>
      <p:sp>
        <p:nvSpPr>
          <p:cNvPr id="808" name="Google Shape;808;p37"/>
          <p:cNvSpPr/>
          <p:nvPr/>
        </p:nvSpPr>
        <p:spPr>
          <a:xfrm>
            <a:off x="10695656" y="4208569"/>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9" name="Google Shape;809;p37"/>
          <p:cNvSpPr/>
          <p:nvPr/>
        </p:nvSpPr>
        <p:spPr>
          <a:xfrm>
            <a:off x="11696985" y="2394376"/>
            <a:ext cx="45719" cy="44001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0" name="Google Shape;810;p37"/>
          <p:cNvSpPr/>
          <p:nvPr/>
        </p:nvSpPr>
        <p:spPr>
          <a:xfrm>
            <a:off x="10125531" y="-1617173"/>
            <a:ext cx="3234346" cy="3234346"/>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11" name="Google Shape;811;p37"/>
          <p:cNvSpPr/>
          <p:nvPr/>
        </p:nvSpPr>
        <p:spPr>
          <a:xfrm>
            <a:off x="7284015" y="-12700"/>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2" name="Google Shape;812;p37"/>
          <p:cNvSpPr/>
          <p:nvPr/>
        </p:nvSpPr>
        <p:spPr>
          <a:xfrm>
            <a:off x="8845188" y="5839418"/>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3" name="Google Shape;813;p37"/>
          <p:cNvSpPr txBox="1"/>
          <p:nvPr/>
        </p:nvSpPr>
        <p:spPr>
          <a:xfrm>
            <a:off x="706919" y="802755"/>
            <a:ext cx="7734554"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Caregiver Needs and Educator Responses</a:t>
            </a:r>
            <a:endParaRPr/>
          </a:p>
        </p:txBody>
      </p:sp>
      <p:sp>
        <p:nvSpPr>
          <p:cNvPr id="814" name="Google Shape;814;p37"/>
          <p:cNvSpPr txBox="1"/>
          <p:nvPr/>
        </p:nvSpPr>
        <p:spPr>
          <a:xfrm>
            <a:off x="753868" y="2667258"/>
            <a:ext cx="554409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b="1" i="1">
                <a:solidFill>
                  <a:srgbClr val="4B9847"/>
                </a:solidFill>
                <a:latin typeface="EB Garamond"/>
                <a:ea typeface="EB Garamond"/>
                <a:cs typeface="EB Garamond"/>
                <a:sym typeface="EB Garamond"/>
              </a:rPr>
              <a:t>Caregiver needs:</a:t>
            </a:r>
            <a:endParaRPr sz="3200" i="1">
              <a:solidFill>
                <a:srgbClr val="4B9847"/>
              </a:solidFill>
              <a:latin typeface="EB Garamond"/>
              <a:ea typeface="EB Garamond"/>
              <a:cs typeface="EB Garamond"/>
              <a:sym typeface="EB Garamond"/>
            </a:endParaRPr>
          </a:p>
        </p:txBody>
      </p:sp>
      <p:sp>
        <p:nvSpPr>
          <p:cNvPr id="815" name="Google Shape;815;p37"/>
          <p:cNvSpPr txBox="1"/>
          <p:nvPr/>
        </p:nvSpPr>
        <p:spPr>
          <a:xfrm>
            <a:off x="923142" y="3452253"/>
            <a:ext cx="5544096" cy="2677656"/>
          </a:xfrm>
          <a:prstGeom prst="rect">
            <a:avLst/>
          </a:prstGeom>
          <a:noFill/>
          <a:ln>
            <a:noFill/>
          </a:ln>
        </p:spPr>
        <p:txBody>
          <a:bodyPr spcFirstLastPara="1" wrap="square" lIns="91425" tIns="45700" rIns="91425" bIns="45700" anchor="t" anchorCtr="0">
            <a:spAutoFit/>
          </a:bodyPr>
          <a:lstStyle/>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Being Heard by Educators</a:t>
            </a:r>
            <a:endParaRPr/>
          </a:p>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Openness from Educators</a:t>
            </a:r>
            <a:endParaRPr/>
          </a:p>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FASD-Informed Educators</a:t>
            </a:r>
            <a:endParaRPr/>
          </a:p>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Involvement in Child’s Education</a:t>
            </a:r>
            <a:endParaRPr/>
          </a:p>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Resources and Accommodations</a:t>
            </a:r>
            <a:endParaRPr/>
          </a:p>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Supportive Knowledge Base</a:t>
            </a:r>
            <a:endParaRPr/>
          </a:p>
          <a:p>
            <a:pPr marL="800100" marR="0" lvl="1" indent="-342900" algn="l" rtl="0">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Support and Understanding at Home</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38"/>
          <p:cNvSpPr/>
          <p:nvPr/>
        </p:nvSpPr>
        <p:spPr>
          <a:xfrm>
            <a:off x="7066440" y="0"/>
            <a:ext cx="5125560"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2" name="Google Shape;822;p38"/>
          <p:cNvSpPr/>
          <p:nvPr/>
        </p:nvSpPr>
        <p:spPr>
          <a:xfrm>
            <a:off x="7066440" y="4309526"/>
            <a:ext cx="558241" cy="2556933"/>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3" name="Google Shape;823;p38"/>
          <p:cNvSpPr/>
          <p:nvPr/>
        </p:nvSpPr>
        <p:spPr>
          <a:xfrm>
            <a:off x="7470849" y="2284083"/>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24" name="Google Shape;824;p38"/>
          <p:cNvSpPr/>
          <p:nvPr/>
        </p:nvSpPr>
        <p:spPr>
          <a:xfrm rot="4500000">
            <a:off x="7355095" y="629058"/>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5" name="Google Shape;825;p38"/>
          <p:cNvSpPr/>
          <p:nvPr/>
        </p:nvSpPr>
        <p:spPr>
          <a:xfrm rot="2700000">
            <a:off x="10738281" y="2603523"/>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6" name="Google Shape;826;p38"/>
          <p:cNvSpPr/>
          <p:nvPr/>
        </p:nvSpPr>
        <p:spPr>
          <a:xfrm rot="1813063">
            <a:off x="6644865" y="5143097"/>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7" name="Google Shape;827;p38"/>
          <p:cNvSpPr/>
          <p:nvPr/>
        </p:nvSpPr>
        <p:spPr>
          <a:xfrm rot="-3507348">
            <a:off x="10765406" y="779561"/>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8" name="Google Shape;828;p38"/>
          <p:cNvSpPr/>
          <p:nvPr/>
        </p:nvSpPr>
        <p:spPr>
          <a:xfrm rot="1813063">
            <a:off x="10355359" y="5661918"/>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9" name="Google Shape;829;p38"/>
          <p:cNvSpPr/>
          <p:nvPr/>
        </p:nvSpPr>
        <p:spPr>
          <a:xfrm>
            <a:off x="951220" y="3122055"/>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30" name="Google Shape;830;p38" descr="A group of people sitting in front of a projector screen&#10;&#10;Description automatically generated with medium confidence"/>
          <p:cNvPicPr preferRelativeResize="0">
            <a:picLocks noGrp="1"/>
          </p:cNvPicPr>
          <p:nvPr>
            <p:ph type="pic" idx="2"/>
          </p:nvPr>
        </p:nvPicPr>
        <p:blipFill rotWithShape="1">
          <a:blip r:embed="rId3">
            <a:alphaModFix/>
          </a:blip>
          <a:srcRect l="18768" t="34101" r="18769" b="3435"/>
          <a:stretch/>
        </p:blipFill>
        <p:spPr>
          <a:xfrm>
            <a:off x="6185038" y="1466725"/>
            <a:ext cx="3372993" cy="3372993"/>
          </a:xfrm>
          <a:prstGeom prst="rect">
            <a:avLst/>
          </a:prstGeom>
          <a:solidFill>
            <a:schemeClr val="lt1"/>
          </a:solidFill>
          <a:ln>
            <a:noFill/>
          </a:ln>
        </p:spPr>
      </p:pic>
      <p:sp>
        <p:nvSpPr>
          <p:cNvPr id="831" name="Google Shape;831;p38"/>
          <p:cNvSpPr txBox="1"/>
          <p:nvPr/>
        </p:nvSpPr>
        <p:spPr>
          <a:xfrm>
            <a:off x="1613958" y="2284083"/>
            <a:ext cx="4800669" cy="17701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Constant Education</a:t>
            </a:r>
            <a:endParaRPr/>
          </a:p>
        </p:txBody>
      </p:sp>
      <p:sp>
        <p:nvSpPr>
          <p:cNvPr id="832" name="Google Shape;832;p38"/>
          <p:cNvSpPr txBox="1"/>
          <p:nvPr/>
        </p:nvSpPr>
        <p:spPr>
          <a:xfrm>
            <a:off x="1724548" y="1206865"/>
            <a:ext cx="3412081"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rgbClr val="364DA1"/>
                </a:solidFill>
                <a:latin typeface="Calibri"/>
                <a:ea typeface="Calibri"/>
                <a:cs typeface="Calibri"/>
                <a:sym typeface="Calibri"/>
              </a:rPr>
              <a:t>Intentional practices require</a:t>
            </a:r>
            <a:endParaRPr/>
          </a:p>
        </p:txBody>
      </p:sp>
      <p:sp>
        <p:nvSpPr>
          <p:cNvPr id="833" name="Google Shape;833;p38"/>
          <p:cNvSpPr txBox="1"/>
          <p:nvPr/>
        </p:nvSpPr>
        <p:spPr>
          <a:xfrm>
            <a:off x="1724548" y="4316315"/>
            <a:ext cx="4460489"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Shared learning within the student’s entire support system will enhance education outcomes. </a:t>
            </a:r>
            <a:endParaRPr sz="2400">
              <a:solidFill>
                <a:srgbClr val="595959"/>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39"/>
          <p:cNvSpPr txBox="1"/>
          <p:nvPr/>
        </p:nvSpPr>
        <p:spPr>
          <a:xfrm>
            <a:off x="1261729" y="1729356"/>
            <a:ext cx="4456616"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Implementing Interventions</a:t>
            </a:r>
            <a:endParaRPr/>
          </a:p>
        </p:txBody>
      </p:sp>
      <p:sp>
        <p:nvSpPr>
          <p:cNvPr id="839" name="Google Shape;839;p39"/>
          <p:cNvSpPr txBox="1"/>
          <p:nvPr/>
        </p:nvSpPr>
        <p:spPr>
          <a:xfrm>
            <a:off x="1261729" y="3988262"/>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840" name="Google Shape;840;p39"/>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41" name="Google Shape;841;p39"/>
          <p:cNvCxnSpPr>
            <a:stCxn id="840"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842" name="Google Shape;842;p39"/>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42</a:t>
            </a:fld>
            <a:endParaRPr sz="1200">
              <a:solidFill>
                <a:schemeClr val="lt1"/>
              </a:solidFill>
              <a:latin typeface="Calibri"/>
              <a:ea typeface="Calibri"/>
              <a:cs typeface="Calibri"/>
              <a:sym typeface="Calibri"/>
            </a:endParaRPr>
          </a:p>
        </p:txBody>
      </p:sp>
      <p:sp>
        <p:nvSpPr>
          <p:cNvPr id="843" name="Google Shape;843;p39"/>
          <p:cNvSpPr/>
          <p:nvPr/>
        </p:nvSpPr>
        <p:spPr>
          <a:xfrm>
            <a:off x="5703888"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4" name="Google Shape;844;p39"/>
          <p:cNvSpPr txBox="1"/>
          <p:nvPr/>
        </p:nvSpPr>
        <p:spPr>
          <a:xfrm>
            <a:off x="1261729" y="4642323"/>
            <a:ext cx="3868411" cy="1711366"/>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Principles of Practice</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Understanding Behaviour</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Leverage Strengths</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Individualized Program Plans</a:t>
            </a:r>
            <a:endParaRPr/>
          </a:p>
        </p:txBody>
      </p:sp>
      <p:sp>
        <p:nvSpPr>
          <p:cNvPr id="845" name="Google Shape;845;p39"/>
          <p:cNvSpPr/>
          <p:nvPr/>
        </p:nvSpPr>
        <p:spPr>
          <a:xfrm rot="-5400000">
            <a:off x="2014193" y="3774768"/>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6" name="Google Shape;846;p39"/>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7" name="Google Shape;847;p39"/>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8" name="Google Shape;848;p39"/>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849" name="Google Shape;849;p39"/>
          <p:cNvSpPr/>
          <p:nvPr/>
        </p:nvSpPr>
        <p:spPr>
          <a:xfrm rot="-3507348">
            <a:off x="5383112" y="4555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0" name="Google Shape;850;p39"/>
          <p:cNvSpPr/>
          <p:nvPr/>
        </p:nvSpPr>
        <p:spPr>
          <a:xfrm rot="-3507348">
            <a:off x="11046612" y="2447836"/>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1" name="Google Shape;851;p39"/>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3</a:t>
            </a:r>
            <a:endParaRPr/>
          </a:p>
        </p:txBody>
      </p:sp>
      <p:pic>
        <p:nvPicPr>
          <p:cNvPr id="852" name="Google Shape;852;p39" descr="A picture containing text, vector graphics&#10;&#10;Description automatically generated"/>
          <p:cNvPicPr preferRelativeResize="0"/>
          <p:nvPr/>
        </p:nvPicPr>
        <p:blipFill rotWithShape="1">
          <a:blip r:embed="rId3">
            <a:alphaModFix/>
          </a:blip>
          <a:srcRect l="2676" r="2675"/>
          <a:stretch/>
        </p:blipFill>
        <p:spPr>
          <a:xfrm>
            <a:off x="5548577" y="408526"/>
            <a:ext cx="5500387" cy="5811369"/>
          </a:xfrm>
          <a:custGeom>
            <a:avLst/>
            <a:gdLst/>
            <a:ahLst/>
            <a:cxnLst/>
            <a:rect l="l" t="t" r="r" b="b"/>
            <a:pathLst>
              <a:path w="3958894" h="5733826" extrusionOk="0">
                <a:moveTo>
                  <a:pt x="0" y="0"/>
                </a:moveTo>
                <a:lnTo>
                  <a:pt x="3958894" y="0"/>
                </a:lnTo>
                <a:lnTo>
                  <a:pt x="3958894" y="5513870"/>
                </a:lnTo>
                <a:cubicBezTo>
                  <a:pt x="3958894" y="5635348"/>
                  <a:pt x="3860416" y="5733826"/>
                  <a:pt x="3738938" y="5733826"/>
                </a:cubicBezTo>
                <a:lnTo>
                  <a:pt x="219956" y="5733826"/>
                </a:lnTo>
                <a:cubicBezTo>
                  <a:pt x="98478" y="5733826"/>
                  <a:pt x="0" y="5635348"/>
                  <a:pt x="0" y="5513870"/>
                </a:cubicBezTo>
                <a:close/>
              </a:path>
            </a:pathLst>
          </a:cu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grpSp>
        <p:nvGrpSpPr>
          <p:cNvPr id="858" name="Google Shape;858;p40"/>
          <p:cNvGrpSpPr/>
          <p:nvPr/>
        </p:nvGrpSpPr>
        <p:grpSpPr>
          <a:xfrm>
            <a:off x="2781151" y="2484573"/>
            <a:ext cx="6887881" cy="4101627"/>
            <a:chOff x="3050299" y="2084821"/>
            <a:chExt cx="6091400" cy="3627335"/>
          </a:xfrm>
        </p:grpSpPr>
        <p:sp>
          <p:nvSpPr>
            <p:cNvPr id="859" name="Google Shape;859;p40"/>
            <p:cNvSpPr/>
            <p:nvPr/>
          </p:nvSpPr>
          <p:spPr>
            <a:xfrm>
              <a:off x="5209990" y="3940137"/>
              <a:ext cx="1772019" cy="1772019"/>
            </a:xfrm>
            <a:custGeom>
              <a:avLst/>
              <a:gdLst/>
              <a:ahLst/>
              <a:cxnLst/>
              <a:rect l="l" t="t" r="r" b="b"/>
              <a:pathLst>
                <a:path w="1772019" h="1772019" extrusionOk="0">
                  <a:moveTo>
                    <a:pt x="0" y="886010"/>
                  </a:moveTo>
                  <a:cubicBezTo>
                    <a:pt x="0" y="396680"/>
                    <a:pt x="396680" y="0"/>
                    <a:pt x="886010" y="0"/>
                  </a:cubicBezTo>
                  <a:cubicBezTo>
                    <a:pt x="1375340" y="0"/>
                    <a:pt x="1772020" y="396680"/>
                    <a:pt x="1772020" y="886010"/>
                  </a:cubicBezTo>
                  <a:cubicBezTo>
                    <a:pt x="1772020" y="1375340"/>
                    <a:pt x="1375340" y="1772020"/>
                    <a:pt x="886010" y="1772020"/>
                  </a:cubicBezTo>
                  <a:cubicBezTo>
                    <a:pt x="396680" y="1772020"/>
                    <a:pt x="0" y="1375340"/>
                    <a:pt x="0" y="886010"/>
                  </a:cubicBezTo>
                  <a:close/>
                </a:path>
              </a:pathLst>
            </a:custGeom>
            <a:solidFill>
              <a:srgbClr val="364DA1"/>
            </a:solidFill>
            <a:ln>
              <a:noFill/>
            </a:ln>
            <a:effectLst>
              <a:outerShdw blurRad="50800" dist="38100" dir="2700000" algn="tl" rotWithShape="0">
                <a:srgbClr val="000000">
                  <a:alpha val="40000"/>
                </a:srgbClr>
              </a:outerShdw>
            </a:effectLst>
          </p:spPr>
          <p:txBody>
            <a:bodyPr spcFirstLastPara="1" wrap="square" lIns="214150" tIns="214150" rIns="214150" bIns="214150" anchor="ctr" anchorCtr="0">
              <a:noAutofit/>
            </a:bodyPr>
            <a:lstStyle/>
            <a:p>
              <a:pPr marL="0" marR="0" lvl="0" indent="0" algn="ctr" rtl="0">
                <a:lnSpc>
                  <a:spcPct val="90000"/>
                </a:lnSpc>
                <a:spcBef>
                  <a:spcPts val="0"/>
                </a:spcBef>
                <a:spcAft>
                  <a:spcPts val="0"/>
                </a:spcAft>
                <a:buNone/>
              </a:pPr>
              <a:endParaRPr sz="3075">
                <a:solidFill>
                  <a:schemeClr val="lt1"/>
                </a:solidFill>
                <a:latin typeface="Calibri"/>
                <a:ea typeface="Calibri"/>
                <a:cs typeface="Calibri"/>
                <a:sym typeface="Calibri"/>
              </a:endParaRPr>
            </a:p>
          </p:txBody>
        </p:sp>
        <p:sp>
          <p:nvSpPr>
            <p:cNvPr id="860" name="Google Shape;860;p40"/>
            <p:cNvSpPr/>
            <p:nvPr/>
          </p:nvSpPr>
          <p:spPr>
            <a:xfrm rot="-9900000">
              <a:off x="3869537" y="4153763"/>
              <a:ext cx="1318964" cy="505025"/>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40"/>
            <p:cNvSpPr/>
            <p:nvPr/>
          </p:nvSpPr>
          <p:spPr>
            <a:xfrm>
              <a:off x="3050299"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FE721F"/>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sp>
          <p:nvSpPr>
            <p:cNvPr id="862" name="Google Shape;862;p40"/>
            <p:cNvSpPr/>
            <p:nvPr/>
          </p:nvSpPr>
          <p:spPr>
            <a:xfrm rot="-6900000">
              <a:off x="4750922" y="3103370"/>
              <a:ext cx="1318964" cy="505025"/>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40"/>
            <p:cNvSpPr/>
            <p:nvPr/>
          </p:nvSpPr>
          <p:spPr>
            <a:xfrm>
              <a:off x="3996647" y="2084821"/>
              <a:ext cx="1976757"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4B9847"/>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sp>
          <p:nvSpPr>
            <p:cNvPr id="864" name="Google Shape;864;p40"/>
            <p:cNvSpPr/>
            <p:nvPr/>
          </p:nvSpPr>
          <p:spPr>
            <a:xfrm rot="-3900000">
              <a:off x="6122113" y="3103370"/>
              <a:ext cx="1318964" cy="505025"/>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40"/>
            <p:cNvSpPr/>
            <p:nvPr/>
          </p:nvSpPr>
          <p:spPr>
            <a:xfrm>
              <a:off x="6218595" y="2084821"/>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7030A0"/>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sp>
          <p:nvSpPr>
            <p:cNvPr id="866" name="Google Shape;866;p40"/>
            <p:cNvSpPr/>
            <p:nvPr/>
          </p:nvSpPr>
          <p:spPr>
            <a:xfrm rot="-900000">
              <a:off x="7003497" y="4153763"/>
              <a:ext cx="1318964" cy="505025"/>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40"/>
            <p:cNvSpPr/>
            <p:nvPr/>
          </p:nvSpPr>
          <p:spPr>
            <a:xfrm>
              <a:off x="7458281"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BADEE8"/>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grpSp>
      <p:sp>
        <p:nvSpPr>
          <p:cNvPr id="868" name="Google Shape;868;p40"/>
          <p:cNvSpPr txBox="1"/>
          <p:nvPr/>
        </p:nvSpPr>
        <p:spPr>
          <a:xfrm>
            <a:off x="1558248" y="566081"/>
            <a:ext cx="4286847"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Interventions</a:t>
            </a:r>
            <a:endParaRPr/>
          </a:p>
        </p:txBody>
      </p:sp>
      <p:sp>
        <p:nvSpPr>
          <p:cNvPr id="869" name="Google Shape;869;p40"/>
          <p:cNvSpPr/>
          <p:nvPr/>
        </p:nvSpPr>
        <p:spPr>
          <a:xfrm rot="4500000">
            <a:off x="8475226" y="476274"/>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0" name="Google Shape;870;p40"/>
          <p:cNvSpPr/>
          <p:nvPr/>
        </p:nvSpPr>
        <p:spPr>
          <a:xfrm rot="1813063">
            <a:off x="731600" y="2867611"/>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1" name="Google Shape;871;p40"/>
          <p:cNvSpPr/>
          <p:nvPr/>
        </p:nvSpPr>
        <p:spPr>
          <a:xfrm rot="-3507348">
            <a:off x="10808437" y="2682814"/>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2" name="Google Shape;872;p40"/>
          <p:cNvSpPr/>
          <p:nvPr/>
        </p:nvSpPr>
        <p:spPr>
          <a:xfrm rot="1813063">
            <a:off x="11483370" y="6024648"/>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3" name="Google Shape;873;p40"/>
          <p:cNvSpPr/>
          <p:nvPr/>
        </p:nvSpPr>
        <p:spPr>
          <a:xfrm rot="5400000">
            <a:off x="493377" y="252938"/>
            <a:ext cx="49751" cy="1940153"/>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4" name="Google Shape;874;p40"/>
          <p:cNvSpPr txBox="1"/>
          <p:nvPr/>
        </p:nvSpPr>
        <p:spPr>
          <a:xfrm>
            <a:off x="2589914" y="4529600"/>
            <a:ext cx="1938695" cy="76944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2200">
                <a:solidFill>
                  <a:schemeClr val="lt1"/>
                </a:solidFill>
                <a:latin typeface="Calibri"/>
                <a:ea typeface="Calibri"/>
                <a:cs typeface="Calibri"/>
                <a:sym typeface="Calibri"/>
              </a:rPr>
              <a:t>Promote </a:t>
            </a:r>
            <a:endParaRPr/>
          </a:p>
          <a:p>
            <a:pPr marL="0" marR="0" lvl="0" indent="0" algn="r" rtl="0">
              <a:spcBef>
                <a:spcPts val="0"/>
              </a:spcBef>
              <a:spcAft>
                <a:spcPts val="0"/>
              </a:spcAft>
              <a:buNone/>
            </a:pPr>
            <a:r>
              <a:rPr lang="en-CA" sz="2200">
                <a:solidFill>
                  <a:schemeClr val="lt1"/>
                </a:solidFill>
                <a:latin typeface="Calibri"/>
                <a:ea typeface="Calibri"/>
                <a:cs typeface="Calibri"/>
                <a:sym typeface="Calibri"/>
              </a:rPr>
              <a:t>well-being</a:t>
            </a:r>
            <a:endParaRPr/>
          </a:p>
        </p:txBody>
      </p:sp>
      <p:sp>
        <p:nvSpPr>
          <p:cNvPr id="875" name="Google Shape;875;p40"/>
          <p:cNvSpPr txBox="1"/>
          <p:nvPr/>
        </p:nvSpPr>
        <p:spPr>
          <a:xfrm>
            <a:off x="3851239" y="2819170"/>
            <a:ext cx="2235228"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200">
                <a:solidFill>
                  <a:schemeClr val="lt1"/>
                </a:solidFill>
                <a:latin typeface="Calibri"/>
                <a:ea typeface="Calibri"/>
                <a:cs typeface="Calibri"/>
                <a:sym typeface="Calibri"/>
              </a:rPr>
              <a:t>Opportunities for skill growth</a:t>
            </a:r>
            <a:endParaRPr/>
          </a:p>
        </p:txBody>
      </p:sp>
      <p:sp>
        <p:nvSpPr>
          <p:cNvPr id="876" name="Google Shape;876;p40"/>
          <p:cNvSpPr txBox="1"/>
          <p:nvPr/>
        </p:nvSpPr>
        <p:spPr>
          <a:xfrm>
            <a:off x="6422422" y="2841497"/>
            <a:ext cx="1844829"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200">
                <a:solidFill>
                  <a:schemeClr val="lt1"/>
                </a:solidFill>
                <a:latin typeface="Calibri"/>
                <a:ea typeface="Calibri"/>
                <a:cs typeface="Calibri"/>
                <a:sym typeface="Calibri"/>
              </a:rPr>
              <a:t>Meaningful success</a:t>
            </a:r>
            <a:endParaRPr/>
          </a:p>
        </p:txBody>
      </p:sp>
      <p:sp>
        <p:nvSpPr>
          <p:cNvPr id="877" name="Google Shape;877;p40"/>
          <p:cNvSpPr txBox="1"/>
          <p:nvPr/>
        </p:nvSpPr>
        <p:spPr>
          <a:xfrm>
            <a:off x="7976883" y="4524367"/>
            <a:ext cx="1838500"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Optimize opportunity</a:t>
            </a:r>
            <a:endParaRPr/>
          </a:p>
        </p:txBody>
      </p:sp>
      <p:sp>
        <p:nvSpPr>
          <p:cNvPr id="878" name="Google Shape;878;p40"/>
          <p:cNvSpPr txBox="1"/>
          <p:nvPr/>
        </p:nvSpPr>
        <p:spPr>
          <a:xfrm>
            <a:off x="5109608" y="5162876"/>
            <a:ext cx="2235228"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b="1">
                <a:solidFill>
                  <a:schemeClr val="lt1"/>
                </a:solidFill>
                <a:latin typeface="Calibri"/>
                <a:ea typeface="Calibri"/>
                <a:cs typeface="Calibri"/>
                <a:sym typeface="Calibri"/>
              </a:rPr>
              <a:t>Implement Interventions</a:t>
            </a:r>
            <a:endParaRPr/>
          </a:p>
        </p:txBody>
      </p:sp>
      <p:sp>
        <p:nvSpPr>
          <p:cNvPr id="879" name="Google Shape;879;p40"/>
          <p:cNvSpPr txBox="1"/>
          <p:nvPr/>
        </p:nvSpPr>
        <p:spPr>
          <a:xfrm>
            <a:off x="1558248" y="1399284"/>
            <a:ext cx="9532886"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1800">
                <a:solidFill>
                  <a:srgbClr val="4B9847"/>
                </a:solidFill>
                <a:latin typeface="EB Garamond"/>
                <a:ea typeface="EB Garamond"/>
                <a:cs typeface="EB Garamond"/>
                <a:sym typeface="EB Garamond"/>
              </a:rPr>
              <a:t>Researchers have shown that interventions can improve cognitive (self-regulation, memory, attention), academic (math, language, literacy), behavioural, and social skills in individuals with FASD. Caregiver programs and supports also show promise.</a:t>
            </a:r>
            <a:endParaRPr sz="1800">
              <a:solidFill>
                <a:srgbClr val="4B9847"/>
              </a:solidFill>
              <a:latin typeface="EB Garamond"/>
              <a:ea typeface="EB Garamond"/>
              <a:cs typeface="EB Garamond"/>
              <a:sym typeface="EB Garamon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grpSp>
        <p:nvGrpSpPr>
          <p:cNvPr id="873" name="Google Shape;873;g3b0d7c0ee5b_0_3"/>
          <p:cNvGrpSpPr/>
          <p:nvPr/>
        </p:nvGrpSpPr>
        <p:grpSpPr>
          <a:xfrm>
            <a:off x="2781288" y="2484667"/>
            <a:ext cx="6888155" cy="4101790"/>
            <a:chOff x="3050299" y="2084821"/>
            <a:chExt cx="6091400" cy="3627335"/>
          </a:xfrm>
        </p:grpSpPr>
        <p:sp>
          <p:nvSpPr>
            <p:cNvPr id="874" name="Google Shape;874;g3b0d7c0ee5b_0_3"/>
            <p:cNvSpPr/>
            <p:nvPr/>
          </p:nvSpPr>
          <p:spPr>
            <a:xfrm>
              <a:off x="5209990" y="3940137"/>
              <a:ext cx="1772019" cy="1772019"/>
            </a:xfrm>
            <a:custGeom>
              <a:avLst/>
              <a:gdLst/>
              <a:ahLst/>
              <a:cxnLst/>
              <a:rect l="l" t="t" r="r" b="b"/>
              <a:pathLst>
                <a:path w="1772019" h="1772019" extrusionOk="0">
                  <a:moveTo>
                    <a:pt x="0" y="886010"/>
                  </a:moveTo>
                  <a:cubicBezTo>
                    <a:pt x="0" y="396680"/>
                    <a:pt x="396680" y="0"/>
                    <a:pt x="886010" y="0"/>
                  </a:cubicBezTo>
                  <a:cubicBezTo>
                    <a:pt x="1375340" y="0"/>
                    <a:pt x="1772020" y="396680"/>
                    <a:pt x="1772020" y="886010"/>
                  </a:cubicBezTo>
                  <a:cubicBezTo>
                    <a:pt x="1772020" y="1375340"/>
                    <a:pt x="1375340" y="1772020"/>
                    <a:pt x="886010" y="1772020"/>
                  </a:cubicBezTo>
                  <a:cubicBezTo>
                    <a:pt x="396680" y="1772020"/>
                    <a:pt x="0" y="1375340"/>
                    <a:pt x="0" y="886010"/>
                  </a:cubicBezTo>
                  <a:close/>
                </a:path>
              </a:pathLst>
            </a:custGeom>
            <a:solidFill>
              <a:srgbClr val="364DA1"/>
            </a:solidFill>
            <a:ln>
              <a:noFill/>
            </a:ln>
            <a:effectLst>
              <a:outerShdw blurRad="50800" dist="38100" dir="2700000" algn="tl" rotWithShape="0">
                <a:srgbClr val="000000">
                  <a:alpha val="40000"/>
                </a:srgbClr>
              </a:outerShdw>
            </a:effectLst>
          </p:spPr>
          <p:txBody>
            <a:bodyPr spcFirstLastPara="1" wrap="square" lIns="214150" tIns="214150" rIns="214150" bIns="2141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07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75" name="Google Shape;875;g3b0d7c0ee5b_0_3"/>
            <p:cNvSpPr/>
            <p:nvPr/>
          </p:nvSpPr>
          <p:spPr>
            <a:xfrm rot="-9899985">
              <a:off x="3869501" y="4153754"/>
              <a:ext cx="1319047" cy="50503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6" name="Google Shape;876;g3b0d7c0ee5b_0_3"/>
            <p:cNvSpPr/>
            <p:nvPr/>
          </p:nvSpPr>
          <p:spPr>
            <a:xfrm>
              <a:off x="3050299"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FE721F"/>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67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77" name="Google Shape;877;g3b0d7c0ee5b_0_3"/>
            <p:cNvSpPr/>
            <p:nvPr/>
          </p:nvSpPr>
          <p:spPr>
            <a:xfrm rot="-6899833">
              <a:off x="4750930" y="3103366"/>
              <a:ext cx="1319058" cy="50505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8" name="Google Shape;878;g3b0d7c0ee5b_0_3"/>
            <p:cNvSpPr/>
            <p:nvPr/>
          </p:nvSpPr>
          <p:spPr>
            <a:xfrm>
              <a:off x="3996647" y="2084821"/>
              <a:ext cx="1978016"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4B9847"/>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67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79" name="Google Shape;879;g3b0d7c0ee5b_0_3"/>
            <p:cNvSpPr/>
            <p:nvPr/>
          </p:nvSpPr>
          <p:spPr>
            <a:xfrm rot="-3900167">
              <a:off x="6122103" y="3103234"/>
              <a:ext cx="1319058" cy="50505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0" name="Google Shape;880;g3b0d7c0ee5b_0_3"/>
            <p:cNvSpPr/>
            <p:nvPr/>
          </p:nvSpPr>
          <p:spPr>
            <a:xfrm>
              <a:off x="6218595" y="2084821"/>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7030A0"/>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67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1" name="Google Shape;881;g3b0d7c0ee5b_0_3"/>
            <p:cNvSpPr/>
            <p:nvPr/>
          </p:nvSpPr>
          <p:spPr>
            <a:xfrm rot="-900015">
              <a:off x="7003540" y="4153738"/>
              <a:ext cx="1319047" cy="50503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2" name="Google Shape;882;g3b0d7c0ee5b_0_3"/>
            <p:cNvSpPr/>
            <p:nvPr/>
          </p:nvSpPr>
          <p:spPr>
            <a:xfrm>
              <a:off x="7458281"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BADEE8"/>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3675"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
        <p:nvSpPr>
          <p:cNvPr id="883" name="Google Shape;883;g3b0d7c0ee5b_0_3"/>
          <p:cNvSpPr txBox="1"/>
          <p:nvPr/>
        </p:nvSpPr>
        <p:spPr>
          <a:xfrm>
            <a:off x="1558248" y="566081"/>
            <a:ext cx="4286700" cy="923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Interventions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4" name="Google Shape;884;g3b0d7c0ee5b_0_3"/>
          <p:cNvSpPr/>
          <p:nvPr/>
        </p:nvSpPr>
        <p:spPr>
          <a:xfrm rot="4499015">
            <a:off x="8475278" y="476348"/>
            <a:ext cx="208417" cy="179527"/>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5" name="Google Shape;885;g3b0d7c0ee5b_0_3"/>
          <p:cNvSpPr/>
          <p:nvPr/>
        </p:nvSpPr>
        <p:spPr>
          <a:xfrm rot="1812096">
            <a:off x="731543" y="2867599"/>
            <a:ext cx="135376" cy="116697"/>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6" name="Google Shape;886;g3b0d7c0ee5b_0_3"/>
          <p:cNvSpPr/>
          <p:nvPr/>
        </p:nvSpPr>
        <p:spPr>
          <a:xfrm rot="-3503550">
            <a:off x="10808522" y="2682837"/>
            <a:ext cx="146538" cy="126314"/>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7" name="Google Shape;887;g3b0d7c0ee5b_0_3"/>
          <p:cNvSpPr/>
          <p:nvPr/>
        </p:nvSpPr>
        <p:spPr>
          <a:xfrm rot="1813388">
            <a:off x="11483439" y="6024681"/>
            <a:ext cx="222898" cy="192234"/>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8" name="Google Shape;888;g3b0d7c0ee5b_0_3"/>
          <p:cNvSpPr/>
          <p:nvPr/>
        </p:nvSpPr>
        <p:spPr>
          <a:xfrm rot="5400000">
            <a:off x="493379" y="252989"/>
            <a:ext cx="49800" cy="1940100"/>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89" name="Google Shape;889;g3b0d7c0ee5b_0_3"/>
          <p:cNvSpPr txBox="1"/>
          <p:nvPr/>
        </p:nvSpPr>
        <p:spPr>
          <a:xfrm>
            <a:off x="2589914" y="4529600"/>
            <a:ext cx="1938600" cy="7695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Promote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well-being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0" name="Google Shape;890;g3b0d7c0ee5b_0_3"/>
          <p:cNvSpPr txBox="1"/>
          <p:nvPr/>
        </p:nvSpPr>
        <p:spPr>
          <a:xfrm>
            <a:off x="3851239" y="2819170"/>
            <a:ext cx="2235300" cy="769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Opportunities for skill growth</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1" name="Google Shape;891;g3b0d7c0ee5b_0_3"/>
          <p:cNvSpPr txBox="1"/>
          <p:nvPr/>
        </p:nvSpPr>
        <p:spPr>
          <a:xfrm>
            <a:off x="6422422" y="2841497"/>
            <a:ext cx="1844700" cy="7695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FFFFFF"/>
                </a:solidFill>
                <a:effectLst/>
                <a:uLnTx/>
                <a:uFillTx/>
                <a:latin typeface="Calibri"/>
                <a:ea typeface="Calibri"/>
                <a:cs typeface="Calibri"/>
                <a:sym typeface="Calibri"/>
              </a:rPr>
              <a:t>Meaningful success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2" name="Google Shape;892;g3b0d7c0ee5b_0_3"/>
          <p:cNvSpPr txBox="1"/>
          <p:nvPr/>
        </p:nvSpPr>
        <p:spPr>
          <a:xfrm>
            <a:off x="7976883" y="4524367"/>
            <a:ext cx="1838400" cy="769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200" b="0" i="0" u="none" strike="noStrike" kern="0" cap="none" spc="0" normalizeH="0" baseline="0" noProof="0">
                <a:ln>
                  <a:noFill/>
                </a:ln>
                <a:solidFill>
                  <a:srgbClr val="000000"/>
                </a:solidFill>
                <a:effectLst/>
                <a:uLnTx/>
                <a:uFillTx/>
                <a:latin typeface="Calibri"/>
                <a:ea typeface="Calibri"/>
                <a:cs typeface="Calibri"/>
                <a:sym typeface="Calibri"/>
              </a:rPr>
              <a:t>Optimize opportunity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3" name="Google Shape;893;g3b0d7c0ee5b_0_3"/>
          <p:cNvSpPr txBox="1"/>
          <p:nvPr/>
        </p:nvSpPr>
        <p:spPr>
          <a:xfrm>
            <a:off x="5109608" y="5162876"/>
            <a:ext cx="2235300" cy="8310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2400" b="1" i="0" u="none" strike="noStrike" kern="0" cap="none" spc="0" normalizeH="0" baseline="0" noProof="0">
                <a:ln>
                  <a:noFill/>
                </a:ln>
                <a:solidFill>
                  <a:srgbClr val="FFFFFF"/>
                </a:solidFill>
                <a:effectLst/>
                <a:uLnTx/>
                <a:uFillTx/>
                <a:latin typeface="Calibri"/>
                <a:ea typeface="Calibri"/>
                <a:cs typeface="Calibri"/>
                <a:sym typeface="Calibri"/>
              </a:rPr>
              <a:t>Implement Interventions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4" name="Google Shape;894;g3b0d7c0ee5b_0_3"/>
          <p:cNvSpPr txBox="1"/>
          <p:nvPr/>
        </p:nvSpPr>
        <p:spPr>
          <a:xfrm>
            <a:off x="1558248" y="1399284"/>
            <a:ext cx="9532800" cy="923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1800" b="0" i="0" u="none" strike="noStrike" kern="0" cap="none" spc="0" normalizeH="0" baseline="0" noProof="0">
                <a:ln>
                  <a:noFill/>
                </a:ln>
                <a:solidFill>
                  <a:srgbClr val="4B9847"/>
                </a:solidFill>
                <a:effectLst/>
                <a:uLnTx/>
                <a:uFillTx/>
                <a:latin typeface="EB Garamond"/>
                <a:ea typeface="EB Garamond"/>
                <a:cs typeface="EB Garamond"/>
                <a:sym typeface="EB Garamond"/>
              </a:rPr>
              <a:t>Researchers have shown that interventions can improve cognitive (self-regulation, memory, attention), academic (math, language, literacy), behavioural, and social skills in individuals with FASD. Caregiver programs and supports also show promise.</a:t>
            </a:r>
            <a:endParaRPr kumimoji="0" sz="1800" b="0" i="0" u="none" strike="noStrike" kern="0" cap="none" spc="0" normalizeH="0" baseline="0" noProof="0">
              <a:ln>
                <a:noFill/>
              </a:ln>
              <a:solidFill>
                <a:srgbClr val="4B9847"/>
              </a:solidFill>
              <a:effectLst/>
              <a:uLnTx/>
              <a:uFillTx/>
              <a:latin typeface="EB Garamond"/>
              <a:ea typeface="EB Garamond"/>
              <a:cs typeface="EB Garamond"/>
              <a:sym typeface="EB Garamond"/>
            </a:endParaRPr>
          </a:p>
        </p:txBody>
      </p:sp>
      <p:pic>
        <p:nvPicPr>
          <p:cNvPr id="895" name="Google Shape;895;g3b0d7c0ee5b_0_3"/>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pic>
        <p:nvPicPr>
          <p:cNvPr id="885" name="Google Shape;885;p41"/>
          <p:cNvPicPr preferRelativeResize="0"/>
          <p:nvPr/>
        </p:nvPicPr>
        <p:blipFill rotWithShape="1">
          <a:blip r:embed="rId3">
            <a:alphaModFix/>
          </a:blip>
          <a:srcRect/>
          <a:stretch/>
        </p:blipFill>
        <p:spPr>
          <a:xfrm>
            <a:off x="5480050" y="5253648"/>
            <a:ext cx="1214438" cy="1214438"/>
          </a:xfrm>
          <a:custGeom>
            <a:avLst/>
            <a:gdLst/>
            <a:ahLst/>
            <a:cxnLst/>
            <a:rect l="l" t="t" r="r" b="b"/>
            <a:pathLst>
              <a:path w="1586324" h="1586324" extrusionOk="0">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solidFill>
            <a:schemeClr val="lt1"/>
          </a:solidFill>
          <a:ln>
            <a:noFill/>
          </a:ln>
        </p:spPr>
      </p:pic>
      <p:pic>
        <p:nvPicPr>
          <p:cNvPr id="886" name="Google Shape;886;p41"/>
          <p:cNvPicPr preferRelativeResize="0"/>
          <p:nvPr/>
        </p:nvPicPr>
        <p:blipFill rotWithShape="1">
          <a:blip r:embed="rId4">
            <a:alphaModFix/>
          </a:blip>
          <a:srcRect/>
          <a:stretch/>
        </p:blipFill>
        <p:spPr>
          <a:xfrm>
            <a:off x="5480050" y="3624140"/>
            <a:ext cx="1214438" cy="1214438"/>
          </a:xfrm>
          <a:custGeom>
            <a:avLst/>
            <a:gdLst/>
            <a:ahLst/>
            <a:cxnLst/>
            <a:rect l="l" t="t" r="r" b="b"/>
            <a:pathLst>
              <a:path w="1586324" h="1586324" extrusionOk="0">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solidFill>
            <a:schemeClr val="lt1"/>
          </a:solidFill>
          <a:ln>
            <a:noFill/>
          </a:ln>
        </p:spPr>
      </p:pic>
      <p:pic>
        <p:nvPicPr>
          <p:cNvPr id="887" name="Google Shape;887;p41"/>
          <p:cNvPicPr preferRelativeResize="0"/>
          <p:nvPr/>
        </p:nvPicPr>
        <p:blipFill rotWithShape="1">
          <a:blip r:embed="rId5">
            <a:alphaModFix/>
          </a:blip>
          <a:srcRect/>
          <a:stretch/>
        </p:blipFill>
        <p:spPr>
          <a:xfrm>
            <a:off x="5480050" y="2018079"/>
            <a:ext cx="1214438" cy="1214438"/>
          </a:xfrm>
          <a:custGeom>
            <a:avLst/>
            <a:gdLst/>
            <a:ahLst/>
            <a:cxnLst/>
            <a:rect l="l" t="t" r="r" b="b"/>
            <a:pathLst>
              <a:path w="1586324" h="1586324" extrusionOk="0">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solidFill>
            <a:schemeClr val="lt1"/>
          </a:solidFill>
          <a:ln>
            <a:noFill/>
          </a:ln>
        </p:spPr>
      </p:pic>
      <p:pic>
        <p:nvPicPr>
          <p:cNvPr id="888" name="Google Shape;888;p41" descr="A close up of wood&#10;&#10;Description automatically generated with low confidence"/>
          <p:cNvPicPr preferRelativeResize="0">
            <a:picLocks noGrp="1"/>
          </p:cNvPicPr>
          <p:nvPr>
            <p:ph type="pic" idx="4"/>
          </p:nvPr>
        </p:nvPicPr>
        <p:blipFill rotWithShape="1">
          <a:blip r:embed="rId3">
            <a:alphaModFix/>
          </a:blip>
          <a:srcRect/>
          <a:stretch/>
        </p:blipFill>
        <p:spPr>
          <a:xfrm>
            <a:off x="5480050" y="365125"/>
            <a:ext cx="1214438" cy="1214438"/>
          </a:xfrm>
          <a:prstGeom prst="rect">
            <a:avLst/>
          </a:prstGeom>
          <a:solidFill>
            <a:schemeClr val="lt1"/>
          </a:solidFill>
          <a:ln>
            <a:noFill/>
          </a:ln>
        </p:spPr>
      </p:pic>
      <p:sp>
        <p:nvSpPr>
          <p:cNvPr id="889" name="Google Shape;889;p41"/>
          <p:cNvSpPr/>
          <p:nvPr/>
        </p:nvSpPr>
        <p:spPr>
          <a:xfrm>
            <a:off x="6418474" y="881530"/>
            <a:ext cx="553555" cy="553555"/>
          </a:xfrm>
          <a:prstGeom prst="ellipse">
            <a:avLst/>
          </a:prstGeom>
          <a:solidFill>
            <a:srgbClr val="FE721F"/>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01</a:t>
            </a:r>
            <a:endParaRPr/>
          </a:p>
        </p:txBody>
      </p:sp>
      <p:sp>
        <p:nvSpPr>
          <p:cNvPr id="890" name="Google Shape;890;p41"/>
          <p:cNvSpPr/>
          <p:nvPr/>
        </p:nvSpPr>
        <p:spPr>
          <a:xfrm rot="4500000">
            <a:off x="2570266" y="4256225"/>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1" name="Google Shape;891;p41"/>
          <p:cNvSpPr/>
          <p:nvPr/>
        </p:nvSpPr>
        <p:spPr>
          <a:xfrm rot="2700000">
            <a:off x="3389004" y="508262"/>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2" name="Google Shape;892;p41"/>
          <p:cNvSpPr/>
          <p:nvPr/>
        </p:nvSpPr>
        <p:spPr>
          <a:xfrm rot="1813063">
            <a:off x="872654" y="5801528"/>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3" name="Google Shape;893;p41"/>
          <p:cNvSpPr txBox="1"/>
          <p:nvPr/>
        </p:nvSpPr>
        <p:spPr>
          <a:xfrm>
            <a:off x="940282" y="1758676"/>
            <a:ext cx="4286847"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Principles of Practice</a:t>
            </a:r>
            <a:endParaRPr/>
          </a:p>
        </p:txBody>
      </p:sp>
      <p:sp>
        <p:nvSpPr>
          <p:cNvPr id="894" name="Google Shape;894;p41"/>
          <p:cNvSpPr txBox="1"/>
          <p:nvPr/>
        </p:nvSpPr>
        <p:spPr>
          <a:xfrm>
            <a:off x="7402429" y="556555"/>
            <a:ext cx="4162367"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600" b="1">
                <a:solidFill>
                  <a:srgbClr val="FE721F"/>
                </a:solidFill>
                <a:latin typeface="EB Garamond"/>
                <a:ea typeface="EB Garamond"/>
                <a:cs typeface="EB Garamond"/>
                <a:sym typeface="EB Garamond"/>
              </a:rPr>
              <a:t>Consistency</a:t>
            </a:r>
            <a:endParaRPr/>
          </a:p>
          <a:p>
            <a:pPr marL="0" marR="0" lvl="0" indent="0" algn="l" rtl="0">
              <a:spcBef>
                <a:spcPts val="0"/>
              </a:spcBef>
              <a:spcAft>
                <a:spcPts val="0"/>
              </a:spcAft>
              <a:buNone/>
            </a:pPr>
            <a:r>
              <a:rPr lang="en-CA" sz="2400">
                <a:solidFill>
                  <a:srgbClr val="595959"/>
                </a:solidFill>
                <a:latin typeface="Calibri"/>
                <a:ea typeface="Calibri"/>
                <a:cs typeface="Calibri"/>
                <a:sym typeface="Calibri"/>
              </a:rPr>
              <a:t>within a school</a:t>
            </a:r>
            <a:endParaRPr/>
          </a:p>
        </p:txBody>
      </p:sp>
      <p:sp>
        <p:nvSpPr>
          <p:cNvPr id="895" name="Google Shape;895;p41"/>
          <p:cNvSpPr/>
          <p:nvPr/>
        </p:nvSpPr>
        <p:spPr>
          <a:xfrm>
            <a:off x="6418474" y="2509916"/>
            <a:ext cx="553555" cy="553555"/>
          </a:xfrm>
          <a:prstGeom prst="ellipse">
            <a:avLst/>
          </a:prstGeom>
          <a:solidFill>
            <a:srgbClr val="364DA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02</a:t>
            </a:r>
            <a:endParaRPr/>
          </a:p>
        </p:txBody>
      </p:sp>
      <p:sp>
        <p:nvSpPr>
          <p:cNvPr id="896" name="Google Shape;896;p41"/>
          <p:cNvSpPr txBox="1"/>
          <p:nvPr/>
        </p:nvSpPr>
        <p:spPr>
          <a:xfrm>
            <a:off x="7402429" y="2208387"/>
            <a:ext cx="4614011"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600" b="1">
                <a:solidFill>
                  <a:srgbClr val="364DA1"/>
                </a:solidFill>
                <a:latin typeface="EB Garamond"/>
                <a:ea typeface="EB Garamond"/>
                <a:cs typeface="EB Garamond"/>
                <a:sym typeface="EB Garamond"/>
              </a:rPr>
              <a:t>Collaboration</a:t>
            </a:r>
            <a:endParaRPr/>
          </a:p>
          <a:p>
            <a:pPr marL="0" marR="0" lvl="0" indent="0" algn="l" rtl="0">
              <a:spcBef>
                <a:spcPts val="0"/>
              </a:spcBef>
              <a:spcAft>
                <a:spcPts val="0"/>
              </a:spcAft>
              <a:buNone/>
            </a:pPr>
            <a:r>
              <a:rPr lang="en-CA" sz="2400">
                <a:solidFill>
                  <a:srgbClr val="595959"/>
                </a:solidFill>
                <a:latin typeface="Calibri"/>
                <a:ea typeface="Calibri"/>
                <a:cs typeface="Calibri"/>
                <a:sym typeface="Calibri"/>
              </a:rPr>
              <a:t>Between schools and school staff</a:t>
            </a:r>
            <a:endParaRPr/>
          </a:p>
        </p:txBody>
      </p:sp>
      <p:sp>
        <p:nvSpPr>
          <p:cNvPr id="897" name="Google Shape;897;p41"/>
          <p:cNvSpPr/>
          <p:nvPr/>
        </p:nvSpPr>
        <p:spPr>
          <a:xfrm>
            <a:off x="6418474" y="4151147"/>
            <a:ext cx="553555" cy="553555"/>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03</a:t>
            </a:r>
            <a:endParaRPr/>
          </a:p>
        </p:txBody>
      </p:sp>
      <p:sp>
        <p:nvSpPr>
          <p:cNvPr id="898" name="Google Shape;898;p41"/>
          <p:cNvSpPr txBox="1"/>
          <p:nvPr/>
        </p:nvSpPr>
        <p:spPr>
          <a:xfrm>
            <a:off x="7402429" y="3826172"/>
            <a:ext cx="4162367"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600" b="1">
                <a:solidFill>
                  <a:srgbClr val="4B9847"/>
                </a:solidFill>
                <a:latin typeface="EB Garamond"/>
                <a:ea typeface="EB Garamond"/>
                <a:cs typeface="EB Garamond"/>
                <a:sym typeface="EB Garamond"/>
              </a:rPr>
              <a:t>Responsiveness</a:t>
            </a:r>
            <a:endParaRPr/>
          </a:p>
          <a:p>
            <a:pPr marL="0" marR="0" lvl="0" indent="0" algn="l" rtl="0">
              <a:spcBef>
                <a:spcPts val="0"/>
              </a:spcBef>
              <a:spcAft>
                <a:spcPts val="0"/>
              </a:spcAft>
              <a:buNone/>
            </a:pPr>
            <a:r>
              <a:rPr lang="en-CA" sz="2400">
                <a:solidFill>
                  <a:srgbClr val="595959"/>
                </a:solidFill>
                <a:latin typeface="Calibri"/>
                <a:ea typeface="Calibri"/>
                <a:cs typeface="Calibri"/>
                <a:sym typeface="Calibri"/>
              </a:rPr>
              <a:t>Between school staff and an individual and their family</a:t>
            </a:r>
            <a:endParaRPr/>
          </a:p>
        </p:txBody>
      </p:sp>
      <p:sp>
        <p:nvSpPr>
          <p:cNvPr id="899" name="Google Shape;899;p41"/>
          <p:cNvSpPr/>
          <p:nvPr/>
        </p:nvSpPr>
        <p:spPr>
          <a:xfrm>
            <a:off x="6418474" y="5768932"/>
            <a:ext cx="553555" cy="553555"/>
          </a:xfrm>
          <a:prstGeom prst="ellipse">
            <a:avLst/>
          </a:prstGeom>
          <a:solidFill>
            <a:srgbClr val="FE721F"/>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04</a:t>
            </a:r>
            <a:endParaRPr/>
          </a:p>
        </p:txBody>
      </p:sp>
      <p:sp>
        <p:nvSpPr>
          <p:cNvPr id="900" name="Google Shape;900;p41"/>
          <p:cNvSpPr txBox="1"/>
          <p:nvPr/>
        </p:nvSpPr>
        <p:spPr>
          <a:xfrm>
            <a:off x="7402429" y="5443957"/>
            <a:ext cx="4162367"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600" b="1">
                <a:solidFill>
                  <a:srgbClr val="FE721F"/>
                </a:solidFill>
                <a:latin typeface="EB Garamond"/>
                <a:ea typeface="EB Garamond"/>
                <a:cs typeface="EB Garamond"/>
                <a:sym typeface="EB Garamond"/>
              </a:rPr>
              <a:t>Proactivity</a:t>
            </a:r>
            <a:endParaRPr/>
          </a:p>
          <a:p>
            <a:pPr marL="0" marR="0" lvl="0" indent="0" algn="l" rtl="0">
              <a:spcBef>
                <a:spcPts val="0"/>
              </a:spcBef>
              <a:spcAft>
                <a:spcPts val="0"/>
              </a:spcAft>
              <a:buNone/>
            </a:pPr>
            <a:r>
              <a:rPr lang="en-CA" sz="2400">
                <a:solidFill>
                  <a:srgbClr val="595959"/>
                </a:solidFill>
                <a:latin typeface="Calibri"/>
                <a:ea typeface="Calibri"/>
                <a:cs typeface="Calibri"/>
                <a:sym typeface="Calibri"/>
              </a:rPr>
              <a:t>By school staff</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88"/>
                                        </p:tgtEl>
                                        <p:attrNameLst>
                                          <p:attrName>style.visibility</p:attrName>
                                        </p:attrNameLst>
                                      </p:cBhvr>
                                      <p:to>
                                        <p:strVal val="visible"/>
                                      </p:to>
                                    </p:set>
                                    <p:animEffect transition="in" filter="fade">
                                      <p:cBhvr>
                                        <p:cTn id="7" dur="1000"/>
                                        <p:tgtEl>
                                          <p:spTgt spid="88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887"/>
                                        </p:tgtEl>
                                        <p:attrNameLst>
                                          <p:attrName>style.visibility</p:attrName>
                                        </p:attrNameLst>
                                      </p:cBhvr>
                                      <p:to>
                                        <p:strVal val="visible"/>
                                      </p:to>
                                    </p:set>
                                    <p:animEffect transition="in" filter="fade">
                                      <p:cBhvr>
                                        <p:cTn id="11" dur="1000"/>
                                        <p:tgtEl>
                                          <p:spTgt spid="887"/>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886"/>
                                        </p:tgtEl>
                                        <p:attrNameLst>
                                          <p:attrName>style.visibility</p:attrName>
                                        </p:attrNameLst>
                                      </p:cBhvr>
                                      <p:to>
                                        <p:strVal val="visible"/>
                                      </p:to>
                                    </p:set>
                                    <p:animEffect transition="in" filter="fade">
                                      <p:cBhvr>
                                        <p:cTn id="15" dur="1000"/>
                                        <p:tgtEl>
                                          <p:spTgt spid="886"/>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885"/>
                                        </p:tgtEl>
                                        <p:attrNameLst>
                                          <p:attrName>style.visibility</p:attrName>
                                        </p:attrNameLst>
                                      </p:cBhvr>
                                      <p:to>
                                        <p:strVal val="visible"/>
                                      </p:to>
                                    </p:set>
                                    <p:animEffect transition="in" filter="fade">
                                      <p:cBhvr>
                                        <p:cTn id="19" dur="1000"/>
                                        <p:tgtEl>
                                          <p:spTgt spid="8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grpSp>
        <p:nvGrpSpPr>
          <p:cNvPr id="906" name="Google Shape;906;p42"/>
          <p:cNvGrpSpPr/>
          <p:nvPr/>
        </p:nvGrpSpPr>
        <p:grpSpPr>
          <a:xfrm>
            <a:off x="3038312" y="1555189"/>
            <a:ext cx="5890921" cy="5077189"/>
            <a:chOff x="3616960" y="3068320"/>
            <a:chExt cx="3985132" cy="3337560"/>
          </a:xfrm>
        </p:grpSpPr>
        <p:sp>
          <p:nvSpPr>
            <p:cNvPr id="907" name="Google Shape;907;p42"/>
            <p:cNvSpPr/>
            <p:nvPr/>
          </p:nvSpPr>
          <p:spPr>
            <a:xfrm>
              <a:off x="4548245" y="3068320"/>
              <a:ext cx="2225040" cy="2225040"/>
            </a:xfrm>
            <a:prstGeom prst="ellipse">
              <a:avLst/>
            </a:prstGeom>
            <a:solidFill>
              <a:srgbClr val="FE721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8" name="Google Shape;908;p42"/>
            <p:cNvSpPr/>
            <p:nvPr/>
          </p:nvSpPr>
          <p:spPr>
            <a:xfrm>
              <a:off x="3616960" y="4155440"/>
              <a:ext cx="2225040" cy="2225040"/>
            </a:xfrm>
            <a:prstGeom prst="ellipse">
              <a:avLst/>
            </a:prstGeom>
            <a:solidFill>
              <a:srgbClr val="364DA1">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9" name="Google Shape;909;p42"/>
            <p:cNvSpPr/>
            <p:nvPr/>
          </p:nvSpPr>
          <p:spPr>
            <a:xfrm>
              <a:off x="5377052" y="4180840"/>
              <a:ext cx="2225040" cy="2225040"/>
            </a:xfrm>
            <a:prstGeom prst="ellipse">
              <a:avLst/>
            </a:prstGeom>
            <a:solidFill>
              <a:srgbClr val="BADEE8">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910" name="Google Shape;910;p42"/>
          <p:cNvSpPr/>
          <p:nvPr/>
        </p:nvSpPr>
        <p:spPr>
          <a:xfrm rot="4500000">
            <a:off x="348907" y="508357"/>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1" name="Google Shape;911;p42"/>
          <p:cNvSpPr/>
          <p:nvPr/>
        </p:nvSpPr>
        <p:spPr>
          <a:xfrm rot="2700000">
            <a:off x="3389004" y="508262"/>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2" name="Google Shape;912;p42"/>
          <p:cNvSpPr/>
          <p:nvPr/>
        </p:nvSpPr>
        <p:spPr>
          <a:xfrm rot="1813063">
            <a:off x="11574363" y="424494"/>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3" name="Google Shape;913;p42"/>
          <p:cNvSpPr txBox="1"/>
          <p:nvPr/>
        </p:nvSpPr>
        <p:spPr>
          <a:xfrm>
            <a:off x="940282" y="756458"/>
            <a:ext cx="746203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Framework of Practice</a:t>
            </a:r>
            <a:endParaRPr/>
          </a:p>
        </p:txBody>
      </p:sp>
      <p:sp>
        <p:nvSpPr>
          <p:cNvPr id="914" name="Google Shape;914;p42"/>
          <p:cNvSpPr txBox="1"/>
          <p:nvPr/>
        </p:nvSpPr>
        <p:spPr>
          <a:xfrm>
            <a:off x="4789572" y="2051077"/>
            <a:ext cx="2612857" cy="11387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3400" b="1">
                <a:solidFill>
                  <a:schemeClr val="lt1"/>
                </a:solidFill>
                <a:latin typeface="EB Garamond"/>
                <a:ea typeface="EB Garamond"/>
                <a:cs typeface="EB Garamond"/>
                <a:sym typeface="EB Garamond"/>
              </a:rPr>
              <a:t>Intentional Actions</a:t>
            </a:r>
            <a:endParaRPr/>
          </a:p>
        </p:txBody>
      </p:sp>
      <p:sp>
        <p:nvSpPr>
          <p:cNvPr id="915" name="Google Shape;915;p42"/>
          <p:cNvSpPr txBox="1"/>
          <p:nvPr/>
        </p:nvSpPr>
        <p:spPr>
          <a:xfrm>
            <a:off x="6494834" y="4913168"/>
            <a:ext cx="3001411" cy="11387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400" b="1">
                <a:solidFill>
                  <a:srgbClr val="364DA1"/>
                </a:solidFill>
                <a:latin typeface="EB Garamond"/>
                <a:ea typeface="EB Garamond"/>
                <a:cs typeface="EB Garamond"/>
                <a:sym typeface="EB Garamond"/>
              </a:rPr>
              <a:t>Reflective Thinking</a:t>
            </a:r>
            <a:endParaRPr sz="3400">
              <a:solidFill>
                <a:srgbClr val="595959"/>
              </a:solidFill>
              <a:latin typeface="Calibri"/>
              <a:ea typeface="Calibri"/>
              <a:cs typeface="Calibri"/>
              <a:sym typeface="Calibri"/>
            </a:endParaRPr>
          </a:p>
        </p:txBody>
      </p:sp>
      <p:sp>
        <p:nvSpPr>
          <p:cNvPr id="916" name="Google Shape;916;p42"/>
          <p:cNvSpPr txBox="1"/>
          <p:nvPr/>
        </p:nvSpPr>
        <p:spPr>
          <a:xfrm>
            <a:off x="3220469" y="4849060"/>
            <a:ext cx="2268861" cy="1138773"/>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3400" b="1">
                <a:solidFill>
                  <a:schemeClr val="lt1"/>
                </a:solidFill>
                <a:latin typeface="EB Garamond"/>
                <a:ea typeface="EB Garamond"/>
                <a:cs typeface="EB Garamond"/>
                <a:sym typeface="EB Garamond"/>
              </a:rPr>
              <a:t>Assimilate Ideas</a:t>
            </a:r>
            <a:endParaRPr sz="3400">
              <a:solidFill>
                <a:schemeClr val="lt1"/>
              </a:solidFill>
              <a:latin typeface="Calibri"/>
              <a:ea typeface="Calibri"/>
              <a:cs typeface="Calibri"/>
              <a:sym typeface="Calibri"/>
            </a:endParaRPr>
          </a:p>
        </p:txBody>
      </p:sp>
      <p:sp>
        <p:nvSpPr>
          <p:cNvPr id="917" name="Google Shape;917;p42"/>
          <p:cNvSpPr txBox="1"/>
          <p:nvPr/>
        </p:nvSpPr>
        <p:spPr>
          <a:xfrm>
            <a:off x="8440660" y="1679788"/>
            <a:ext cx="3289109"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Reconceptualizing practice as evolutionary</a:t>
            </a:r>
            <a:endParaRPr/>
          </a:p>
        </p:txBody>
      </p:sp>
      <p:sp>
        <p:nvSpPr>
          <p:cNvPr id="918" name="Google Shape;918;p42"/>
          <p:cNvSpPr txBox="1"/>
          <p:nvPr/>
        </p:nvSpPr>
        <p:spPr>
          <a:xfrm>
            <a:off x="9321072" y="3659423"/>
            <a:ext cx="2779488"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Learning about dynamic influences</a:t>
            </a:r>
            <a:endParaRPr/>
          </a:p>
        </p:txBody>
      </p:sp>
      <p:sp>
        <p:nvSpPr>
          <p:cNvPr id="919" name="Google Shape;919;p42"/>
          <p:cNvSpPr txBox="1"/>
          <p:nvPr/>
        </p:nvSpPr>
        <p:spPr>
          <a:xfrm>
            <a:off x="511022" y="2042459"/>
            <a:ext cx="2615616" cy="120032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2400">
                <a:solidFill>
                  <a:srgbClr val="595959"/>
                </a:solidFill>
                <a:latin typeface="Calibri"/>
                <a:ea typeface="Calibri"/>
                <a:cs typeface="Calibri"/>
                <a:sym typeface="Calibri"/>
              </a:rPr>
              <a:t>Developing alternative strategies</a:t>
            </a:r>
            <a:endParaRPr/>
          </a:p>
        </p:txBody>
      </p:sp>
      <p:cxnSp>
        <p:nvCxnSpPr>
          <p:cNvPr id="920" name="Google Shape;920;p42"/>
          <p:cNvCxnSpPr/>
          <p:nvPr/>
        </p:nvCxnSpPr>
        <p:spPr>
          <a:xfrm rot="10800000" flipH="1">
            <a:off x="6718795" y="2078003"/>
            <a:ext cx="1702695" cy="1818640"/>
          </a:xfrm>
          <a:prstGeom prst="straightConnector1">
            <a:avLst/>
          </a:prstGeom>
          <a:noFill/>
          <a:ln w="19050" cap="flat" cmpd="sng">
            <a:solidFill>
              <a:srgbClr val="757070"/>
            </a:solidFill>
            <a:prstDash val="dash"/>
            <a:miter lim="800000"/>
            <a:headEnd type="oval" w="med" len="med"/>
            <a:tailEnd type="none" w="sm" len="sm"/>
          </a:ln>
        </p:spPr>
      </p:cxnSp>
      <p:cxnSp>
        <p:nvCxnSpPr>
          <p:cNvPr id="921" name="Google Shape;921;p42"/>
          <p:cNvCxnSpPr/>
          <p:nvPr/>
        </p:nvCxnSpPr>
        <p:spPr>
          <a:xfrm rot="10800000">
            <a:off x="3214963" y="2267165"/>
            <a:ext cx="2044996" cy="1698309"/>
          </a:xfrm>
          <a:prstGeom prst="straightConnector1">
            <a:avLst/>
          </a:prstGeom>
          <a:noFill/>
          <a:ln w="19050" cap="flat" cmpd="sng">
            <a:solidFill>
              <a:srgbClr val="757070"/>
            </a:solidFill>
            <a:prstDash val="dash"/>
            <a:miter lim="800000"/>
            <a:headEnd type="oval" w="med" len="med"/>
            <a:tailEnd type="none" w="sm" len="sm"/>
          </a:ln>
        </p:spPr>
      </p:cxnSp>
      <p:cxnSp>
        <p:nvCxnSpPr>
          <p:cNvPr id="922" name="Google Shape;922;p42"/>
          <p:cNvCxnSpPr/>
          <p:nvPr/>
        </p:nvCxnSpPr>
        <p:spPr>
          <a:xfrm rot="10800000" flipH="1">
            <a:off x="6028523" y="4016814"/>
            <a:ext cx="3273061" cy="800770"/>
          </a:xfrm>
          <a:prstGeom prst="straightConnector1">
            <a:avLst/>
          </a:prstGeom>
          <a:noFill/>
          <a:ln w="19050" cap="flat" cmpd="sng">
            <a:solidFill>
              <a:srgbClr val="757070"/>
            </a:solidFill>
            <a:prstDash val="dash"/>
            <a:miter lim="800000"/>
            <a:headEnd type="oval" w="med" len="med"/>
            <a:tailEnd type="none" w="sm" len="sm"/>
          </a:ln>
        </p:spPr>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sp>
        <p:nvSpPr>
          <p:cNvPr id="984" name="Google Shape;984;g3b0d7c0ee5b_0_35"/>
          <p:cNvSpPr/>
          <p:nvPr/>
        </p:nvSpPr>
        <p:spPr>
          <a:xfrm>
            <a:off x="7712530" y="0"/>
            <a:ext cx="4479600" cy="54867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85" name="Google Shape;985;g3b0d7c0ee5b_0_35"/>
          <p:cNvSpPr/>
          <p:nvPr/>
        </p:nvSpPr>
        <p:spPr>
          <a:xfrm rot="2700000">
            <a:off x="11600957" y="880003"/>
            <a:ext cx="112006" cy="9673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86" name="Google Shape;986;g3b0d7c0ee5b_0_35"/>
          <p:cNvSpPr/>
          <p:nvPr/>
        </p:nvSpPr>
        <p:spPr>
          <a:xfrm rot="1812096">
            <a:off x="260413" y="6271230"/>
            <a:ext cx="135376" cy="116697"/>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87" name="Google Shape;987;g3b0d7c0ee5b_0_35"/>
          <p:cNvSpPr/>
          <p:nvPr/>
        </p:nvSpPr>
        <p:spPr>
          <a:xfrm rot="2700000">
            <a:off x="11538187" y="4869437"/>
            <a:ext cx="237588" cy="204920"/>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88" name="Google Shape;988;g3b0d7c0ee5b_0_35"/>
          <p:cNvSpPr/>
          <p:nvPr/>
        </p:nvSpPr>
        <p:spPr>
          <a:xfrm rot="2700000">
            <a:off x="7950013" y="171902"/>
            <a:ext cx="160796" cy="138734"/>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989" name="Google Shape;989;g3b0d7c0ee5b_0_35" descr="Arrow&#10;&#10;Description automatically generated"/>
          <p:cNvPicPr preferRelativeResize="0">
            <a:picLocks noGrp="1"/>
          </p:cNvPicPr>
          <p:nvPr>
            <p:ph type="pic" idx="4"/>
          </p:nvPr>
        </p:nvPicPr>
        <p:blipFill rotWithShape="1">
          <a:blip r:embed="rId3">
            <a:alphaModFix/>
          </a:blip>
          <a:srcRect t="7541" b="7532"/>
          <a:stretch/>
        </p:blipFill>
        <p:spPr>
          <a:xfrm>
            <a:off x="879475" y="554035"/>
            <a:ext cx="1147764" cy="974724"/>
          </a:xfrm>
          <a:prstGeom prst="rect">
            <a:avLst/>
          </a:prstGeom>
          <a:solidFill>
            <a:schemeClr val="lt1"/>
          </a:solidFill>
          <a:ln>
            <a:noFill/>
          </a:ln>
        </p:spPr>
      </p:pic>
      <p:sp>
        <p:nvSpPr>
          <p:cNvPr id="990" name="Google Shape;990;g3b0d7c0ee5b_0_35"/>
          <p:cNvSpPr txBox="1"/>
          <p:nvPr/>
        </p:nvSpPr>
        <p:spPr>
          <a:xfrm>
            <a:off x="8234943" y="2798610"/>
            <a:ext cx="4154100" cy="1754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Brain </a:t>
            </a:r>
            <a:r>
              <a:rPr kumimoji="0" lang="en-CA" sz="5400" b="1" i="1" u="none" strike="noStrike" kern="0" cap="none" spc="0" normalizeH="0" baseline="0" noProof="0">
                <a:ln>
                  <a:noFill/>
                </a:ln>
                <a:solidFill>
                  <a:srgbClr val="FE721F"/>
                </a:solidFill>
                <a:effectLst/>
                <a:uLnTx/>
                <a:uFillTx/>
                <a:latin typeface="EB Garamond"/>
                <a:ea typeface="EB Garamond"/>
                <a:cs typeface="EB Garamond"/>
                <a:sym typeface="EB Garamond"/>
              </a:rPr>
              <a:t>not</a:t>
            </a: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 Blame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1" name="Google Shape;991;g3b0d7c0ee5b_0_35"/>
          <p:cNvSpPr/>
          <p:nvPr/>
        </p:nvSpPr>
        <p:spPr>
          <a:xfrm>
            <a:off x="2270606" y="427041"/>
            <a:ext cx="5001900" cy="20715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en-CA" sz="2300" b="0" i="0" u="none" strike="noStrike" kern="0" cap="none" spc="0" normalizeH="0" baseline="0" noProof="0">
                <a:ln>
                  <a:noFill/>
                </a:ln>
                <a:solidFill>
                  <a:srgbClr val="595959"/>
                </a:solidFill>
                <a:effectLst/>
                <a:uLnTx/>
                <a:uFillTx/>
                <a:latin typeface="Calibri"/>
                <a:ea typeface="Calibri"/>
                <a:cs typeface="Calibri"/>
                <a:sym typeface="Calibri"/>
              </a:rPr>
              <a:t>It may seem like they just can’t sit still but in reality they are overstimulated and overwhelmed</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7000"/>
              </a:lnSpc>
              <a:spcBef>
                <a:spcPts val="800"/>
              </a:spcBef>
              <a:spcAft>
                <a:spcPts val="0"/>
              </a:spcAft>
              <a:buClr>
                <a:srgbClr val="000000"/>
              </a:buClr>
              <a:buSzTx/>
              <a:buFont typeface="Arial"/>
              <a:buNone/>
              <a:tabLst/>
              <a:defRPr/>
            </a:pPr>
            <a:r>
              <a:rPr kumimoji="0" lang="en-CA" sz="2300" b="0" i="1" u="none" strike="noStrike" kern="0" cap="none" spc="0" normalizeH="0" baseline="0" noProof="0">
                <a:ln>
                  <a:noFill/>
                </a:ln>
                <a:solidFill>
                  <a:srgbClr val="595959"/>
                </a:solidFill>
                <a:effectLst/>
                <a:uLnTx/>
                <a:uFillTx/>
                <a:latin typeface="Calibri"/>
                <a:ea typeface="Calibri"/>
                <a:cs typeface="Calibri"/>
                <a:sym typeface="Calibri"/>
              </a:rPr>
              <a:t>	Provide opportunities to develop skills to better regulate emotions.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2" name="Google Shape;992;g3b0d7c0ee5b_0_35"/>
          <p:cNvSpPr/>
          <p:nvPr/>
        </p:nvSpPr>
        <p:spPr>
          <a:xfrm>
            <a:off x="2268101" y="4718604"/>
            <a:ext cx="5247300" cy="20715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en-CA" sz="2300" b="0" i="0" u="none" strike="noStrike" kern="0" cap="none" spc="0" normalizeH="0" baseline="0" noProof="0">
                <a:ln>
                  <a:noFill/>
                </a:ln>
                <a:solidFill>
                  <a:srgbClr val="595959"/>
                </a:solidFill>
                <a:effectLst/>
                <a:uLnTx/>
                <a:uFillTx/>
                <a:latin typeface="Calibri"/>
                <a:ea typeface="Calibri"/>
                <a:cs typeface="Calibri"/>
                <a:sym typeface="Calibri"/>
              </a:rPr>
              <a:t>It may seem like a student is deliberately lying, but they may be using storytelling to cover up memory problems. </a:t>
            </a:r>
            <a:r>
              <a:rPr kumimoji="0" lang="en-CA" sz="2300" b="0" i="1" u="none" strike="noStrike" kern="0" cap="none" spc="0" normalizeH="0" baseline="0" noProof="0">
                <a:ln>
                  <a:noFill/>
                </a:ln>
                <a:solidFill>
                  <a:srgbClr val="595959"/>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7000"/>
              </a:lnSpc>
              <a:spcBef>
                <a:spcPts val="800"/>
              </a:spcBef>
              <a:spcAft>
                <a:spcPts val="0"/>
              </a:spcAft>
              <a:buClr>
                <a:srgbClr val="000000"/>
              </a:buClr>
              <a:buSzTx/>
              <a:buFont typeface="Arial"/>
              <a:buNone/>
              <a:tabLst/>
              <a:defRPr/>
            </a:pPr>
            <a:r>
              <a:rPr kumimoji="0" lang="en-CA" sz="2300" b="0" i="1" u="none" strike="noStrike" kern="0" cap="none" spc="0" normalizeH="0" baseline="0" noProof="0">
                <a:ln>
                  <a:noFill/>
                </a:ln>
                <a:solidFill>
                  <a:srgbClr val="595959"/>
                </a:solidFill>
                <a:effectLst/>
                <a:uLnTx/>
                <a:uFillTx/>
                <a:latin typeface="Calibri"/>
                <a:ea typeface="Calibri"/>
                <a:cs typeface="Calibri"/>
                <a:sym typeface="Calibri"/>
              </a:rPr>
              <a:t>	Stay calm and ask more concrete questions to get to the “truth”</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3" name="Google Shape;993;g3b0d7c0ee5b_0_35"/>
          <p:cNvSpPr/>
          <p:nvPr/>
        </p:nvSpPr>
        <p:spPr>
          <a:xfrm>
            <a:off x="2270606" y="2712525"/>
            <a:ext cx="5442000" cy="1968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en-CA" sz="2300" b="0" i="0" u="none" strike="noStrike" kern="0" cap="none" spc="0" normalizeH="0" baseline="0" noProof="0">
                <a:ln>
                  <a:noFill/>
                </a:ln>
                <a:solidFill>
                  <a:srgbClr val="595959"/>
                </a:solidFill>
                <a:effectLst/>
                <a:uLnTx/>
                <a:uFillTx/>
                <a:latin typeface="Calibri"/>
                <a:ea typeface="Calibri"/>
                <a:cs typeface="Calibri"/>
                <a:sym typeface="Calibri"/>
              </a:rPr>
              <a:t>It may seem like a student is stealing when in reality they may have a lack of understanding of boundaries or ownership</a:t>
            </a:r>
            <a:r>
              <a:rPr kumimoji="0" lang="en-CA" sz="2300" b="0" i="1" u="none" strike="noStrike" kern="0" cap="none" spc="0" normalizeH="0" baseline="0" noProof="0">
                <a:ln>
                  <a:noFill/>
                </a:ln>
                <a:solidFill>
                  <a:srgbClr val="595959"/>
                </a:solidFill>
                <a:effectLst/>
                <a:uLnTx/>
                <a:uFillTx/>
                <a:latin typeface="Calibri"/>
                <a:ea typeface="Calibri"/>
                <a:cs typeface="Calibri"/>
                <a:sym typeface="Calibri"/>
              </a:rPr>
              <a:t>	Provide opportunities to have ownership</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4" name="Google Shape;994;g3b0d7c0ee5b_0_35"/>
          <p:cNvSpPr/>
          <p:nvPr/>
        </p:nvSpPr>
        <p:spPr>
          <a:xfrm rot="5400000">
            <a:off x="2682378" y="3718007"/>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95" name="Google Shape;995;g3b0d7c0ee5b_0_35"/>
          <p:cNvSpPr/>
          <p:nvPr/>
        </p:nvSpPr>
        <p:spPr>
          <a:xfrm rot="5400000">
            <a:off x="2682379" y="1530429"/>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96" name="Google Shape;996;g3b0d7c0ee5b_0_35"/>
          <p:cNvSpPr/>
          <p:nvPr/>
        </p:nvSpPr>
        <p:spPr>
          <a:xfrm rot="5400000">
            <a:off x="2682379" y="5844940"/>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997" name="Google Shape;997;g3b0d7c0ee5b_0_35" descr="A picture containing text&#10;&#10;Description automatically generated"/>
          <p:cNvPicPr preferRelativeResize="0"/>
          <p:nvPr/>
        </p:nvPicPr>
        <p:blipFill rotWithShape="1">
          <a:blip r:embed="rId4">
            <a:alphaModFix/>
          </a:blip>
          <a:srcRect t="29" b="39"/>
          <a:stretch/>
        </p:blipFill>
        <p:spPr>
          <a:xfrm>
            <a:off x="8006036" y="241210"/>
            <a:ext cx="2945554" cy="2939627"/>
          </a:xfrm>
          <a:custGeom>
            <a:avLst/>
            <a:gdLst/>
            <a:ahLst/>
            <a:cxnLst/>
            <a:rect l="l" t="t" r="r" b="b"/>
            <a:pathLst>
              <a:path w="2370667" h="2370667" extrusionOk="0">
                <a:moveTo>
                  <a:pt x="115712" y="0"/>
                </a:moveTo>
                <a:lnTo>
                  <a:pt x="2254955" y="0"/>
                </a:lnTo>
                <a:cubicBezTo>
                  <a:pt x="2318861" y="0"/>
                  <a:pt x="2370667" y="51806"/>
                  <a:pt x="2370667" y="115712"/>
                </a:cubicBezTo>
                <a:lnTo>
                  <a:pt x="2370667" y="2254955"/>
                </a:lnTo>
                <a:cubicBezTo>
                  <a:pt x="2370667" y="2318861"/>
                  <a:pt x="2318861" y="2370667"/>
                  <a:pt x="2254955" y="2370667"/>
                </a:cubicBezTo>
                <a:lnTo>
                  <a:pt x="115712" y="2370667"/>
                </a:lnTo>
                <a:cubicBezTo>
                  <a:pt x="51806" y="2370667"/>
                  <a:pt x="0" y="2318861"/>
                  <a:pt x="0" y="2254955"/>
                </a:cubicBezTo>
                <a:lnTo>
                  <a:pt x="0" y="115712"/>
                </a:lnTo>
                <a:cubicBezTo>
                  <a:pt x="0" y="51806"/>
                  <a:pt x="51806" y="0"/>
                  <a:pt x="115712" y="0"/>
                </a:cubicBezTo>
                <a:close/>
              </a:path>
            </a:pathLst>
          </a:custGeom>
          <a:noFill/>
          <a:ln>
            <a:noFill/>
          </a:ln>
        </p:spPr>
      </p:pic>
      <p:pic>
        <p:nvPicPr>
          <p:cNvPr id="998" name="Google Shape;998;g3b0d7c0ee5b_0_35" descr="Arrow&#10;&#10;Description automatically generated"/>
          <p:cNvPicPr preferRelativeResize="0"/>
          <p:nvPr/>
        </p:nvPicPr>
        <p:blipFill rotWithShape="1">
          <a:blip r:embed="rId3">
            <a:alphaModFix/>
          </a:blip>
          <a:srcRect t="7541" b="7532"/>
          <a:stretch/>
        </p:blipFill>
        <p:spPr>
          <a:xfrm>
            <a:off x="879475" y="2919415"/>
            <a:ext cx="1146154" cy="975759"/>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999" name="Google Shape;999;g3b0d7c0ee5b_0_35" descr="Arrow&#10;&#10;Description automatically generated"/>
          <p:cNvPicPr preferRelativeResize="0"/>
          <p:nvPr/>
        </p:nvPicPr>
        <p:blipFill rotWithShape="1">
          <a:blip r:embed="rId3">
            <a:alphaModFix/>
          </a:blip>
          <a:srcRect t="7541" b="7532"/>
          <a:stretch/>
        </p:blipFill>
        <p:spPr>
          <a:xfrm>
            <a:off x="879475" y="5000625"/>
            <a:ext cx="1146154" cy="975759"/>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1000" name="Google Shape;1000;g3b0d7c0ee5b_0_35"/>
          <p:cNvPicPr preferRelativeResize="0"/>
          <p:nvPr/>
        </p:nvPicPr>
        <p:blipFill>
          <a:blip r:embed="rId5">
            <a:alphaModFix/>
          </a:blip>
          <a:stretch>
            <a:fillRect/>
          </a:stretch>
        </p:blipFill>
        <p:spPr>
          <a:xfrm>
            <a:off x="0" y="0"/>
            <a:ext cx="12192000" cy="68580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g3b0d7c0ee5b_0_56"/>
          <p:cNvSpPr/>
          <p:nvPr/>
        </p:nvSpPr>
        <p:spPr>
          <a:xfrm>
            <a:off x="7712530" y="0"/>
            <a:ext cx="4479600" cy="54867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07" name="Google Shape;1007;g3b0d7c0ee5b_0_56"/>
          <p:cNvSpPr/>
          <p:nvPr/>
        </p:nvSpPr>
        <p:spPr>
          <a:xfrm rot="2700000">
            <a:off x="11600957" y="880003"/>
            <a:ext cx="112006" cy="9673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08" name="Google Shape;1008;g3b0d7c0ee5b_0_56"/>
          <p:cNvSpPr/>
          <p:nvPr/>
        </p:nvSpPr>
        <p:spPr>
          <a:xfrm rot="1812096">
            <a:off x="260413" y="6271230"/>
            <a:ext cx="135376" cy="116697"/>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09" name="Google Shape;1009;g3b0d7c0ee5b_0_56"/>
          <p:cNvSpPr/>
          <p:nvPr/>
        </p:nvSpPr>
        <p:spPr>
          <a:xfrm rot="2700000">
            <a:off x="11538187" y="4869437"/>
            <a:ext cx="237588" cy="204920"/>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10" name="Google Shape;1010;g3b0d7c0ee5b_0_56"/>
          <p:cNvSpPr/>
          <p:nvPr/>
        </p:nvSpPr>
        <p:spPr>
          <a:xfrm rot="2700000">
            <a:off x="7950013" y="171902"/>
            <a:ext cx="160796" cy="138734"/>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011" name="Google Shape;1011;g3b0d7c0ee5b_0_56" descr="Arrow&#10;&#10;Description automatically generated"/>
          <p:cNvPicPr preferRelativeResize="0">
            <a:picLocks noGrp="1"/>
          </p:cNvPicPr>
          <p:nvPr>
            <p:ph type="pic" idx="4"/>
          </p:nvPr>
        </p:nvPicPr>
        <p:blipFill rotWithShape="1">
          <a:blip r:embed="rId3">
            <a:alphaModFix/>
          </a:blip>
          <a:srcRect t="7541" b="7532"/>
          <a:stretch/>
        </p:blipFill>
        <p:spPr>
          <a:xfrm>
            <a:off x="879475" y="554035"/>
            <a:ext cx="1147764" cy="974724"/>
          </a:xfrm>
          <a:prstGeom prst="rect">
            <a:avLst/>
          </a:prstGeom>
          <a:solidFill>
            <a:schemeClr val="lt1"/>
          </a:solidFill>
          <a:ln>
            <a:noFill/>
          </a:ln>
        </p:spPr>
      </p:pic>
      <p:sp>
        <p:nvSpPr>
          <p:cNvPr id="1012" name="Google Shape;1012;g3b0d7c0ee5b_0_56"/>
          <p:cNvSpPr txBox="1"/>
          <p:nvPr/>
        </p:nvSpPr>
        <p:spPr>
          <a:xfrm>
            <a:off x="8234943" y="2798610"/>
            <a:ext cx="4154100" cy="1754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Brain </a:t>
            </a:r>
            <a:r>
              <a:rPr kumimoji="0" lang="en-CA" sz="5400" b="1" i="1" u="none" strike="noStrike" kern="0" cap="none" spc="0" normalizeH="0" baseline="0" noProof="0">
                <a:ln>
                  <a:noFill/>
                </a:ln>
                <a:solidFill>
                  <a:srgbClr val="FE721F"/>
                </a:solidFill>
                <a:effectLst/>
                <a:uLnTx/>
                <a:uFillTx/>
                <a:latin typeface="EB Garamond"/>
                <a:ea typeface="EB Garamond"/>
                <a:cs typeface="EB Garamond"/>
                <a:sym typeface="EB Garamond"/>
              </a:rPr>
              <a:t>not</a:t>
            </a: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 Blame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3" name="Google Shape;1013;g3b0d7c0ee5b_0_56"/>
          <p:cNvSpPr/>
          <p:nvPr/>
        </p:nvSpPr>
        <p:spPr>
          <a:xfrm>
            <a:off x="2270606" y="427041"/>
            <a:ext cx="5001900" cy="20715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en-CA" sz="2300" b="0" i="0" u="none" strike="noStrike" kern="0" cap="none" spc="0" normalizeH="0" baseline="0" noProof="0">
                <a:ln>
                  <a:noFill/>
                </a:ln>
                <a:solidFill>
                  <a:srgbClr val="595959"/>
                </a:solidFill>
                <a:effectLst/>
                <a:uLnTx/>
                <a:uFillTx/>
                <a:latin typeface="Calibri"/>
                <a:ea typeface="Calibri"/>
                <a:cs typeface="Calibri"/>
                <a:sym typeface="Calibri"/>
              </a:rPr>
              <a:t>It may seem like they just can’t sit still but in reality they are overstimulated and overwhelmed</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7000"/>
              </a:lnSpc>
              <a:spcBef>
                <a:spcPts val="800"/>
              </a:spcBef>
              <a:spcAft>
                <a:spcPts val="0"/>
              </a:spcAft>
              <a:buClr>
                <a:srgbClr val="000000"/>
              </a:buClr>
              <a:buSzTx/>
              <a:buFont typeface="Arial"/>
              <a:buNone/>
              <a:tabLst/>
              <a:defRPr/>
            </a:pPr>
            <a:r>
              <a:rPr kumimoji="0" lang="en-CA" sz="2300" b="0" i="1" u="none" strike="noStrike" kern="0" cap="none" spc="0" normalizeH="0" baseline="0" noProof="0">
                <a:ln>
                  <a:noFill/>
                </a:ln>
                <a:solidFill>
                  <a:srgbClr val="595959"/>
                </a:solidFill>
                <a:effectLst/>
                <a:uLnTx/>
                <a:uFillTx/>
                <a:latin typeface="Calibri"/>
                <a:ea typeface="Calibri"/>
                <a:cs typeface="Calibri"/>
                <a:sym typeface="Calibri"/>
              </a:rPr>
              <a:t>	Provide opportunities to develop skills to better regulate emotions.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4" name="Google Shape;1014;g3b0d7c0ee5b_0_56"/>
          <p:cNvSpPr/>
          <p:nvPr/>
        </p:nvSpPr>
        <p:spPr>
          <a:xfrm>
            <a:off x="2268101" y="4718604"/>
            <a:ext cx="5247300" cy="20715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en-CA" sz="2300" b="0" i="0" u="none" strike="noStrike" kern="0" cap="none" spc="0" normalizeH="0" baseline="0" noProof="0">
                <a:ln>
                  <a:noFill/>
                </a:ln>
                <a:solidFill>
                  <a:srgbClr val="595959"/>
                </a:solidFill>
                <a:effectLst/>
                <a:uLnTx/>
                <a:uFillTx/>
                <a:latin typeface="Calibri"/>
                <a:ea typeface="Calibri"/>
                <a:cs typeface="Calibri"/>
                <a:sym typeface="Calibri"/>
              </a:rPr>
              <a:t>It may seem like a student is deliberately lying, but they may be using storytelling to cover up memory problems. </a:t>
            </a:r>
            <a:r>
              <a:rPr kumimoji="0" lang="en-CA" sz="2300" b="0" i="1" u="none" strike="noStrike" kern="0" cap="none" spc="0" normalizeH="0" baseline="0" noProof="0">
                <a:ln>
                  <a:noFill/>
                </a:ln>
                <a:solidFill>
                  <a:srgbClr val="595959"/>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7000"/>
              </a:lnSpc>
              <a:spcBef>
                <a:spcPts val="800"/>
              </a:spcBef>
              <a:spcAft>
                <a:spcPts val="0"/>
              </a:spcAft>
              <a:buClr>
                <a:srgbClr val="000000"/>
              </a:buClr>
              <a:buSzTx/>
              <a:buFont typeface="Arial"/>
              <a:buNone/>
              <a:tabLst/>
              <a:defRPr/>
            </a:pPr>
            <a:r>
              <a:rPr kumimoji="0" lang="en-CA" sz="2300" b="0" i="1" u="none" strike="noStrike" kern="0" cap="none" spc="0" normalizeH="0" baseline="0" noProof="0">
                <a:ln>
                  <a:noFill/>
                </a:ln>
                <a:solidFill>
                  <a:srgbClr val="595959"/>
                </a:solidFill>
                <a:effectLst/>
                <a:uLnTx/>
                <a:uFillTx/>
                <a:latin typeface="Calibri"/>
                <a:ea typeface="Calibri"/>
                <a:cs typeface="Calibri"/>
                <a:sym typeface="Calibri"/>
              </a:rPr>
              <a:t>	Stay calm and ask more concrete questions to get to the “truth”</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5" name="Google Shape;1015;g3b0d7c0ee5b_0_56"/>
          <p:cNvSpPr/>
          <p:nvPr/>
        </p:nvSpPr>
        <p:spPr>
          <a:xfrm>
            <a:off x="2270606" y="2712525"/>
            <a:ext cx="5442000" cy="1968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en-CA" sz="2300" b="0" i="0" u="none" strike="noStrike" kern="0" cap="none" spc="0" normalizeH="0" baseline="0" noProof="0">
                <a:ln>
                  <a:noFill/>
                </a:ln>
                <a:solidFill>
                  <a:srgbClr val="595959"/>
                </a:solidFill>
                <a:effectLst/>
                <a:uLnTx/>
                <a:uFillTx/>
                <a:latin typeface="Calibri"/>
                <a:ea typeface="Calibri"/>
                <a:cs typeface="Calibri"/>
                <a:sym typeface="Calibri"/>
              </a:rPr>
              <a:t>It may seem like a student is stealing when in reality they may have a lack of understanding of boundaries or ownership</a:t>
            </a:r>
            <a:r>
              <a:rPr kumimoji="0" lang="en-CA" sz="2300" b="0" i="1" u="none" strike="noStrike" kern="0" cap="none" spc="0" normalizeH="0" baseline="0" noProof="0">
                <a:ln>
                  <a:noFill/>
                </a:ln>
                <a:solidFill>
                  <a:srgbClr val="595959"/>
                </a:solidFill>
                <a:effectLst/>
                <a:uLnTx/>
                <a:uFillTx/>
                <a:latin typeface="Calibri"/>
                <a:ea typeface="Calibri"/>
                <a:cs typeface="Calibri"/>
                <a:sym typeface="Calibri"/>
              </a:rPr>
              <a:t>	Provide opportunities to have ownership</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6" name="Google Shape;1016;g3b0d7c0ee5b_0_56"/>
          <p:cNvSpPr/>
          <p:nvPr/>
        </p:nvSpPr>
        <p:spPr>
          <a:xfrm rot="5400000">
            <a:off x="2682378" y="3718007"/>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17" name="Google Shape;1017;g3b0d7c0ee5b_0_56"/>
          <p:cNvSpPr/>
          <p:nvPr/>
        </p:nvSpPr>
        <p:spPr>
          <a:xfrm rot="5400000">
            <a:off x="2682379" y="1530429"/>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18" name="Google Shape;1018;g3b0d7c0ee5b_0_56"/>
          <p:cNvSpPr/>
          <p:nvPr/>
        </p:nvSpPr>
        <p:spPr>
          <a:xfrm rot="5400000">
            <a:off x="2682379" y="5844940"/>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019" name="Google Shape;1019;g3b0d7c0ee5b_0_56" descr="A picture containing text&#10;&#10;Description automatically generated"/>
          <p:cNvPicPr preferRelativeResize="0"/>
          <p:nvPr/>
        </p:nvPicPr>
        <p:blipFill rotWithShape="1">
          <a:blip r:embed="rId4">
            <a:alphaModFix/>
          </a:blip>
          <a:srcRect t="29" b="39"/>
          <a:stretch/>
        </p:blipFill>
        <p:spPr>
          <a:xfrm>
            <a:off x="8006036" y="241210"/>
            <a:ext cx="2945554" cy="2939627"/>
          </a:xfrm>
          <a:custGeom>
            <a:avLst/>
            <a:gdLst/>
            <a:ahLst/>
            <a:cxnLst/>
            <a:rect l="l" t="t" r="r" b="b"/>
            <a:pathLst>
              <a:path w="2370667" h="2370667" extrusionOk="0">
                <a:moveTo>
                  <a:pt x="115712" y="0"/>
                </a:moveTo>
                <a:lnTo>
                  <a:pt x="2254955" y="0"/>
                </a:lnTo>
                <a:cubicBezTo>
                  <a:pt x="2318861" y="0"/>
                  <a:pt x="2370667" y="51806"/>
                  <a:pt x="2370667" y="115712"/>
                </a:cubicBezTo>
                <a:lnTo>
                  <a:pt x="2370667" y="2254955"/>
                </a:lnTo>
                <a:cubicBezTo>
                  <a:pt x="2370667" y="2318861"/>
                  <a:pt x="2318861" y="2370667"/>
                  <a:pt x="2254955" y="2370667"/>
                </a:cubicBezTo>
                <a:lnTo>
                  <a:pt x="115712" y="2370667"/>
                </a:lnTo>
                <a:cubicBezTo>
                  <a:pt x="51806" y="2370667"/>
                  <a:pt x="0" y="2318861"/>
                  <a:pt x="0" y="2254955"/>
                </a:cubicBezTo>
                <a:lnTo>
                  <a:pt x="0" y="115712"/>
                </a:lnTo>
                <a:cubicBezTo>
                  <a:pt x="0" y="51806"/>
                  <a:pt x="51806" y="0"/>
                  <a:pt x="115712" y="0"/>
                </a:cubicBezTo>
                <a:close/>
              </a:path>
            </a:pathLst>
          </a:custGeom>
          <a:noFill/>
          <a:ln>
            <a:noFill/>
          </a:ln>
        </p:spPr>
      </p:pic>
      <p:pic>
        <p:nvPicPr>
          <p:cNvPr id="1020" name="Google Shape;1020;g3b0d7c0ee5b_0_56" descr="Arrow&#10;&#10;Description automatically generated"/>
          <p:cNvPicPr preferRelativeResize="0"/>
          <p:nvPr/>
        </p:nvPicPr>
        <p:blipFill rotWithShape="1">
          <a:blip r:embed="rId3">
            <a:alphaModFix/>
          </a:blip>
          <a:srcRect t="7541" b="7532"/>
          <a:stretch/>
        </p:blipFill>
        <p:spPr>
          <a:xfrm>
            <a:off x="879475" y="2919415"/>
            <a:ext cx="1146154" cy="975759"/>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1021" name="Google Shape;1021;g3b0d7c0ee5b_0_56" descr="Arrow&#10;&#10;Description automatically generated"/>
          <p:cNvPicPr preferRelativeResize="0"/>
          <p:nvPr/>
        </p:nvPicPr>
        <p:blipFill rotWithShape="1">
          <a:blip r:embed="rId3">
            <a:alphaModFix/>
          </a:blip>
          <a:srcRect t="7541" b="7532"/>
          <a:stretch/>
        </p:blipFill>
        <p:spPr>
          <a:xfrm>
            <a:off x="879475" y="5000625"/>
            <a:ext cx="1146154" cy="975759"/>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1022" name="Google Shape;1022;g3b0d7c0ee5b_0_56"/>
          <p:cNvPicPr preferRelativeResize="0"/>
          <p:nvPr/>
        </p:nvPicPr>
        <p:blipFill>
          <a:blip r:embed="rId5">
            <a:alphaModFix/>
          </a:blip>
          <a:stretch>
            <a:fillRect/>
          </a:stretch>
        </p:blipFill>
        <p:spPr>
          <a:xfrm>
            <a:off x="0" y="0"/>
            <a:ext cx="12192000" cy="6858000"/>
          </a:xfrm>
          <a:prstGeom prst="rect">
            <a:avLst/>
          </a:prstGeom>
          <a:noFill/>
          <a:ln>
            <a:noFill/>
          </a:ln>
        </p:spPr>
      </p:pic>
      <p:pic>
        <p:nvPicPr>
          <p:cNvPr id="1023" name="Google Shape;1023;g3b0d7c0ee5b_0_56"/>
          <p:cNvPicPr preferRelativeResize="0"/>
          <p:nvPr/>
        </p:nvPicPr>
        <p:blipFill>
          <a:blip r:embed="rId6">
            <a:alphaModFix/>
          </a:blip>
          <a:stretch>
            <a:fillRect/>
          </a:stretch>
        </p:blipFill>
        <p:spPr>
          <a:xfrm>
            <a:off x="0" y="0"/>
            <a:ext cx="12192000" cy="68580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29" name="Google Shape;1029;g3b0d7c0ee5b_0_87"/>
          <p:cNvSpPr/>
          <p:nvPr/>
        </p:nvSpPr>
        <p:spPr>
          <a:xfrm>
            <a:off x="7712530" y="0"/>
            <a:ext cx="4479600" cy="54867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30" name="Google Shape;1030;g3b0d7c0ee5b_0_87"/>
          <p:cNvSpPr/>
          <p:nvPr/>
        </p:nvSpPr>
        <p:spPr>
          <a:xfrm rot="2700000">
            <a:off x="11600957" y="880003"/>
            <a:ext cx="112006" cy="9673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31" name="Google Shape;1031;g3b0d7c0ee5b_0_87"/>
          <p:cNvSpPr/>
          <p:nvPr/>
        </p:nvSpPr>
        <p:spPr>
          <a:xfrm rot="1812096">
            <a:off x="260413" y="6271230"/>
            <a:ext cx="135376" cy="116697"/>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32" name="Google Shape;1032;g3b0d7c0ee5b_0_87"/>
          <p:cNvSpPr/>
          <p:nvPr/>
        </p:nvSpPr>
        <p:spPr>
          <a:xfrm rot="2700000">
            <a:off x="11538187" y="4869437"/>
            <a:ext cx="237588" cy="204920"/>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33" name="Google Shape;1033;g3b0d7c0ee5b_0_87"/>
          <p:cNvSpPr/>
          <p:nvPr/>
        </p:nvSpPr>
        <p:spPr>
          <a:xfrm rot="2700000">
            <a:off x="7950013" y="171902"/>
            <a:ext cx="160796" cy="138734"/>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034" name="Google Shape;1034;g3b0d7c0ee5b_0_87" descr="Arrow&#10;&#10;Description automatically generated"/>
          <p:cNvPicPr preferRelativeResize="0">
            <a:picLocks noGrp="1"/>
          </p:cNvPicPr>
          <p:nvPr>
            <p:ph type="pic" idx="4"/>
          </p:nvPr>
        </p:nvPicPr>
        <p:blipFill rotWithShape="1">
          <a:blip r:embed="rId3">
            <a:alphaModFix/>
          </a:blip>
          <a:srcRect t="7541" b="7532"/>
          <a:stretch/>
        </p:blipFill>
        <p:spPr>
          <a:xfrm>
            <a:off x="879475" y="554035"/>
            <a:ext cx="1147764" cy="974724"/>
          </a:xfrm>
          <a:prstGeom prst="rect">
            <a:avLst/>
          </a:prstGeom>
          <a:solidFill>
            <a:schemeClr val="lt1"/>
          </a:solidFill>
          <a:ln>
            <a:noFill/>
          </a:ln>
        </p:spPr>
      </p:pic>
      <p:sp>
        <p:nvSpPr>
          <p:cNvPr id="1035" name="Google Shape;1035;g3b0d7c0ee5b_0_87"/>
          <p:cNvSpPr txBox="1"/>
          <p:nvPr/>
        </p:nvSpPr>
        <p:spPr>
          <a:xfrm>
            <a:off x="8234943" y="2798610"/>
            <a:ext cx="4154100" cy="1754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Brain </a:t>
            </a:r>
            <a:r>
              <a:rPr kumimoji="0" lang="en-CA" sz="5400" b="1" i="1" u="none" strike="noStrike" kern="0" cap="none" spc="0" normalizeH="0" baseline="0" noProof="0">
                <a:ln>
                  <a:noFill/>
                </a:ln>
                <a:solidFill>
                  <a:srgbClr val="FE721F"/>
                </a:solidFill>
                <a:effectLst/>
                <a:uLnTx/>
                <a:uFillTx/>
                <a:latin typeface="EB Garamond"/>
                <a:ea typeface="EB Garamond"/>
                <a:cs typeface="EB Garamond"/>
                <a:sym typeface="EB Garamond"/>
              </a:rPr>
              <a:t>not</a:t>
            </a: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 Blame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6" name="Google Shape;1036;g3b0d7c0ee5b_0_87"/>
          <p:cNvSpPr/>
          <p:nvPr/>
        </p:nvSpPr>
        <p:spPr>
          <a:xfrm>
            <a:off x="2270606" y="427041"/>
            <a:ext cx="5001900" cy="20715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en-CA" sz="2300" b="0" i="0" u="none" strike="noStrike" kern="0" cap="none" spc="0" normalizeH="0" baseline="0" noProof="0">
                <a:ln>
                  <a:noFill/>
                </a:ln>
                <a:solidFill>
                  <a:srgbClr val="595959"/>
                </a:solidFill>
                <a:effectLst/>
                <a:uLnTx/>
                <a:uFillTx/>
                <a:latin typeface="Calibri"/>
                <a:ea typeface="Calibri"/>
                <a:cs typeface="Calibri"/>
                <a:sym typeface="Calibri"/>
              </a:rPr>
              <a:t>It may seem like they just can’t sit still but in reality they are overstimulated and overwhelmed</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7000"/>
              </a:lnSpc>
              <a:spcBef>
                <a:spcPts val="800"/>
              </a:spcBef>
              <a:spcAft>
                <a:spcPts val="0"/>
              </a:spcAft>
              <a:buClr>
                <a:srgbClr val="000000"/>
              </a:buClr>
              <a:buSzTx/>
              <a:buFont typeface="Arial"/>
              <a:buNone/>
              <a:tabLst/>
              <a:defRPr/>
            </a:pPr>
            <a:r>
              <a:rPr kumimoji="0" lang="en-CA" sz="2300" b="0" i="1" u="none" strike="noStrike" kern="0" cap="none" spc="0" normalizeH="0" baseline="0" noProof="0">
                <a:ln>
                  <a:noFill/>
                </a:ln>
                <a:solidFill>
                  <a:srgbClr val="595959"/>
                </a:solidFill>
                <a:effectLst/>
                <a:uLnTx/>
                <a:uFillTx/>
                <a:latin typeface="Calibri"/>
                <a:ea typeface="Calibri"/>
                <a:cs typeface="Calibri"/>
                <a:sym typeface="Calibri"/>
              </a:rPr>
              <a:t>	Provide opportunities to develop skills to better regulate emotions.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7" name="Google Shape;1037;g3b0d7c0ee5b_0_87"/>
          <p:cNvSpPr/>
          <p:nvPr/>
        </p:nvSpPr>
        <p:spPr>
          <a:xfrm>
            <a:off x="2268101" y="4718604"/>
            <a:ext cx="5247300" cy="20715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en-CA" sz="2300" b="0" i="0" u="none" strike="noStrike" kern="0" cap="none" spc="0" normalizeH="0" baseline="0" noProof="0">
                <a:ln>
                  <a:noFill/>
                </a:ln>
                <a:solidFill>
                  <a:srgbClr val="595959"/>
                </a:solidFill>
                <a:effectLst/>
                <a:uLnTx/>
                <a:uFillTx/>
                <a:latin typeface="Calibri"/>
                <a:ea typeface="Calibri"/>
                <a:cs typeface="Calibri"/>
                <a:sym typeface="Calibri"/>
              </a:rPr>
              <a:t>It may seem like a student is deliberately lying, but they may be using storytelling to cover up memory problems. </a:t>
            </a:r>
            <a:r>
              <a:rPr kumimoji="0" lang="en-CA" sz="2300" b="0" i="1" u="none" strike="noStrike" kern="0" cap="none" spc="0" normalizeH="0" baseline="0" noProof="0">
                <a:ln>
                  <a:noFill/>
                </a:ln>
                <a:solidFill>
                  <a:srgbClr val="595959"/>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7000"/>
              </a:lnSpc>
              <a:spcBef>
                <a:spcPts val="800"/>
              </a:spcBef>
              <a:spcAft>
                <a:spcPts val="0"/>
              </a:spcAft>
              <a:buClr>
                <a:srgbClr val="000000"/>
              </a:buClr>
              <a:buSzTx/>
              <a:buFont typeface="Arial"/>
              <a:buNone/>
              <a:tabLst/>
              <a:defRPr/>
            </a:pPr>
            <a:r>
              <a:rPr kumimoji="0" lang="en-CA" sz="2300" b="0" i="1" u="none" strike="noStrike" kern="0" cap="none" spc="0" normalizeH="0" baseline="0" noProof="0">
                <a:ln>
                  <a:noFill/>
                </a:ln>
                <a:solidFill>
                  <a:srgbClr val="595959"/>
                </a:solidFill>
                <a:effectLst/>
                <a:uLnTx/>
                <a:uFillTx/>
                <a:latin typeface="Calibri"/>
                <a:ea typeface="Calibri"/>
                <a:cs typeface="Calibri"/>
                <a:sym typeface="Calibri"/>
              </a:rPr>
              <a:t>	Stay calm and ask more concrete questions to get to the “truth”</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8" name="Google Shape;1038;g3b0d7c0ee5b_0_87"/>
          <p:cNvSpPr/>
          <p:nvPr/>
        </p:nvSpPr>
        <p:spPr>
          <a:xfrm>
            <a:off x="2270606" y="2712525"/>
            <a:ext cx="5442000" cy="1968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en-CA" sz="2300" b="0" i="0" u="none" strike="noStrike" kern="0" cap="none" spc="0" normalizeH="0" baseline="0" noProof="0">
                <a:ln>
                  <a:noFill/>
                </a:ln>
                <a:solidFill>
                  <a:srgbClr val="595959"/>
                </a:solidFill>
                <a:effectLst/>
                <a:uLnTx/>
                <a:uFillTx/>
                <a:latin typeface="Calibri"/>
                <a:ea typeface="Calibri"/>
                <a:cs typeface="Calibri"/>
                <a:sym typeface="Calibri"/>
              </a:rPr>
              <a:t>It may seem like a student is stealing when in reality they may have a lack of understanding of boundaries or ownership</a:t>
            </a:r>
            <a:r>
              <a:rPr kumimoji="0" lang="en-CA" sz="2300" b="0" i="1" u="none" strike="noStrike" kern="0" cap="none" spc="0" normalizeH="0" baseline="0" noProof="0">
                <a:ln>
                  <a:noFill/>
                </a:ln>
                <a:solidFill>
                  <a:srgbClr val="595959"/>
                </a:solidFill>
                <a:effectLst/>
                <a:uLnTx/>
                <a:uFillTx/>
                <a:latin typeface="Calibri"/>
                <a:ea typeface="Calibri"/>
                <a:cs typeface="Calibri"/>
                <a:sym typeface="Calibri"/>
              </a:rPr>
              <a:t>	Provide opportunities to have ownership</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9" name="Google Shape;1039;g3b0d7c0ee5b_0_87"/>
          <p:cNvSpPr/>
          <p:nvPr/>
        </p:nvSpPr>
        <p:spPr>
          <a:xfrm rot="5400000">
            <a:off x="2682378" y="3718007"/>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40" name="Google Shape;1040;g3b0d7c0ee5b_0_87"/>
          <p:cNvSpPr/>
          <p:nvPr/>
        </p:nvSpPr>
        <p:spPr>
          <a:xfrm rot="5400000">
            <a:off x="2682379" y="1530429"/>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41" name="Google Shape;1041;g3b0d7c0ee5b_0_87"/>
          <p:cNvSpPr/>
          <p:nvPr/>
        </p:nvSpPr>
        <p:spPr>
          <a:xfrm rot="5400000">
            <a:off x="2682379" y="5844940"/>
            <a:ext cx="45600" cy="715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042" name="Google Shape;1042;g3b0d7c0ee5b_0_87" descr="A picture containing text&#10;&#10;Description automatically generated"/>
          <p:cNvPicPr preferRelativeResize="0"/>
          <p:nvPr/>
        </p:nvPicPr>
        <p:blipFill rotWithShape="1">
          <a:blip r:embed="rId4">
            <a:alphaModFix/>
          </a:blip>
          <a:srcRect t="29" b="39"/>
          <a:stretch/>
        </p:blipFill>
        <p:spPr>
          <a:xfrm>
            <a:off x="8006036" y="241210"/>
            <a:ext cx="2945554" cy="2939627"/>
          </a:xfrm>
          <a:custGeom>
            <a:avLst/>
            <a:gdLst/>
            <a:ahLst/>
            <a:cxnLst/>
            <a:rect l="l" t="t" r="r" b="b"/>
            <a:pathLst>
              <a:path w="2370667" h="2370667" extrusionOk="0">
                <a:moveTo>
                  <a:pt x="115712" y="0"/>
                </a:moveTo>
                <a:lnTo>
                  <a:pt x="2254955" y="0"/>
                </a:lnTo>
                <a:cubicBezTo>
                  <a:pt x="2318861" y="0"/>
                  <a:pt x="2370667" y="51806"/>
                  <a:pt x="2370667" y="115712"/>
                </a:cubicBezTo>
                <a:lnTo>
                  <a:pt x="2370667" y="2254955"/>
                </a:lnTo>
                <a:cubicBezTo>
                  <a:pt x="2370667" y="2318861"/>
                  <a:pt x="2318861" y="2370667"/>
                  <a:pt x="2254955" y="2370667"/>
                </a:cubicBezTo>
                <a:lnTo>
                  <a:pt x="115712" y="2370667"/>
                </a:lnTo>
                <a:cubicBezTo>
                  <a:pt x="51806" y="2370667"/>
                  <a:pt x="0" y="2318861"/>
                  <a:pt x="0" y="2254955"/>
                </a:cubicBezTo>
                <a:lnTo>
                  <a:pt x="0" y="115712"/>
                </a:lnTo>
                <a:cubicBezTo>
                  <a:pt x="0" y="51806"/>
                  <a:pt x="51806" y="0"/>
                  <a:pt x="115712" y="0"/>
                </a:cubicBezTo>
                <a:close/>
              </a:path>
            </a:pathLst>
          </a:custGeom>
          <a:noFill/>
          <a:ln>
            <a:noFill/>
          </a:ln>
        </p:spPr>
      </p:pic>
      <p:pic>
        <p:nvPicPr>
          <p:cNvPr id="1043" name="Google Shape;1043;g3b0d7c0ee5b_0_87" descr="Arrow&#10;&#10;Description automatically generated"/>
          <p:cNvPicPr preferRelativeResize="0"/>
          <p:nvPr/>
        </p:nvPicPr>
        <p:blipFill rotWithShape="1">
          <a:blip r:embed="rId3">
            <a:alphaModFix/>
          </a:blip>
          <a:srcRect t="7541" b="7532"/>
          <a:stretch/>
        </p:blipFill>
        <p:spPr>
          <a:xfrm>
            <a:off x="879475" y="2919415"/>
            <a:ext cx="1146154" cy="975759"/>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1044" name="Google Shape;1044;g3b0d7c0ee5b_0_87" descr="Arrow&#10;&#10;Description automatically generated"/>
          <p:cNvPicPr preferRelativeResize="0"/>
          <p:nvPr/>
        </p:nvPicPr>
        <p:blipFill rotWithShape="1">
          <a:blip r:embed="rId3">
            <a:alphaModFix/>
          </a:blip>
          <a:srcRect t="7541" b="7532"/>
          <a:stretch/>
        </p:blipFill>
        <p:spPr>
          <a:xfrm>
            <a:off x="879475" y="5000625"/>
            <a:ext cx="1146154" cy="975759"/>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1045" name="Google Shape;1045;g3b0d7c0ee5b_0_87"/>
          <p:cNvPicPr preferRelativeResize="0"/>
          <p:nvPr/>
        </p:nvPicPr>
        <p:blipFill>
          <a:blip r:embed="rId5">
            <a:alphaModFix/>
          </a:blip>
          <a:stretch>
            <a:fillRect/>
          </a:stretch>
        </p:blipFill>
        <p:spPr>
          <a:xfrm>
            <a:off x="0" y="0"/>
            <a:ext cx="12192000" cy="6858000"/>
          </a:xfrm>
          <a:prstGeom prst="rect">
            <a:avLst/>
          </a:prstGeom>
          <a:noFill/>
          <a:ln>
            <a:noFill/>
          </a:ln>
        </p:spPr>
      </p:pic>
      <p:pic>
        <p:nvPicPr>
          <p:cNvPr id="1046" name="Google Shape;1046;g3b0d7c0ee5b_0_87"/>
          <p:cNvPicPr preferRelativeResize="0"/>
          <p:nvPr/>
        </p:nvPicPr>
        <p:blipFill>
          <a:blip r:embed="rId6">
            <a:alphaModFix/>
          </a:blip>
          <a:stretch>
            <a:fillRect/>
          </a:stretch>
        </p:blipFill>
        <p:spPr>
          <a:xfrm>
            <a:off x="0" y="0"/>
            <a:ext cx="12192000" cy="6858000"/>
          </a:xfrm>
          <a:prstGeom prst="rect">
            <a:avLst/>
          </a:prstGeom>
          <a:noFill/>
          <a:ln>
            <a:noFill/>
          </a:ln>
        </p:spPr>
      </p:pic>
      <p:pic>
        <p:nvPicPr>
          <p:cNvPr id="1047" name="Google Shape;1047;g3b0d7c0ee5b_0_87"/>
          <p:cNvPicPr preferRelativeResize="0"/>
          <p:nvPr/>
        </p:nvPicPr>
        <p:blipFill>
          <a:blip r:embed="rId7">
            <a:alphaModFix/>
          </a:blip>
          <a:stretch>
            <a:fillRect/>
          </a:stretch>
        </p:blipFill>
        <p:spPr>
          <a:xfrm>
            <a:off x="0" y="0"/>
            <a:ext cx="121920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5"/>
          <p:cNvSpPr txBox="1"/>
          <p:nvPr/>
        </p:nvSpPr>
        <p:spPr>
          <a:xfrm>
            <a:off x="6480166" y="1660196"/>
            <a:ext cx="5052986"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64DA1"/>
              </a:buClr>
              <a:buSzPts val="5400"/>
              <a:buFont typeface="EB Garamond"/>
              <a:buNone/>
            </a:pPr>
            <a:r>
              <a:rPr lang="en-CA" sz="5400" b="1" i="0" u="none" strike="noStrike" cap="none">
                <a:solidFill>
                  <a:srgbClr val="364DA1"/>
                </a:solidFill>
                <a:latin typeface="EB Garamond"/>
                <a:ea typeface="EB Garamond"/>
                <a:cs typeface="EB Garamond"/>
                <a:sym typeface="EB Garamond"/>
              </a:rPr>
              <a:t>ATA Locals Map</a:t>
            </a:r>
            <a:endParaRPr/>
          </a:p>
        </p:txBody>
      </p:sp>
      <p:sp>
        <p:nvSpPr>
          <p:cNvPr id="167" name="Google Shape;167;p5"/>
          <p:cNvSpPr txBox="1"/>
          <p:nvPr/>
        </p:nvSpPr>
        <p:spPr>
          <a:xfrm>
            <a:off x="6580178" y="2857500"/>
            <a:ext cx="4849821"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E721F"/>
              </a:buClr>
              <a:buSzPts val="2400"/>
              <a:buFont typeface="Calibri"/>
              <a:buNone/>
            </a:pPr>
            <a:r>
              <a:rPr lang="en-CA" sz="2400" b="0" i="0" u="sng" strike="noStrike" cap="none">
                <a:solidFill>
                  <a:srgbClr val="FE721F"/>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View interactive map Local Assignments to Geographic Districts</a:t>
            </a:r>
            <a:endParaRPr sz="2400" b="0" i="0" u="none" strike="noStrike" cap="none">
              <a:solidFill>
                <a:srgbClr val="FE721F"/>
              </a:solidFill>
              <a:latin typeface="Calibri"/>
              <a:ea typeface="Calibri"/>
              <a:cs typeface="Calibri"/>
              <a:sym typeface="Calibri"/>
            </a:endParaRPr>
          </a:p>
        </p:txBody>
      </p:sp>
      <p:pic>
        <p:nvPicPr>
          <p:cNvPr id="168" name="Google Shape;168;p5" descr="Map&#10;&#10;Description automatically generated"/>
          <p:cNvPicPr preferRelativeResize="0">
            <a:picLocks noGrp="1"/>
          </p:cNvPicPr>
          <p:nvPr>
            <p:ph type="pic" idx="2"/>
          </p:nvPr>
        </p:nvPicPr>
        <p:blipFill rotWithShape="1">
          <a:blip r:embed="rId4">
            <a:alphaModFix/>
          </a:blip>
          <a:srcRect l="5677" r="5677"/>
          <a:stretch/>
        </p:blipFill>
        <p:spPr>
          <a:xfrm>
            <a:off x="762001" y="197152"/>
            <a:ext cx="4583113" cy="6660848"/>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27"/>
        <p:cNvGrpSpPr/>
        <p:nvPr/>
      </p:nvGrpSpPr>
      <p:grpSpPr>
        <a:xfrm>
          <a:off x="0" y="0"/>
          <a:ext cx="0" cy="0"/>
          <a:chOff x="0" y="0"/>
          <a:chExt cx="0" cy="0"/>
        </a:xfrm>
      </p:grpSpPr>
      <p:sp>
        <p:nvSpPr>
          <p:cNvPr id="928" name="Google Shape;928;p43"/>
          <p:cNvSpPr/>
          <p:nvPr/>
        </p:nvSpPr>
        <p:spPr>
          <a:xfrm>
            <a:off x="1" y="2336800"/>
            <a:ext cx="4648199" cy="45042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29" name="Google Shape;929;p43" descr="A picture containing text&#10;&#10;Description automatically generated"/>
          <p:cNvPicPr preferRelativeResize="0">
            <a:picLocks noGrp="1"/>
          </p:cNvPicPr>
          <p:nvPr>
            <p:ph type="pic" idx="3"/>
          </p:nvPr>
        </p:nvPicPr>
        <p:blipFill rotWithShape="1">
          <a:blip r:embed="rId3">
            <a:alphaModFix/>
          </a:blip>
          <a:srcRect t="33" b="32"/>
          <a:stretch/>
        </p:blipFill>
        <p:spPr>
          <a:xfrm>
            <a:off x="1279251" y="660882"/>
            <a:ext cx="2371725" cy="2370137"/>
          </a:xfrm>
          <a:prstGeom prst="rect">
            <a:avLst/>
          </a:prstGeom>
          <a:noFill/>
          <a:ln>
            <a:noFill/>
          </a:ln>
        </p:spPr>
      </p:pic>
      <p:pic>
        <p:nvPicPr>
          <p:cNvPr id="930" name="Google Shape;930;p43" descr="Shape, arrow&#10;&#10;Description automatically generated"/>
          <p:cNvPicPr preferRelativeResize="0">
            <a:picLocks noGrp="1"/>
          </p:cNvPicPr>
          <p:nvPr>
            <p:ph type="pic" idx="2"/>
          </p:nvPr>
        </p:nvPicPr>
        <p:blipFill rotWithShape="1">
          <a:blip r:embed="rId4">
            <a:alphaModFix/>
          </a:blip>
          <a:srcRect/>
          <a:stretch/>
        </p:blipFill>
        <p:spPr>
          <a:xfrm>
            <a:off x="1154276" y="3859742"/>
            <a:ext cx="2371725" cy="2371725"/>
          </a:xfrm>
          <a:prstGeom prst="rect">
            <a:avLst/>
          </a:prstGeom>
          <a:noFill/>
          <a:ln>
            <a:noFill/>
          </a:ln>
        </p:spPr>
      </p:pic>
      <p:sp>
        <p:nvSpPr>
          <p:cNvPr id="931" name="Google Shape;931;p43"/>
          <p:cNvSpPr/>
          <p:nvPr/>
        </p:nvSpPr>
        <p:spPr>
          <a:xfrm>
            <a:off x="1016000" y="685801"/>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2" name="Google Shape;932;p43"/>
          <p:cNvSpPr/>
          <p:nvPr/>
        </p:nvSpPr>
        <p:spPr>
          <a:xfrm>
            <a:off x="4625340" y="6129297"/>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3" name="Google Shape;933;p43"/>
          <p:cNvSpPr/>
          <p:nvPr/>
        </p:nvSpPr>
        <p:spPr>
          <a:xfrm>
            <a:off x="5717540" y="474385"/>
            <a:ext cx="45719" cy="44001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4" name="Google Shape;934;p43"/>
          <p:cNvSpPr/>
          <p:nvPr/>
        </p:nvSpPr>
        <p:spPr>
          <a:xfrm>
            <a:off x="414866" y="6231467"/>
            <a:ext cx="45719" cy="626533"/>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5" name="Google Shape;935;p43"/>
          <p:cNvSpPr txBox="1"/>
          <p:nvPr/>
        </p:nvSpPr>
        <p:spPr>
          <a:xfrm>
            <a:off x="6188712" y="2182912"/>
            <a:ext cx="578435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Understanding</a:t>
            </a:r>
            <a:endParaRPr/>
          </a:p>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Behaviour</a:t>
            </a:r>
            <a:endParaRPr sz="5400" b="1">
              <a:solidFill>
                <a:srgbClr val="364DA1"/>
              </a:solidFill>
              <a:latin typeface="EB Garamond"/>
              <a:ea typeface="EB Garamond"/>
              <a:cs typeface="EB Garamond"/>
              <a:sym typeface="EB Garamond"/>
            </a:endParaRPr>
          </a:p>
        </p:txBody>
      </p:sp>
      <p:sp>
        <p:nvSpPr>
          <p:cNvPr id="936" name="Google Shape;936;p43"/>
          <p:cNvSpPr/>
          <p:nvPr/>
        </p:nvSpPr>
        <p:spPr>
          <a:xfrm>
            <a:off x="6188712" y="4129344"/>
            <a:ext cx="5173979" cy="1724318"/>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CA" sz="2000">
                <a:solidFill>
                  <a:srgbClr val="595959"/>
                </a:solidFill>
                <a:latin typeface="Calibri"/>
                <a:ea typeface="Calibri"/>
                <a:cs typeface="Calibri"/>
                <a:sym typeface="Calibri"/>
              </a:rPr>
              <a:t>As educators, we know, particularly for our students with complex needs, behavior can become their primary means of communication. It is important to remember all behaviour serves a purpose.</a:t>
            </a:r>
            <a:endParaRPr/>
          </a:p>
        </p:txBody>
      </p:sp>
      <p:sp>
        <p:nvSpPr>
          <p:cNvPr id="937" name="Google Shape;937;p43"/>
          <p:cNvSpPr/>
          <p:nvPr/>
        </p:nvSpPr>
        <p:spPr>
          <a:xfrm>
            <a:off x="3393440" y="3228193"/>
            <a:ext cx="2124711" cy="528452"/>
          </a:xfrm>
          <a:prstGeom prst="rect">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3600" b="1">
                <a:solidFill>
                  <a:schemeClr val="lt1"/>
                </a:solidFill>
                <a:latin typeface="EB Garamond"/>
                <a:ea typeface="EB Garamond"/>
                <a:cs typeface="EB Garamond"/>
                <a:sym typeface="EB Garamond"/>
              </a:rPr>
              <a:t>NOT</a:t>
            </a:r>
            <a:endParaRPr/>
          </a:p>
        </p:txBody>
      </p:sp>
      <p:sp>
        <p:nvSpPr>
          <p:cNvPr id="938" name="Google Shape;938;p43"/>
          <p:cNvSpPr txBox="1"/>
          <p:nvPr/>
        </p:nvSpPr>
        <p:spPr>
          <a:xfrm>
            <a:off x="3481054" y="1268818"/>
            <a:ext cx="2037097"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Brain</a:t>
            </a:r>
            <a:endParaRPr/>
          </a:p>
        </p:txBody>
      </p:sp>
      <p:sp>
        <p:nvSpPr>
          <p:cNvPr id="939" name="Google Shape;939;p43"/>
          <p:cNvSpPr txBox="1"/>
          <p:nvPr/>
        </p:nvSpPr>
        <p:spPr>
          <a:xfrm>
            <a:off x="3481054" y="4675530"/>
            <a:ext cx="2037097"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Blame</a:t>
            </a:r>
            <a:endParaRPr/>
          </a:p>
        </p:txBody>
      </p:sp>
      <p:sp>
        <p:nvSpPr>
          <p:cNvPr id="940" name="Google Shape;940;p43"/>
          <p:cNvSpPr/>
          <p:nvPr/>
        </p:nvSpPr>
        <p:spPr>
          <a:xfrm>
            <a:off x="4395952" y="5465790"/>
            <a:ext cx="296345" cy="296345"/>
          </a:xfrm>
          <a:custGeom>
            <a:avLst/>
            <a:gdLst/>
            <a:ahLst/>
            <a:cxnLst/>
            <a:rect l="l" t="t" r="r" b="b"/>
            <a:pathLst>
              <a:path w="560" h="560" extrusionOk="0">
                <a:moveTo>
                  <a:pt x="383" y="280"/>
                </a:moveTo>
                <a:lnTo>
                  <a:pt x="538" y="126"/>
                </a:lnTo>
                <a:cubicBezTo>
                  <a:pt x="560" y="103"/>
                  <a:pt x="560" y="66"/>
                  <a:pt x="538" y="43"/>
                </a:cubicBezTo>
                <a:lnTo>
                  <a:pt x="517" y="22"/>
                </a:lnTo>
                <a:cubicBezTo>
                  <a:pt x="494" y="0"/>
                  <a:pt x="457" y="0"/>
                  <a:pt x="435" y="22"/>
                </a:cubicBezTo>
                <a:lnTo>
                  <a:pt x="280" y="177"/>
                </a:lnTo>
                <a:lnTo>
                  <a:pt x="126" y="22"/>
                </a:lnTo>
                <a:cubicBezTo>
                  <a:pt x="103" y="0"/>
                  <a:pt x="66" y="0"/>
                  <a:pt x="43" y="22"/>
                </a:cubicBezTo>
                <a:lnTo>
                  <a:pt x="23" y="43"/>
                </a:lnTo>
                <a:cubicBezTo>
                  <a:pt x="0" y="66"/>
                  <a:pt x="0" y="103"/>
                  <a:pt x="23" y="126"/>
                </a:cubicBezTo>
                <a:lnTo>
                  <a:pt x="177" y="280"/>
                </a:lnTo>
                <a:lnTo>
                  <a:pt x="23" y="435"/>
                </a:lnTo>
                <a:cubicBezTo>
                  <a:pt x="0" y="457"/>
                  <a:pt x="0" y="494"/>
                  <a:pt x="23" y="517"/>
                </a:cubicBezTo>
                <a:lnTo>
                  <a:pt x="43" y="538"/>
                </a:lnTo>
                <a:cubicBezTo>
                  <a:pt x="66" y="560"/>
                  <a:pt x="103" y="560"/>
                  <a:pt x="126" y="538"/>
                </a:cubicBezTo>
                <a:lnTo>
                  <a:pt x="280" y="383"/>
                </a:lnTo>
                <a:lnTo>
                  <a:pt x="435" y="538"/>
                </a:lnTo>
                <a:cubicBezTo>
                  <a:pt x="457" y="560"/>
                  <a:pt x="494" y="560"/>
                  <a:pt x="517" y="538"/>
                </a:cubicBezTo>
                <a:lnTo>
                  <a:pt x="538" y="517"/>
                </a:lnTo>
                <a:cubicBezTo>
                  <a:pt x="560" y="494"/>
                  <a:pt x="560" y="457"/>
                  <a:pt x="538" y="435"/>
                </a:cubicBezTo>
                <a:lnTo>
                  <a:pt x="383" y="280"/>
                </a:lnTo>
                <a:close/>
              </a:path>
            </a:pathLst>
          </a:custGeom>
          <a:solidFill>
            <a:srgbClr val="BADEE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941" name="Google Shape;941;p43"/>
          <p:cNvSpPr/>
          <p:nvPr/>
        </p:nvSpPr>
        <p:spPr>
          <a:xfrm>
            <a:off x="4321537" y="1985296"/>
            <a:ext cx="349521" cy="290802"/>
          </a:xfrm>
          <a:custGeom>
            <a:avLst/>
            <a:gdLst/>
            <a:ahLst/>
            <a:cxnLst/>
            <a:rect l="l" t="t" r="r" b="b"/>
            <a:pathLst>
              <a:path w="658" h="544" extrusionOk="0">
                <a:moveTo>
                  <a:pt x="539" y="0"/>
                </a:moveTo>
                <a:lnTo>
                  <a:pt x="234" y="305"/>
                </a:lnTo>
                <a:lnTo>
                  <a:pt x="119" y="190"/>
                </a:lnTo>
                <a:lnTo>
                  <a:pt x="0" y="309"/>
                </a:lnTo>
                <a:lnTo>
                  <a:pt x="115" y="424"/>
                </a:lnTo>
                <a:lnTo>
                  <a:pt x="234" y="544"/>
                </a:lnTo>
                <a:lnTo>
                  <a:pt x="354" y="424"/>
                </a:lnTo>
                <a:lnTo>
                  <a:pt x="658" y="120"/>
                </a:lnTo>
                <a:lnTo>
                  <a:pt x="539" y="0"/>
                </a:lnTo>
                <a:close/>
              </a:path>
            </a:pathLst>
          </a:custGeom>
          <a:solidFill>
            <a:srgbClr val="BADEE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sp>
        <p:nvSpPr>
          <p:cNvPr id="947" name="Google Shape;947;p44"/>
          <p:cNvSpPr/>
          <p:nvPr/>
        </p:nvSpPr>
        <p:spPr>
          <a:xfrm>
            <a:off x="7712530" y="0"/>
            <a:ext cx="4479469" cy="5486634"/>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8" name="Google Shape;948;p44"/>
          <p:cNvSpPr/>
          <p:nvPr/>
        </p:nvSpPr>
        <p:spPr>
          <a:xfrm rot="2700000">
            <a:off x="11601004" y="880036"/>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9" name="Google Shape;949;p44"/>
          <p:cNvSpPr/>
          <p:nvPr/>
        </p:nvSpPr>
        <p:spPr>
          <a:xfrm rot="1813063">
            <a:off x="260470" y="6271242"/>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0" name="Google Shape;950;p44"/>
          <p:cNvSpPr/>
          <p:nvPr/>
        </p:nvSpPr>
        <p:spPr>
          <a:xfrm rot="2700000">
            <a:off x="11538155" y="4869486"/>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1" name="Google Shape;951;p44"/>
          <p:cNvSpPr/>
          <p:nvPr/>
        </p:nvSpPr>
        <p:spPr>
          <a:xfrm rot="2700000">
            <a:off x="6956256" y="199062"/>
            <a:ext cx="160768" cy="138594"/>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52" name="Google Shape;952;p44" descr="Arrow&#10;&#10;Description automatically generated"/>
          <p:cNvPicPr preferRelativeResize="0">
            <a:picLocks noGrp="1"/>
          </p:cNvPicPr>
          <p:nvPr>
            <p:ph type="pic" idx="4"/>
          </p:nvPr>
        </p:nvPicPr>
        <p:blipFill rotWithShape="1">
          <a:blip r:embed="rId3">
            <a:alphaModFix/>
          </a:blip>
          <a:srcRect t="7537" b="7537"/>
          <a:stretch/>
        </p:blipFill>
        <p:spPr>
          <a:xfrm>
            <a:off x="879475" y="682625"/>
            <a:ext cx="1147763" cy="974725"/>
          </a:xfrm>
          <a:prstGeom prst="rect">
            <a:avLst/>
          </a:prstGeom>
          <a:solidFill>
            <a:schemeClr val="lt1"/>
          </a:solidFill>
          <a:ln>
            <a:noFill/>
          </a:ln>
        </p:spPr>
      </p:pic>
      <p:sp>
        <p:nvSpPr>
          <p:cNvPr id="953" name="Google Shape;953;p44"/>
          <p:cNvSpPr txBox="1"/>
          <p:nvPr/>
        </p:nvSpPr>
        <p:spPr>
          <a:xfrm>
            <a:off x="8234943" y="2798610"/>
            <a:ext cx="4154168"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Brain </a:t>
            </a:r>
            <a:r>
              <a:rPr lang="en-CA" sz="5400" b="1" i="1">
                <a:solidFill>
                  <a:srgbClr val="FE721F"/>
                </a:solidFill>
                <a:latin typeface="EB Garamond"/>
                <a:ea typeface="EB Garamond"/>
                <a:cs typeface="EB Garamond"/>
                <a:sym typeface="EB Garamond"/>
              </a:rPr>
              <a:t>not</a:t>
            </a:r>
            <a:r>
              <a:rPr lang="en-CA" sz="5400" b="1">
                <a:solidFill>
                  <a:srgbClr val="364DA1"/>
                </a:solidFill>
                <a:latin typeface="EB Garamond"/>
                <a:ea typeface="EB Garamond"/>
                <a:cs typeface="EB Garamond"/>
                <a:sym typeface="EB Garamond"/>
              </a:rPr>
              <a:t> Blame</a:t>
            </a:r>
            <a:endParaRPr/>
          </a:p>
        </p:txBody>
      </p:sp>
      <p:sp>
        <p:nvSpPr>
          <p:cNvPr id="954" name="Google Shape;954;p44"/>
          <p:cNvSpPr/>
          <p:nvPr/>
        </p:nvSpPr>
        <p:spPr>
          <a:xfrm>
            <a:off x="2270606" y="555631"/>
            <a:ext cx="4479469" cy="169289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A student with FASD isn’t “showing off”, they may be seeking acceptance or seeking attention</a:t>
            </a:r>
            <a:endParaRPr/>
          </a:p>
          <a:p>
            <a:pPr marL="0" marR="0" lvl="0" indent="0" algn="l" rtl="0">
              <a:lnSpc>
                <a:spcPct val="107000"/>
              </a:lnSpc>
              <a:spcBef>
                <a:spcPts val="800"/>
              </a:spcBef>
              <a:spcAft>
                <a:spcPts val="0"/>
              </a:spcAft>
              <a:buNone/>
            </a:pPr>
            <a:r>
              <a:rPr lang="en-CA" sz="2300" i="1">
                <a:solidFill>
                  <a:srgbClr val="595959"/>
                </a:solidFill>
                <a:latin typeface="Calibri"/>
                <a:ea typeface="Calibri"/>
                <a:cs typeface="Calibri"/>
                <a:sym typeface="Calibri"/>
              </a:rPr>
              <a:t>	Provide positive attention </a:t>
            </a:r>
            <a:endParaRPr/>
          </a:p>
        </p:txBody>
      </p:sp>
      <p:sp>
        <p:nvSpPr>
          <p:cNvPr id="955" name="Google Shape;955;p44"/>
          <p:cNvSpPr/>
          <p:nvPr/>
        </p:nvSpPr>
        <p:spPr>
          <a:xfrm>
            <a:off x="2268101" y="4718604"/>
            <a:ext cx="5004387" cy="2071593"/>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It may seem like a student is lazy or not trying. In reality they may be trying hard, tired of failing, or can’t get started. </a:t>
            </a:r>
            <a:endParaRPr/>
          </a:p>
          <a:p>
            <a:pPr marL="0" marR="0" lvl="0" indent="0" algn="l" rtl="0">
              <a:lnSpc>
                <a:spcPct val="107000"/>
              </a:lnSpc>
              <a:spcBef>
                <a:spcPts val="800"/>
              </a:spcBef>
              <a:spcAft>
                <a:spcPts val="0"/>
              </a:spcAft>
              <a:buNone/>
            </a:pPr>
            <a:r>
              <a:rPr lang="en-CA" sz="2300" i="1">
                <a:solidFill>
                  <a:srgbClr val="595959"/>
                </a:solidFill>
                <a:latin typeface="Calibri"/>
                <a:ea typeface="Calibri"/>
                <a:cs typeface="Calibri"/>
                <a:sym typeface="Calibri"/>
              </a:rPr>
              <a:t>	Set more realistic expectations to help students achieve goals</a:t>
            </a:r>
            <a:endParaRPr/>
          </a:p>
        </p:txBody>
      </p:sp>
      <p:sp>
        <p:nvSpPr>
          <p:cNvPr id="956" name="Google Shape;956;p44"/>
          <p:cNvSpPr/>
          <p:nvPr/>
        </p:nvSpPr>
        <p:spPr>
          <a:xfrm>
            <a:off x="2270606" y="2475282"/>
            <a:ext cx="4968270" cy="2071593"/>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CA" sz="2300">
                <a:solidFill>
                  <a:srgbClr val="595959"/>
                </a:solidFill>
                <a:latin typeface="Calibri"/>
                <a:ea typeface="Calibri"/>
                <a:cs typeface="Calibri"/>
                <a:sym typeface="Calibri"/>
              </a:rPr>
              <a:t>It may seem like they just can’t sit still but in reality they are overstimulated and overwhelmed</a:t>
            </a:r>
            <a:endParaRPr/>
          </a:p>
          <a:p>
            <a:pPr marL="0" marR="0" lvl="0" indent="0" algn="l" rtl="0">
              <a:lnSpc>
                <a:spcPct val="107000"/>
              </a:lnSpc>
              <a:spcBef>
                <a:spcPts val="800"/>
              </a:spcBef>
              <a:spcAft>
                <a:spcPts val="0"/>
              </a:spcAft>
              <a:buNone/>
            </a:pPr>
            <a:r>
              <a:rPr lang="en-CA" sz="2300" i="1">
                <a:solidFill>
                  <a:srgbClr val="595959"/>
                </a:solidFill>
                <a:latin typeface="Calibri"/>
                <a:ea typeface="Calibri"/>
                <a:cs typeface="Calibri"/>
                <a:sym typeface="Calibri"/>
              </a:rPr>
              <a:t>	Provide opportunities to develop skills to better regulate emotions.</a:t>
            </a:r>
            <a:endParaRPr/>
          </a:p>
        </p:txBody>
      </p:sp>
      <p:sp>
        <p:nvSpPr>
          <p:cNvPr id="957" name="Google Shape;957;p44"/>
          <p:cNvSpPr/>
          <p:nvPr/>
        </p:nvSpPr>
        <p:spPr>
          <a:xfrm rot="5400000">
            <a:off x="2682256" y="3589415"/>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8" name="Google Shape;958;p44"/>
          <p:cNvSpPr/>
          <p:nvPr/>
        </p:nvSpPr>
        <p:spPr>
          <a:xfrm rot="5400000">
            <a:off x="2682257" y="1659016"/>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9" name="Google Shape;959;p44"/>
          <p:cNvSpPr/>
          <p:nvPr/>
        </p:nvSpPr>
        <p:spPr>
          <a:xfrm rot="5400000">
            <a:off x="2682257" y="5844937"/>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60" name="Google Shape;960;p44" descr="A picture containing text&#10;&#10;Description automatically generated"/>
          <p:cNvPicPr preferRelativeResize="0"/>
          <p:nvPr/>
        </p:nvPicPr>
        <p:blipFill rotWithShape="1">
          <a:blip r:embed="rId4">
            <a:alphaModFix/>
          </a:blip>
          <a:srcRect t="33" b="32"/>
          <a:stretch/>
        </p:blipFill>
        <p:spPr>
          <a:xfrm>
            <a:off x="8006036" y="241210"/>
            <a:ext cx="2942988" cy="2941018"/>
          </a:xfrm>
          <a:custGeom>
            <a:avLst/>
            <a:gdLst/>
            <a:ahLst/>
            <a:cxnLst/>
            <a:rect l="l" t="t" r="r" b="b"/>
            <a:pathLst>
              <a:path w="2370667" h="2370667" extrusionOk="0">
                <a:moveTo>
                  <a:pt x="115712" y="0"/>
                </a:moveTo>
                <a:lnTo>
                  <a:pt x="2254955" y="0"/>
                </a:lnTo>
                <a:cubicBezTo>
                  <a:pt x="2318861" y="0"/>
                  <a:pt x="2370667" y="51806"/>
                  <a:pt x="2370667" y="115712"/>
                </a:cubicBezTo>
                <a:lnTo>
                  <a:pt x="2370667" y="2254955"/>
                </a:lnTo>
                <a:cubicBezTo>
                  <a:pt x="2370667" y="2318861"/>
                  <a:pt x="2318861" y="2370667"/>
                  <a:pt x="2254955" y="2370667"/>
                </a:cubicBezTo>
                <a:lnTo>
                  <a:pt x="115712" y="2370667"/>
                </a:lnTo>
                <a:cubicBezTo>
                  <a:pt x="51806" y="2370667"/>
                  <a:pt x="0" y="2318861"/>
                  <a:pt x="0" y="2254955"/>
                </a:cubicBezTo>
                <a:lnTo>
                  <a:pt x="0" y="115712"/>
                </a:lnTo>
                <a:cubicBezTo>
                  <a:pt x="0" y="51806"/>
                  <a:pt x="51806" y="0"/>
                  <a:pt x="115712" y="0"/>
                </a:cubicBezTo>
                <a:close/>
              </a:path>
            </a:pathLst>
          </a:custGeom>
          <a:noFill/>
          <a:ln>
            <a:noFill/>
          </a:ln>
        </p:spPr>
      </p:pic>
      <p:pic>
        <p:nvPicPr>
          <p:cNvPr id="961" name="Google Shape;961;p44" descr="Arrow&#10;&#10;Description automatically generated"/>
          <p:cNvPicPr preferRelativeResize="0"/>
          <p:nvPr/>
        </p:nvPicPr>
        <p:blipFill rotWithShape="1">
          <a:blip r:embed="rId3">
            <a:alphaModFix/>
          </a:blip>
          <a:srcRect t="7537" b="7537"/>
          <a:stretch/>
        </p:blipFill>
        <p:spPr>
          <a:xfrm>
            <a:off x="879475" y="2790825"/>
            <a:ext cx="1147763" cy="974725"/>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pic>
        <p:nvPicPr>
          <p:cNvPr id="962" name="Google Shape;962;p44" descr="Arrow&#10;&#10;Description automatically generated"/>
          <p:cNvPicPr preferRelativeResize="0"/>
          <p:nvPr/>
        </p:nvPicPr>
        <p:blipFill rotWithShape="1">
          <a:blip r:embed="rId3">
            <a:alphaModFix/>
          </a:blip>
          <a:srcRect t="7537" b="7537"/>
          <a:stretch/>
        </p:blipFill>
        <p:spPr>
          <a:xfrm>
            <a:off x="879475" y="5000625"/>
            <a:ext cx="1147763" cy="974725"/>
          </a:xfrm>
          <a:custGeom>
            <a:avLst/>
            <a:gdLst/>
            <a:ahLst/>
            <a:cxnLst/>
            <a:rect l="l" t="t" r="r" b="b"/>
            <a:pathLst>
              <a:path w="1287813" h="1093287" extrusionOk="0">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solidFill>
            <a:schemeClr val="lt1"/>
          </a:solid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68" name="Google Shape;968;p45"/>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9" name="Google Shape;969;p45"/>
          <p:cNvSpPr/>
          <p:nvPr/>
        </p:nvSpPr>
        <p:spPr>
          <a:xfrm rot="2700000">
            <a:off x="11652586" y="206451"/>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0" name="Google Shape;970;p45"/>
          <p:cNvSpPr txBox="1"/>
          <p:nvPr/>
        </p:nvSpPr>
        <p:spPr>
          <a:xfrm>
            <a:off x="815082" y="212829"/>
            <a:ext cx="340329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The Shift</a:t>
            </a:r>
            <a:endParaRPr/>
          </a:p>
        </p:txBody>
      </p:sp>
      <p:sp>
        <p:nvSpPr>
          <p:cNvPr id="971" name="Google Shape;971;p45"/>
          <p:cNvSpPr/>
          <p:nvPr/>
        </p:nvSpPr>
        <p:spPr>
          <a:xfrm rot="2700000">
            <a:off x="11750277" y="860663"/>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2" name="Google Shape;972;p45"/>
          <p:cNvSpPr txBox="1"/>
          <p:nvPr/>
        </p:nvSpPr>
        <p:spPr>
          <a:xfrm>
            <a:off x="1003604" y="1767431"/>
            <a:ext cx="3844462"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a:solidFill>
                  <a:srgbClr val="595959"/>
                </a:solidFill>
                <a:latin typeface="Calibri"/>
                <a:ea typeface="Calibri"/>
                <a:cs typeface="Calibri"/>
                <a:sym typeface="Calibri"/>
              </a:rPr>
              <a:t>Bad</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Lazy</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Lies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Doesn’t Try</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Mean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Doesn’t Care, Shut Down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Refuses to Sit Still</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Fussy, Demanding</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Resisting</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Trying to Make Me Mad</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Trying to Get Attention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Acting Younger</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Thief</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Inappropriate</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Not Trying to Get to the Obvious</a:t>
            </a:r>
            <a:endParaRPr/>
          </a:p>
        </p:txBody>
      </p:sp>
      <p:sp>
        <p:nvSpPr>
          <p:cNvPr id="973" name="Google Shape;973;p45"/>
          <p:cNvSpPr/>
          <p:nvPr/>
        </p:nvSpPr>
        <p:spPr>
          <a:xfrm>
            <a:off x="1003604" y="1136159"/>
            <a:ext cx="45724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From seeing child as:</a:t>
            </a:r>
            <a:endParaRPr sz="2800" i="1">
              <a:solidFill>
                <a:srgbClr val="4B9847"/>
              </a:solidFill>
              <a:latin typeface="EB Garamond"/>
              <a:ea typeface="EB Garamond"/>
              <a:cs typeface="EB Garamond"/>
              <a:sym typeface="EB Garamond"/>
            </a:endParaRPr>
          </a:p>
        </p:txBody>
      </p:sp>
      <p:sp>
        <p:nvSpPr>
          <p:cNvPr id="974" name="Google Shape;974;p45"/>
          <p:cNvSpPr/>
          <p:nvPr/>
        </p:nvSpPr>
        <p:spPr>
          <a:xfrm>
            <a:off x="6781801" y="1142018"/>
            <a:ext cx="45724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To understanding child as:</a:t>
            </a:r>
            <a:endParaRPr sz="2800" i="1">
              <a:solidFill>
                <a:srgbClr val="4B9847"/>
              </a:solidFill>
              <a:latin typeface="EB Garamond"/>
              <a:ea typeface="EB Garamond"/>
              <a:cs typeface="EB Garamond"/>
              <a:sym typeface="EB Garamond"/>
            </a:endParaRPr>
          </a:p>
        </p:txBody>
      </p:sp>
      <p:sp>
        <p:nvSpPr>
          <p:cNvPr id="975" name="Google Shape;975;p45"/>
          <p:cNvSpPr txBox="1"/>
          <p:nvPr/>
        </p:nvSpPr>
        <p:spPr>
          <a:xfrm>
            <a:off x="6781801" y="1767431"/>
            <a:ext cx="5182368"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a:solidFill>
                  <a:srgbClr val="595959"/>
                </a:solidFill>
                <a:latin typeface="Calibri"/>
                <a:ea typeface="Calibri"/>
                <a:cs typeface="Calibri"/>
                <a:sym typeface="Calibri"/>
              </a:rPr>
              <a:t>Frustrated, Defended, Challenged</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Tries Hard</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Confabulates/Fills In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Exhausted or Can’t Start; Tired of Always Failing</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Defensive, Hurt, Abused</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Can’t Show Feelings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Overstimulated</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Oversensitive</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Doesn’t Get It</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Can’t Remember</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Needing Contact, Support</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Being Younger</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Doesn’t Understand Ownership</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May Not Understand Properties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Needing More Reteaching</a:t>
            </a:r>
            <a:endParaRPr/>
          </a:p>
        </p:txBody>
      </p:sp>
      <p:pic>
        <p:nvPicPr>
          <p:cNvPr id="976" name="Google Shape;976;p45" descr="Icon&#10;&#10;Description automatically generated"/>
          <p:cNvPicPr preferRelativeResize="0"/>
          <p:nvPr/>
        </p:nvPicPr>
        <p:blipFill rotWithShape="1">
          <a:blip r:embed="rId3">
            <a:alphaModFix/>
          </a:blip>
          <a:srcRect/>
          <a:stretch/>
        </p:blipFill>
        <p:spPr>
          <a:xfrm>
            <a:off x="4848339" y="234236"/>
            <a:ext cx="1479169" cy="1479169"/>
          </a:xfrm>
          <a:prstGeom prst="rect">
            <a:avLst/>
          </a:prstGeom>
          <a:noFill/>
          <a:ln>
            <a:noFill/>
          </a:ln>
        </p:spPr>
      </p:pic>
      <p:cxnSp>
        <p:nvCxnSpPr>
          <p:cNvPr id="977" name="Google Shape;977;p45"/>
          <p:cNvCxnSpPr/>
          <p:nvPr/>
        </p:nvCxnSpPr>
        <p:spPr>
          <a:xfrm>
            <a:off x="1574800" y="1993900"/>
            <a:ext cx="5094678"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78" name="Google Shape;978;p45"/>
          <p:cNvCxnSpPr/>
          <p:nvPr/>
        </p:nvCxnSpPr>
        <p:spPr>
          <a:xfrm>
            <a:off x="1642533" y="2286000"/>
            <a:ext cx="50269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79" name="Google Shape;979;p45"/>
          <p:cNvCxnSpPr/>
          <p:nvPr/>
        </p:nvCxnSpPr>
        <p:spPr>
          <a:xfrm>
            <a:off x="1574800" y="2603500"/>
            <a:ext cx="5094678"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80" name="Google Shape;980;p45"/>
          <p:cNvCxnSpPr/>
          <p:nvPr/>
        </p:nvCxnSpPr>
        <p:spPr>
          <a:xfrm>
            <a:off x="2370667" y="2891367"/>
            <a:ext cx="4298811"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81" name="Google Shape;981;p45"/>
          <p:cNvCxnSpPr/>
          <p:nvPr/>
        </p:nvCxnSpPr>
        <p:spPr>
          <a:xfrm>
            <a:off x="1769533" y="3204634"/>
            <a:ext cx="48999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82" name="Google Shape;982;p45"/>
          <p:cNvCxnSpPr/>
          <p:nvPr/>
        </p:nvCxnSpPr>
        <p:spPr>
          <a:xfrm>
            <a:off x="3767667" y="3526367"/>
            <a:ext cx="2901811"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83" name="Google Shape;983;p45"/>
          <p:cNvCxnSpPr/>
          <p:nvPr/>
        </p:nvCxnSpPr>
        <p:spPr>
          <a:xfrm>
            <a:off x="3014133" y="3839634"/>
            <a:ext cx="36553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84" name="Google Shape;984;p45"/>
          <p:cNvCxnSpPr/>
          <p:nvPr/>
        </p:nvCxnSpPr>
        <p:spPr>
          <a:xfrm>
            <a:off x="3014133" y="4144434"/>
            <a:ext cx="36553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85" name="Google Shape;985;p45"/>
          <p:cNvCxnSpPr/>
          <p:nvPr/>
        </p:nvCxnSpPr>
        <p:spPr>
          <a:xfrm>
            <a:off x="2142067" y="4440767"/>
            <a:ext cx="4527411"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86" name="Google Shape;986;p45"/>
          <p:cNvCxnSpPr/>
          <p:nvPr/>
        </p:nvCxnSpPr>
        <p:spPr>
          <a:xfrm>
            <a:off x="3623733" y="4754034"/>
            <a:ext cx="30457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87" name="Google Shape;987;p45"/>
          <p:cNvCxnSpPr/>
          <p:nvPr/>
        </p:nvCxnSpPr>
        <p:spPr>
          <a:xfrm>
            <a:off x="3623733" y="5041901"/>
            <a:ext cx="30457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88" name="Google Shape;988;p45"/>
          <p:cNvCxnSpPr/>
          <p:nvPr/>
        </p:nvCxnSpPr>
        <p:spPr>
          <a:xfrm>
            <a:off x="2777067" y="5346701"/>
            <a:ext cx="3892411"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89" name="Google Shape;989;p45"/>
          <p:cNvCxnSpPr/>
          <p:nvPr/>
        </p:nvCxnSpPr>
        <p:spPr>
          <a:xfrm>
            <a:off x="1769533" y="5668434"/>
            <a:ext cx="48999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90" name="Google Shape;990;p45"/>
          <p:cNvCxnSpPr/>
          <p:nvPr/>
        </p:nvCxnSpPr>
        <p:spPr>
          <a:xfrm>
            <a:off x="2607733" y="5939367"/>
            <a:ext cx="4061745" cy="0"/>
          </a:xfrm>
          <a:prstGeom prst="straightConnector1">
            <a:avLst/>
          </a:prstGeom>
          <a:noFill/>
          <a:ln w="25400" cap="flat" cmpd="sng">
            <a:solidFill>
              <a:srgbClr val="364DA1"/>
            </a:solidFill>
            <a:prstDash val="solid"/>
            <a:miter lim="800000"/>
            <a:headEnd type="none" w="sm" len="sm"/>
            <a:tailEnd type="triangle" w="med" len="med"/>
          </a:ln>
        </p:spPr>
      </p:cxnSp>
      <p:cxnSp>
        <p:nvCxnSpPr>
          <p:cNvPr id="991" name="Google Shape;991;p45"/>
          <p:cNvCxnSpPr/>
          <p:nvPr/>
        </p:nvCxnSpPr>
        <p:spPr>
          <a:xfrm>
            <a:off x="4520072" y="6235700"/>
            <a:ext cx="2149406" cy="0"/>
          </a:xfrm>
          <a:prstGeom prst="straightConnector1">
            <a:avLst/>
          </a:prstGeom>
          <a:noFill/>
          <a:ln w="25400" cap="flat" cmpd="sng">
            <a:solidFill>
              <a:srgbClr val="364DA1"/>
            </a:solidFill>
            <a:prstDash val="solid"/>
            <a:miter lim="800000"/>
            <a:headEnd type="none" w="sm" len="sm"/>
            <a:tailEnd type="triangle" w="med" len="med"/>
          </a:ln>
        </p:spPr>
      </p:cxn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sp>
        <p:nvSpPr>
          <p:cNvPr id="997" name="Google Shape;997;p46"/>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8" name="Google Shape;998;p46"/>
          <p:cNvSpPr/>
          <p:nvPr/>
        </p:nvSpPr>
        <p:spPr>
          <a:xfrm rot="2700000">
            <a:off x="11652586" y="206451"/>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9" name="Google Shape;999;p46"/>
          <p:cNvSpPr txBox="1"/>
          <p:nvPr/>
        </p:nvSpPr>
        <p:spPr>
          <a:xfrm>
            <a:off x="815082" y="382178"/>
            <a:ext cx="6195318"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Personal and Professional Shift</a:t>
            </a:r>
            <a:endParaRPr/>
          </a:p>
        </p:txBody>
      </p:sp>
      <p:sp>
        <p:nvSpPr>
          <p:cNvPr id="1000" name="Google Shape;1000;p46"/>
          <p:cNvSpPr/>
          <p:nvPr/>
        </p:nvSpPr>
        <p:spPr>
          <a:xfrm rot="2700000">
            <a:off x="11750277" y="860663"/>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1" name="Google Shape;1001;p46"/>
          <p:cNvSpPr txBox="1"/>
          <p:nvPr/>
        </p:nvSpPr>
        <p:spPr>
          <a:xfrm>
            <a:off x="1003604" y="3260527"/>
            <a:ext cx="3844462"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a:solidFill>
                  <a:srgbClr val="595959"/>
                </a:solidFill>
                <a:latin typeface="Calibri"/>
                <a:ea typeface="Calibri"/>
                <a:cs typeface="Calibri"/>
                <a:sym typeface="Calibri"/>
              </a:rPr>
              <a:t>Hopelessness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Fear</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Chaos, Confusion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Anger</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Power Struggles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Frustration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Exhaustion</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No Good Outcomes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Isolation</a:t>
            </a:r>
            <a:endParaRPr/>
          </a:p>
        </p:txBody>
      </p:sp>
      <p:sp>
        <p:nvSpPr>
          <p:cNvPr id="1002" name="Google Shape;1002;p46"/>
          <p:cNvSpPr/>
          <p:nvPr/>
        </p:nvSpPr>
        <p:spPr>
          <a:xfrm>
            <a:off x="1003604" y="2629255"/>
            <a:ext cx="45724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Personal shift from:</a:t>
            </a:r>
            <a:endParaRPr sz="2800" i="1">
              <a:solidFill>
                <a:srgbClr val="4B9847"/>
              </a:solidFill>
              <a:latin typeface="EB Garamond"/>
              <a:ea typeface="EB Garamond"/>
              <a:cs typeface="EB Garamond"/>
              <a:sym typeface="EB Garamond"/>
            </a:endParaRPr>
          </a:p>
        </p:txBody>
      </p:sp>
      <p:sp>
        <p:nvSpPr>
          <p:cNvPr id="1003" name="Google Shape;1003;p46"/>
          <p:cNvSpPr/>
          <p:nvPr/>
        </p:nvSpPr>
        <p:spPr>
          <a:xfrm>
            <a:off x="7807941" y="2629255"/>
            <a:ext cx="45724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To feelings of:</a:t>
            </a:r>
            <a:endParaRPr sz="2800" i="1">
              <a:solidFill>
                <a:srgbClr val="4B9847"/>
              </a:solidFill>
              <a:latin typeface="EB Garamond"/>
              <a:ea typeface="EB Garamond"/>
              <a:cs typeface="EB Garamond"/>
              <a:sym typeface="EB Garamond"/>
            </a:endParaRPr>
          </a:p>
        </p:txBody>
      </p:sp>
      <p:sp>
        <p:nvSpPr>
          <p:cNvPr id="1004" name="Google Shape;1004;p46"/>
          <p:cNvSpPr txBox="1"/>
          <p:nvPr/>
        </p:nvSpPr>
        <p:spPr>
          <a:xfrm>
            <a:off x="7807941" y="3254668"/>
            <a:ext cx="4063999"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a:solidFill>
                  <a:srgbClr val="595959"/>
                </a:solidFill>
                <a:latin typeface="Calibri"/>
                <a:ea typeface="Calibri"/>
                <a:cs typeface="Calibri"/>
                <a:sym typeface="Calibri"/>
              </a:rPr>
              <a:t>Hope</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Understanding</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Organization, Meaningfulness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Reframing Perceptions, Defusing</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Working with, Rather than at</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Trying Differently, Not Harder</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Re-energized, New Options to Try</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Seeing, Supporting Strengths</a:t>
            </a:r>
            <a:endParaRPr/>
          </a:p>
          <a:p>
            <a:pPr marL="0" marR="0" lvl="0" indent="0" algn="l" rtl="0">
              <a:spcBef>
                <a:spcPts val="0"/>
              </a:spcBef>
              <a:spcAft>
                <a:spcPts val="0"/>
              </a:spcAft>
              <a:buNone/>
            </a:pPr>
            <a:r>
              <a:rPr lang="en-CA" sz="2000">
                <a:solidFill>
                  <a:srgbClr val="595959"/>
                </a:solidFill>
                <a:latin typeface="Calibri"/>
                <a:ea typeface="Calibri"/>
                <a:cs typeface="Calibri"/>
                <a:sym typeface="Calibri"/>
              </a:rPr>
              <a:t>Networking, Collaboration</a:t>
            </a:r>
            <a:endParaRPr/>
          </a:p>
        </p:txBody>
      </p:sp>
      <p:pic>
        <p:nvPicPr>
          <p:cNvPr id="1005" name="Google Shape;1005;p46" descr="Icon&#10;&#10;Description automatically generated"/>
          <p:cNvPicPr preferRelativeResize="0"/>
          <p:nvPr/>
        </p:nvPicPr>
        <p:blipFill rotWithShape="1">
          <a:blip r:embed="rId3">
            <a:alphaModFix/>
          </a:blip>
          <a:srcRect/>
          <a:stretch/>
        </p:blipFill>
        <p:spPr>
          <a:xfrm>
            <a:off x="4152595" y="2629113"/>
            <a:ext cx="3655346" cy="365534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sp>
        <p:nvSpPr>
          <p:cNvPr id="1011" name="Google Shape;1011;p47"/>
          <p:cNvSpPr/>
          <p:nvPr/>
        </p:nvSpPr>
        <p:spPr>
          <a:xfrm>
            <a:off x="-1268454"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12" name="Google Shape;1012;p47"/>
          <p:cNvSpPr/>
          <p:nvPr/>
        </p:nvSpPr>
        <p:spPr>
          <a:xfrm>
            <a:off x="656639" y="1101969"/>
            <a:ext cx="4608675" cy="529856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3" name="Google Shape;1013;p47"/>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014" name="Google Shape;1014;p47"/>
          <p:cNvCxnSpPr>
            <a:stCxn id="1013"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015" name="Google Shape;1015;p47"/>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54</a:t>
            </a:fld>
            <a:endParaRPr sz="1200">
              <a:solidFill>
                <a:schemeClr val="lt1"/>
              </a:solidFill>
              <a:latin typeface="Calibri"/>
              <a:ea typeface="Calibri"/>
              <a:cs typeface="Calibri"/>
              <a:sym typeface="Calibri"/>
            </a:endParaRPr>
          </a:p>
        </p:txBody>
      </p:sp>
      <p:sp>
        <p:nvSpPr>
          <p:cNvPr id="1016" name="Google Shape;1016;p47"/>
          <p:cNvSpPr/>
          <p:nvPr/>
        </p:nvSpPr>
        <p:spPr>
          <a:xfrm>
            <a:off x="5564128"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7" name="Google Shape;1017;p47"/>
          <p:cNvSpPr txBox="1"/>
          <p:nvPr/>
        </p:nvSpPr>
        <p:spPr>
          <a:xfrm>
            <a:off x="5787137" y="583747"/>
            <a:ext cx="5544096" cy="543174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2600">
                <a:solidFill>
                  <a:srgbClr val="595959"/>
                </a:solidFill>
                <a:latin typeface="Calibri"/>
                <a:ea typeface="Calibri"/>
                <a:cs typeface="Calibri"/>
                <a:sym typeface="Calibri"/>
              </a:rPr>
              <a:t>…getting information from the FASD worker has allowed me to see signs in a lot of kids and </a:t>
            </a:r>
            <a:r>
              <a:rPr lang="en-CA" sz="2600" b="1">
                <a:solidFill>
                  <a:srgbClr val="595959"/>
                </a:solidFill>
                <a:latin typeface="Calibri"/>
                <a:ea typeface="Calibri"/>
                <a:cs typeface="Calibri"/>
                <a:sym typeface="Calibri"/>
              </a:rPr>
              <a:t>given me tools in the toolbox for my daily practice with kids. </a:t>
            </a:r>
            <a:r>
              <a:rPr lang="en-CA" sz="2600">
                <a:solidFill>
                  <a:srgbClr val="595959"/>
                </a:solidFill>
                <a:latin typeface="Calibri"/>
                <a:ea typeface="Calibri"/>
                <a:cs typeface="Calibri"/>
                <a:sym typeface="Calibri"/>
              </a:rPr>
              <a:t>Ignorance is bliss but when you know things, you can try them; if I don’t know them, I will just assume they are having a bad day.</a:t>
            </a:r>
            <a:endParaRPr/>
          </a:p>
          <a:p>
            <a:pPr marL="0" marR="0" lvl="0" indent="0" algn="l" rtl="0">
              <a:lnSpc>
                <a:spcPct val="150000"/>
              </a:lnSpc>
              <a:spcBef>
                <a:spcPts val="0"/>
              </a:spcBef>
              <a:spcAft>
                <a:spcPts val="0"/>
              </a:spcAft>
              <a:buNone/>
            </a:pPr>
            <a:r>
              <a:rPr lang="en-CA" sz="2600">
                <a:solidFill>
                  <a:srgbClr val="595959"/>
                </a:solidFill>
                <a:latin typeface="Calibri"/>
                <a:ea typeface="Calibri"/>
                <a:cs typeface="Calibri"/>
                <a:sym typeface="Calibri"/>
              </a:rPr>
              <a:t>- Teacher</a:t>
            </a:r>
            <a:endParaRPr/>
          </a:p>
        </p:txBody>
      </p:sp>
      <p:sp>
        <p:nvSpPr>
          <p:cNvPr id="1018" name="Google Shape;1018;p47"/>
          <p:cNvSpPr txBox="1"/>
          <p:nvPr/>
        </p:nvSpPr>
        <p:spPr>
          <a:xfrm>
            <a:off x="5379427" y="569322"/>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019" name="Google Shape;1019;p47"/>
          <p:cNvSpPr txBox="1"/>
          <p:nvPr/>
        </p:nvSpPr>
        <p:spPr>
          <a:xfrm>
            <a:off x="7294934" y="4707275"/>
            <a:ext cx="492443"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020" name="Google Shape;1020;p47"/>
          <p:cNvSpPr/>
          <p:nvPr/>
        </p:nvSpPr>
        <p:spPr>
          <a:xfrm>
            <a:off x="7294934" y="6589249"/>
            <a:ext cx="4512366" cy="2782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http://www.kpdsb.on.ca/assets/uploads/FASD/FASDFinalReport.pdf</a:t>
            </a:r>
            <a:endParaRPr sz="1200">
              <a:solidFill>
                <a:schemeClr val="dk1"/>
              </a:solidFill>
              <a:latin typeface="Calibri"/>
              <a:ea typeface="Calibri"/>
              <a:cs typeface="Calibri"/>
              <a:sym typeface="Calibri"/>
            </a:endParaRPr>
          </a:p>
        </p:txBody>
      </p:sp>
      <p:pic>
        <p:nvPicPr>
          <p:cNvPr id="1021" name="Google Shape;1021;p47" descr="A group of people posing for a photo&#10;&#10;Description automatically generated with medium confidence"/>
          <p:cNvPicPr preferRelativeResize="0">
            <a:picLocks noGrp="1"/>
          </p:cNvPicPr>
          <p:nvPr>
            <p:ph type="pic" idx="2"/>
          </p:nvPr>
        </p:nvPicPr>
        <p:blipFill rotWithShape="1">
          <a:blip r:embed="rId4">
            <a:alphaModFix/>
          </a:blip>
          <a:srcRect t="3489" b="3489"/>
          <a:stretch/>
        </p:blipFill>
        <p:spPr>
          <a:xfrm>
            <a:off x="0" y="1500188"/>
            <a:ext cx="5003800" cy="4654550"/>
          </a:xfrm>
          <a:prstGeom prst="rect">
            <a:avLst/>
          </a:prstGeom>
          <a:solidFill>
            <a:schemeClr val="lt1"/>
          </a:solid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pic>
        <p:nvPicPr>
          <p:cNvPr id="1027" name="Google Shape;1027;p48" descr="Icon&#10;&#10;Description automatically generated with medium confidence"/>
          <p:cNvPicPr preferRelativeResize="0"/>
          <p:nvPr/>
        </p:nvPicPr>
        <p:blipFill rotWithShape="1">
          <a:blip r:embed="rId3">
            <a:alphaModFix/>
          </a:blip>
          <a:srcRect/>
          <a:stretch/>
        </p:blipFill>
        <p:spPr>
          <a:xfrm>
            <a:off x="3017151" y="1503977"/>
            <a:ext cx="6675365" cy="6675365"/>
          </a:xfrm>
          <a:prstGeom prst="rect">
            <a:avLst/>
          </a:prstGeom>
          <a:noFill/>
          <a:ln>
            <a:noFill/>
          </a:ln>
        </p:spPr>
      </p:pic>
      <p:sp>
        <p:nvSpPr>
          <p:cNvPr id="1028" name="Google Shape;1028;p48"/>
          <p:cNvSpPr txBox="1"/>
          <p:nvPr/>
        </p:nvSpPr>
        <p:spPr>
          <a:xfrm>
            <a:off x="815082" y="382178"/>
            <a:ext cx="760501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Leveraging Strengths</a:t>
            </a:r>
            <a:endParaRPr/>
          </a:p>
        </p:txBody>
      </p:sp>
      <p:sp>
        <p:nvSpPr>
          <p:cNvPr id="1029" name="Google Shape;1029;p48"/>
          <p:cNvSpPr/>
          <p:nvPr/>
        </p:nvSpPr>
        <p:spPr>
          <a:xfrm>
            <a:off x="4068602" y="1397355"/>
            <a:ext cx="4572465"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4000" i="1">
                <a:solidFill>
                  <a:srgbClr val="4B9847"/>
                </a:solidFill>
                <a:latin typeface="EB Garamond"/>
                <a:ea typeface="EB Garamond"/>
                <a:cs typeface="EB Garamond"/>
                <a:sym typeface="EB Garamond"/>
              </a:rPr>
              <a:t>Supporting Students</a:t>
            </a:r>
            <a:endParaRPr sz="4000" i="1">
              <a:solidFill>
                <a:srgbClr val="4B9847"/>
              </a:solidFill>
              <a:latin typeface="EB Garamond"/>
              <a:ea typeface="EB Garamond"/>
              <a:cs typeface="EB Garamond"/>
              <a:sym typeface="EB Garamond"/>
            </a:endParaRPr>
          </a:p>
        </p:txBody>
      </p:sp>
      <p:sp>
        <p:nvSpPr>
          <p:cNvPr id="1030" name="Google Shape;1030;p48"/>
          <p:cNvSpPr txBox="1"/>
          <p:nvPr/>
        </p:nvSpPr>
        <p:spPr>
          <a:xfrm>
            <a:off x="1740204" y="2390979"/>
            <a:ext cx="3898596"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rgbClr val="595959"/>
                </a:solidFill>
                <a:latin typeface="Calibri"/>
                <a:ea typeface="Calibri"/>
                <a:cs typeface="Calibri"/>
                <a:sym typeface="Calibri"/>
              </a:rPr>
              <a:t>Unique Needs and Strengths</a:t>
            </a:r>
            <a:endParaRPr/>
          </a:p>
        </p:txBody>
      </p:sp>
      <p:sp>
        <p:nvSpPr>
          <p:cNvPr id="1031" name="Google Shape;1031;p48"/>
          <p:cNvSpPr txBox="1"/>
          <p:nvPr/>
        </p:nvSpPr>
        <p:spPr>
          <a:xfrm>
            <a:off x="7467904" y="2390979"/>
            <a:ext cx="389859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rgbClr val="595959"/>
                </a:solidFill>
                <a:latin typeface="Calibri"/>
                <a:ea typeface="Calibri"/>
                <a:cs typeface="Calibri"/>
                <a:sym typeface="Calibri"/>
              </a:rPr>
              <a:t>Unique Environment</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01">
          <a:extLst>
            <a:ext uri="{FF2B5EF4-FFF2-40B4-BE49-F238E27FC236}">
              <a16:creationId xmlns:a16="http://schemas.microsoft.com/office/drawing/2014/main" id="{49F0901C-5107-A408-97C2-3216BBBD853A}"/>
            </a:ext>
          </a:extLst>
        </p:cNvPr>
        <p:cNvGrpSpPr/>
        <p:nvPr/>
      </p:nvGrpSpPr>
      <p:grpSpPr>
        <a:xfrm>
          <a:off x="0" y="0"/>
          <a:ext cx="0" cy="0"/>
          <a:chOff x="0" y="0"/>
          <a:chExt cx="0" cy="0"/>
        </a:xfrm>
      </p:grpSpPr>
      <p:sp>
        <p:nvSpPr>
          <p:cNvPr id="702" name="Google Shape;702;p32">
            <a:extLst>
              <a:ext uri="{FF2B5EF4-FFF2-40B4-BE49-F238E27FC236}">
                <a16:creationId xmlns:a16="http://schemas.microsoft.com/office/drawing/2014/main" id="{1D5780D7-017C-BDE2-10F3-89CB6B8B0705}"/>
              </a:ext>
            </a:extLst>
          </p:cNvPr>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04" name="Google Shape;704;p32">
            <a:extLst>
              <a:ext uri="{FF2B5EF4-FFF2-40B4-BE49-F238E27FC236}">
                <a16:creationId xmlns:a16="http://schemas.microsoft.com/office/drawing/2014/main" id="{A67DE264-93D9-6CF7-8D20-06F50E54EF9D}"/>
              </a:ext>
            </a:extLst>
          </p:cNvPr>
          <p:cNvPicPr preferRelativeResize="0"/>
          <p:nvPr/>
        </p:nvPicPr>
        <p:blipFill rotWithShape="1">
          <a:blip r:embed="rId3">
            <a:alphaModFix/>
          </a:blip>
          <a:srcRect l="-1153"/>
          <a:stretch/>
        </p:blipFill>
        <p:spPr>
          <a:xfrm>
            <a:off x="4229614" y="2092514"/>
            <a:ext cx="8180907" cy="4681302"/>
          </a:xfrm>
          <a:prstGeom prst="rect">
            <a:avLst/>
          </a:prstGeom>
          <a:noFill/>
          <a:ln>
            <a:noFill/>
          </a:ln>
        </p:spPr>
      </p:pic>
      <p:sp>
        <p:nvSpPr>
          <p:cNvPr id="705" name="Google Shape;705;p32">
            <a:extLst>
              <a:ext uri="{FF2B5EF4-FFF2-40B4-BE49-F238E27FC236}">
                <a16:creationId xmlns:a16="http://schemas.microsoft.com/office/drawing/2014/main" id="{9CAB754F-68A1-CC42-AFDD-2E58E5D9A5BB}"/>
              </a:ext>
            </a:extLst>
          </p:cNvPr>
          <p:cNvSpPr txBox="1"/>
          <p:nvPr/>
        </p:nvSpPr>
        <p:spPr>
          <a:xfrm>
            <a:off x="390136" y="338228"/>
            <a:ext cx="6234720"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Clearing the Clouds</a:t>
            </a:r>
          </a:p>
          <a:p>
            <a:pPr marL="0" marR="0" lvl="0" indent="0" algn="l" rtl="0">
              <a:spcBef>
                <a:spcPts val="0"/>
              </a:spcBef>
              <a:spcAft>
                <a:spcPts val="0"/>
              </a:spcAft>
              <a:buNone/>
            </a:pPr>
            <a:r>
              <a:rPr lang="en-CA" sz="5400" b="1" dirty="0">
                <a:solidFill>
                  <a:srgbClr val="364DA1"/>
                </a:solidFill>
                <a:latin typeface="EB Garamond"/>
                <a:ea typeface="EB Garamond"/>
                <a:sym typeface="EB Garamond"/>
              </a:rPr>
              <a:t>By Melissa Dobson</a:t>
            </a:r>
            <a:endParaRPr dirty="0"/>
          </a:p>
        </p:txBody>
      </p:sp>
      <p:sp>
        <p:nvSpPr>
          <p:cNvPr id="3" name="Picture Placeholder 2">
            <a:extLst>
              <a:ext uri="{FF2B5EF4-FFF2-40B4-BE49-F238E27FC236}">
                <a16:creationId xmlns:a16="http://schemas.microsoft.com/office/drawing/2014/main" id="{B4D84F14-350C-90DB-5D3D-11DFB532B868}"/>
              </a:ext>
            </a:extLst>
          </p:cNvPr>
          <p:cNvSpPr>
            <a:spLocks noGrp="1"/>
          </p:cNvSpPr>
          <p:nvPr>
            <p:ph type="pic" idx="2"/>
          </p:nvPr>
        </p:nvSpPr>
        <p:spPr/>
        <p:txBody>
          <a:bodyPr/>
          <a:lstStyle/>
          <a:p>
            <a:endParaRPr lang="en-CA"/>
          </a:p>
        </p:txBody>
      </p:sp>
      <p:pic>
        <p:nvPicPr>
          <p:cNvPr id="5" name="Picture 4">
            <a:extLst>
              <a:ext uri="{FF2B5EF4-FFF2-40B4-BE49-F238E27FC236}">
                <a16:creationId xmlns:a16="http://schemas.microsoft.com/office/drawing/2014/main" id="{90B023FC-D5A6-03E1-E6E5-5B6BD258A2C6}"/>
              </a:ext>
            </a:extLst>
          </p:cNvPr>
          <p:cNvPicPr>
            <a:picLocks noChangeAspect="1"/>
          </p:cNvPicPr>
          <p:nvPr/>
        </p:nvPicPr>
        <p:blipFill>
          <a:blip r:embed="rId4"/>
          <a:stretch>
            <a:fillRect/>
          </a:stretch>
        </p:blipFill>
        <p:spPr>
          <a:xfrm>
            <a:off x="4811924" y="2139044"/>
            <a:ext cx="7016288" cy="3916068"/>
          </a:xfrm>
          <a:prstGeom prst="rect">
            <a:avLst/>
          </a:prstGeom>
        </p:spPr>
      </p:pic>
      <p:sp>
        <p:nvSpPr>
          <p:cNvPr id="7" name="TextBox 6">
            <a:extLst>
              <a:ext uri="{FF2B5EF4-FFF2-40B4-BE49-F238E27FC236}">
                <a16:creationId xmlns:a16="http://schemas.microsoft.com/office/drawing/2014/main" id="{5EB261E5-F672-24A8-044F-6B91A541ECA1}"/>
              </a:ext>
            </a:extLst>
          </p:cNvPr>
          <p:cNvSpPr txBox="1"/>
          <p:nvPr/>
        </p:nvSpPr>
        <p:spPr>
          <a:xfrm>
            <a:off x="260056" y="3686788"/>
            <a:ext cx="6203092" cy="320024"/>
          </a:xfrm>
          <a:prstGeom prst="rect">
            <a:avLst/>
          </a:prstGeom>
          <a:noFill/>
        </p:spPr>
        <p:txBody>
          <a:bodyPr wrap="square">
            <a:spAutoFit/>
          </a:bodyPr>
          <a:lstStyle/>
          <a:p>
            <a:pPr>
              <a:lnSpc>
                <a:spcPct val="115000"/>
              </a:lnSpc>
              <a:buNone/>
            </a:pPr>
            <a:r>
              <a:rPr lang="en-GB" sz="1400" b="1" u="sng" dirty="0">
                <a:solidFill>
                  <a:srgbClr val="0000FF"/>
                </a:solidFill>
                <a:effectLst/>
                <a:latin typeface="Times New Roman" panose="02020603050405020304" pitchFamily="18" charset="0"/>
                <a:ea typeface="Arial" panose="020B0604020202020204" pitchFamily="34" charset="0"/>
                <a:hlinkClick r:id="rId5"/>
              </a:rPr>
              <a:t>https://www.youtube.com/watch?v=xOEiEjxlxnU</a:t>
            </a:r>
            <a:r>
              <a:rPr lang="en-GB" sz="1400" b="1" dirty="0">
                <a:effectLst/>
                <a:latin typeface="Times New Roman" panose="02020603050405020304" pitchFamily="18" charset="0"/>
                <a:ea typeface="Arial" panose="020B0604020202020204" pitchFamily="34" charset="0"/>
              </a:rPr>
              <a:t> </a:t>
            </a:r>
            <a:endParaRPr lang="en-CA"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8099316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Google Shape;1037;p49"/>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8" name="Google Shape;1038;p49"/>
          <p:cNvSpPr/>
          <p:nvPr/>
        </p:nvSpPr>
        <p:spPr>
          <a:xfrm rot="2700000">
            <a:off x="11652586" y="206451"/>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9" name="Google Shape;1039;p49"/>
          <p:cNvSpPr txBox="1"/>
          <p:nvPr/>
        </p:nvSpPr>
        <p:spPr>
          <a:xfrm>
            <a:off x="1433066" y="600733"/>
            <a:ext cx="619531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Personal Strengths</a:t>
            </a:r>
            <a:endParaRPr/>
          </a:p>
        </p:txBody>
      </p:sp>
      <p:sp>
        <p:nvSpPr>
          <p:cNvPr id="1040" name="Google Shape;1040;p49"/>
          <p:cNvSpPr/>
          <p:nvPr/>
        </p:nvSpPr>
        <p:spPr>
          <a:xfrm rot="2700000">
            <a:off x="11750277" y="860663"/>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41" name="Google Shape;1041;p49" descr="Icon&#10;&#10;Description automatically generated"/>
          <p:cNvPicPr preferRelativeResize="0"/>
          <p:nvPr/>
        </p:nvPicPr>
        <p:blipFill rotWithShape="1">
          <a:blip r:embed="rId3">
            <a:alphaModFix/>
          </a:blip>
          <a:srcRect/>
          <a:stretch/>
        </p:blipFill>
        <p:spPr>
          <a:xfrm>
            <a:off x="674688" y="3016250"/>
            <a:ext cx="1993900" cy="1993900"/>
          </a:xfrm>
          <a:prstGeom prst="rect">
            <a:avLst/>
          </a:prstGeom>
          <a:noFill/>
          <a:ln>
            <a:noFill/>
          </a:ln>
        </p:spPr>
      </p:pic>
      <p:pic>
        <p:nvPicPr>
          <p:cNvPr id="1042" name="Google Shape;1042;p49" descr="Icon&#10;&#10;Description automatically generated"/>
          <p:cNvPicPr preferRelativeResize="0"/>
          <p:nvPr/>
        </p:nvPicPr>
        <p:blipFill rotWithShape="1">
          <a:blip r:embed="rId4">
            <a:alphaModFix/>
          </a:blip>
          <a:srcRect/>
          <a:stretch/>
        </p:blipFill>
        <p:spPr>
          <a:xfrm>
            <a:off x="2538628" y="3671884"/>
            <a:ext cx="2005568" cy="2005568"/>
          </a:xfrm>
          <a:prstGeom prst="rect">
            <a:avLst/>
          </a:prstGeom>
          <a:noFill/>
          <a:ln>
            <a:noFill/>
          </a:ln>
        </p:spPr>
      </p:pic>
      <p:pic>
        <p:nvPicPr>
          <p:cNvPr id="1043" name="Google Shape;1043;p49" descr="Logo&#10;&#10;Description automatically generated"/>
          <p:cNvPicPr preferRelativeResize="0"/>
          <p:nvPr/>
        </p:nvPicPr>
        <p:blipFill rotWithShape="1">
          <a:blip r:embed="rId5">
            <a:alphaModFix/>
          </a:blip>
          <a:srcRect/>
          <a:stretch/>
        </p:blipFill>
        <p:spPr>
          <a:xfrm>
            <a:off x="4656139" y="2698750"/>
            <a:ext cx="2311400" cy="2311400"/>
          </a:xfrm>
          <a:prstGeom prst="rect">
            <a:avLst/>
          </a:prstGeom>
          <a:noFill/>
          <a:ln>
            <a:noFill/>
          </a:ln>
        </p:spPr>
      </p:pic>
      <p:pic>
        <p:nvPicPr>
          <p:cNvPr id="1044" name="Google Shape;1044;p49" descr="Logo, icon&#10;&#10;Description automatically generated"/>
          <p:cNvPicPr preferRelativeResize="0"/>
          <p:nvPr/>
        </p:nvPicPr>
        <p:blipFill rotWithShape="1">
          <a:blip r:embed="rId6">
            <a:alphaModFix/>
          </a:blip>
          <a:srcRect/>
          <a:stretch/>
        </p:blipFill>
        <p:spPr>
          <a:xfrm>
            <a:off x="7304088" y="3457185"/>
            <a:ext cx="1993900" cy="1993900"/>
          </a:xfrm>
          <a:prstGeom prst="rect">
            <a:avLst/>
          </a:prstGeom>
          <a:noFill/>
          <a:ln>
            <a:noFill/>
          </a:ln>
        </p:spPr>
      </p:pic>
      <p:pic>
        <p:nvPicPr>
          <p:cNvPr id="1045" name="Google Shape;1045;p49" descr="Logo&#10;&#10;Description automatically generated"/>
          <p:cNvPicPr preferRelativeResize="0"/>
          <p:nvPr/>
        </p:nvPicPr>
        <p:blipFill rotWithShape="1">
          <a:blip r:embed="rId7">
            <a:alphaModFix/>
          </a:blip>
          <a:srcRect/>
          <a:stretch/>
        </p:blipFill>
        <p:spPr>
          <a:xfrm>
            <a:off x="9607550" y="2790124"/>
            <a:ext cx="1987550" cy="1987550"/>
          </a:xfrm>
          <a:prstGeom prst="rect">
            <a:avLst/>
          </a:prstGeom>
          <a:noFill/>
          <a:ln>
            <a:noFill/>
          </a:ln>
        </p:spPr>
      </p:pic>
      <p:sp>
        <p:nvSpPr>
          <p:cNvPr id="1046" name="Google Shape;1046;p49"/>
          <p:cNvSpPr/>
          <p:nvPr/>
        </p:nvSpPr>
        <p:spPr>
          <a:xfrm rot="5400000">
            <a:off x="493377" y="252938"/>
            <a:ext cx="49751" cy="1940153"/>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47" name="Google Shape;1047;p49"/>
          <p:cNvSpPr txBox="1"/>
          <p:nvPr/>
        </p:nvSpPr>
        <p:spPr>
          <a:xfrm>
            <a:off x="674688" y="5659861"/>
            <a:ext cx="223981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Helpful and keen to please</a:t>
            </a:r>
            <a:endParaRPr/>
          </a:p>
        </p:txBody>
      </p:sp>
      <p:sp>
        <p:nvSpPr>
          <p:cNvPr id="1048" name="Google Shape;1048;p49"/>
          <p:cNvSpPr txBox="1"/>
          <p:nvPr/>
        </p:nvSpPr>
        <p:spPr>
          <a:xfrm>
            <a:off x="2415462" y="2033590"/>
            <a:ext cx="295100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Caring with a strong sense of justice</a:t>
            </a:r>
            <a:endParaRPr/>
          </a:p>
        </p:txBody>
      </p:sp>
      <p:cxnSp>
        <p:nvCxnSpPr>
          <p:cNvPr id="1049" name="Google Shape;1049;p49"/>
          <p:cNvCxnSpPr/>
          <p:nvPr/>
        </p:nvCxnSpPr>
        <p:spPr>
          <a:xfrm>
            <a:off x="1671638" y="4750111"/>
            <a:ext cx="0" cy="806450"/>
          </a:xfrm>
          <a:prstGeom prst="straightConnector1">
            <a:avLst/>
          </a:prstGeom>
          <a:noFill/>
          <a:ln w="47625" cap="flat" cmpd="sng">
            <a:solidFill>
              <a:srgbClr val="BADEE8"/>
            </a:solidFill>
            <a:prstDash val="solid"/>
            <a:miter lim="800000"/>
            <a:headEnd type="none" w="sm" len="sm"/>
            <a:tailEnd type="none" w="sm" len="sm"/>
          </a:ln>
        </p:spPr>
      </p:cxnSp>
      <p:cxnSp>
        <p:nvCxnSpPr>
          <p:cNvPr id="1050" name="Google Shape;1050;p49"/>
          <p:cNvCxnSpPr/>
          <p:nvPr/>
        </p:nvCxnSpPr>
        <p:spPr>
          <a:xfrm>
            <a:off x="3652838" y="2959411"/>
            <a:ext cx="0" cy="806450"/>
          </a:xfrm>
          <a:prstGeom prst="straightConnector1">
            <a:avLst/>
          </a:prstGeom>
          <a:noFill/>
          <a:ln w="47625" cap="flat" cmpd="sng">
            <a:solidFill>
              <a:srgbClr val="BADEE8"/>
            </a:solidFill>
            <a:prstDash val="solid"/>
            <a:miter lim="800000"/>
            <a:headEnd type="none" w="sm" len="sm"/>
            <a:tailEnd type="none" w="sm" len="sm"/>
          </a:ln>
        </p:spPr>
      </p:cxnSp>
      <p:sp>
        <p:nvSpPr>
          <p:cNvPr id="1051" name="Google Shape;1051;p49"/>
          <p:cNvSpPr txBox="1"/>
          <p:nvPr/>
        </p:nvSpPr>
        <p:spPr>
          <a:xfrm>
            <a:off x="4700589" y="5659861"/>
            <a:ext cx="272458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Non-judgemental</a:t>
            </a:r>
            <a:endParaRPr/>
          </a:p>
        </p:txBody>
      </p:sp>
      <p:cxnSp>
        <p:nvCxnSpPr>
          <p:cNvPr id="1052" name="Google Shape;1052;p49"/>
          <p:cNvCxnSpPr/>
          <p:nvPr/>
        </p:nvCxnSpPr>
        <p:spPr>
          <a:xfrm>
            <a:off x="5900738" y="4750111"/>
            <a:ext cx="0" cy="806450"/>
          </a:xfrm>
          <a:prstGeom prst="straightConnector1">
            <a:avLst/>
          </a:prstGeom>
          <a:noFill/>
          <a:ln w="47625" cap="flat" cmpd="sng">
            <a:solidFill>
              <a:srgbClr val="BADEE8"/>
            </a:solidFill>
            <a:prstDash val="solid"/>
            <a:miter lim="800000"/>
            <a:headEnd type="none" w="sm" len="sm"/>
            <a:tailEnd type="none" w="sm" len="sm"/>
          </a:ln>
        </p:spPr>
      </p:cxnSp>
      <p:cxnSp>
        <p:nvCxnSpPr>
          <p:cNvPr id="1053" name="Google Shape;1053;p49"/>
          <p:cNvCxnSpPr/>
          <p:nvPr/>
        </p:nvCxnSpPr>
        <p:spPr>
          <a:xfrm>
            <a:off x="8301038" y="2698750"/>
            <a:ext cx="0" cy="800411"/>
          </a:xfrm>
          <a:prstGeom prst="straightConnector1">
            <a:avLst/>
          </a:prstGeom>
          <a:noFill/>
          <a:ln w="47625" cap="flat" cmpd="sng">
            <a:solidFill>
              <a:srgbClr val="BADEE8"/>
            </a:solidFill>
            <a:prstDash val="solid"/>
            <a:miter lim="800000"/>
            <a:headEnd type="none" w="sm" len="sm"/>
            <a:tailEnd type="none" w="sm" len="sm"/>
          </a:ln>
        </p:spPr>
      </p:cxnSp>
      <p:sp>
        <p:nvSpPr>
          <p:cNvPr id="1054" name="Google Shape;1054;p49"/>
          <p:cNvSpPr txBox="1"/>
          <p:nvPr/>
        </p:nvSpPr>
        <p:spPr>
          <a:xfrm>
            <a:off x="6825537" y="2060833"/>
            <a:ext cx="295100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Friendly and outgoing</a:t>
            </a:r>
            <a:endParaRPr/>
          </a:p>
        </p:txBody>
      </p:sp>
      <p:cxnSp>
        <p:nvCxnSpPr>
          <p:cNvPr id="1055" name="Google Shape;1055;p49"/>
          <p:cNvCxnSpPr/>
          <p:nvPr/>
        </p:nvCxnSpPr>
        <p:spPr>
          <a:xfrm>
            <a:off x="10561638" y="4644635"/>
            <a:ext cx="0" cy="806450"/>
          </a:xfrm>
          <a:prstGeom prst="straightConnector1">
            <a:avLst/>
          </a:prstGeom>
          <a:noFill/>
          <a:ln w="47625" cap="flat" cmpd="sng">
            <a:solidFill>
              <a:srgbClr val="BADEE8"/>
            </a:solidFill>
            <a:prstDash val="solid"/>
            <a:miter lim="800000"/>
            <a:headEnd type="none" w="sm" len="sm"/>
            <a:tailEnd type="none" w="sm" len="sm"/>
          </a:ln>
        </p:spPr>
      </p:cxnSp>
      <p:sp>
        <p:nvSpPr>
          <p:cNvPr id="1056" name="Google Shape;1056;p49"/>
          <p:cNvSpPr txBox="1"/>
          <p:nvPr/>
        </p:nvSpPr>
        <p:spPr>
          <a:xfrm>
            <a:off x="9776538" y="5677452"/>
            <a:ext cx="169208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595959"/>
                </a:solidFill>
                <a:latin typeface="Calibri"/>
                <a:ea typeface="Calibri"/>
                <a:cs typeface="Calibri"/>
                <a:sym typeface="Calibri"/>
              </a:rPr>
              <a:t>Energetic</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50"/>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3" name="Google Shape;1063;p50"/>
          <p:cNvSpPr/>
          <p:nvPr/>
        </p:nvSpPr>
        <p:spPr>
          <a:xfrm rot="2700000">
            <a:off x="11652586" y="206451"/>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4" name="Google Shape;1064;p50"/>
          <p:cNvSpPr txBox="1"/>
          <p:nvPr/>
        </p:nvSpPr>
        <p:spPr>
          <a:xfrm>
            <a:off x="1433066" y="600733"/>
            <a:ext cx="619531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Learning Strengths</a:t>
            </a:r>
            <a:endParaRPr/>
          </a:p>
        </p:txBody>
      </p:sp>
      <p:sp>
        <p:nvSpPr>
          <p:cNvPr id="1065" name="Google Shape;1065;p50"/>
          <p:cNvSpPr/>
          <p:nvPr/>
        </p:nvSpPr>
        <p:spPr>
          <a:xfrm rot="2700000">
            <a:off x="11750277" y="860663"/>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6" name="Google Shape;1066;p50"/>
          <p:cNvSpPr/>
          <p:nvPr/>
        </p:nvSpPr>
        <p:spPr>
          <a:xfrm rot="5400000">
            <a:off x="493377" y="252938"/>
            <a:ext cx="49751" cy="1940153"/>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7" name="Google Shape;1067;p50"/>
          <p:cNvSpPr txBox="1"/>
          <p:nvPr/>
        </p:nvSpPr>
        <p:spPr>
          <a:xfrm>
            <a:off x="34880" y="5010150"/>
            <a:ext cx="223981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Hands on, concrete learner</a:t>
            </a:r>
            <a:endParaRPr/>
          </a:p>
        </p:txBody>
      </p:sp>
      <p:sp>
        <p:nvSpPr>
          <p:cNvPr id="1068" name="Google Shape;1068;p50"/>
          <p:cNvSpPr txBox="1"/>
          <p:nvPr/>
        </p:nvSpPr>
        <p:spPr>
          <a:xfrm>
            <a:off x="2454644" y="5029248"/>
            <a:ext cx="2392659"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Lateral thinkers with points of insight in certain areas</a:t>
            </a:r>
            <a:endParaRPr/>
          </a:p>
        </p:txBody>
      </p:sp>
      <p:cxnSp>
        <p:nvCxnSpPr>
          <p:cNvPr id="1069" name="Google Shape;1069;p50"/>
          <p:cNvCxnSpPr/>
          <p:nvPr/>
        </p:nvCxnSpPr>
        <p:spPr>
          <a:xfrm>
            <a:off x="2452489" y="2082800"/>
            <a:ext cx="0" cy="4775200"/>
          </a:xfrm>
          <a:prstGeom prst="straightConnector1">
            <a:avLst/>
          </a:prstGeom>
          <a:noFill/>
          <a:ln w="47625" cap="flat" cmpd="sng">
            <a:solidFill>
              <a:srgbClr val="BADEE8"/>
            </a:solidFill>
            <a:prstDash val="solid"/>
            <a:miter lim="800000"/>
            <a:headEnd type="none" w="sm" len="sm"/>
            <a:tailEnd type="none" w="sm" len="sm"/>
          </a:ln>
        </p:spPr>
      </p:cxnSp>
      <p:sp>
        <p:nvSpPr>
          <p:cNvPr id="1070" name="Google Shape;1070;p50"/>
          <p:cNvSpPr txBox="1"/>
          <p:nvPr/>
        </p:nvSpPr>
        <p:spPr>
          <a:xfrm>
            <a:off x="4945134" y="5124702"/>
            <a:ext cx="2217738"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Athletic, sporty, creative, or musical</a:t>
            </a:r>
            <a:endParaRPr/>
          </a:p>
        </p:txBody>
      </p:sp>
      <p:sp>
        <p:nvSpPr>
          <p:cNvPr id="1071" name="Google Shape;1071;p50"/>
          <p:cNvSpPr txBox="1"/>
          <p:nvPr/>
        </p:nvSpPr>
        <p:spPr>
          <a:xfrm>
            <a:off x="7501378" y="5213913"/>
            <a:ext cx="226060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Persistent, determined, and hardworking</a:t>
            </a:r>
            <a:endParaRPr/>
          </a:p>
        </p:txBody>
      </p:sp>
      <p:sp>
        <p:nvSpPr>
          <p:cNvPr id="1072" name="Google Shape;1072;p50"/>
          <p:cNvSpPr txBox="1"/>
          <p:nvPr/>
        </p:nvSpPr>
        <p:spPr>
          <a:xfrm>
            <a:off x="10084641" y="5213912"/>
            <a:ext cx="1908399"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a:solidFill>
                  <a:srgbClr val="595959"/>
                </a:solidFill>
                <a:latin typeface="Calibri"/>
                <a:ea typeface="Calibri"/>
                <a:cs typeface="Calibri"/>
                <a:sym typeface="Calibri"/>
              </a:rPr>
              <a:t>Excellent long term visual memories</a:t>
            </a:r>
            <a:endParaRPr/>
          </a:p>
        </p:txBody>
      </p:sp>
      <p:cxnSp>
        <p:nvCxnSpPr>
          <p:cNvPr id="1073" name="Google Shape;1073;p50"/>
          <p:cNvCxnSpPr/>
          <p:nvPr/>
        </p:nvCxnSpPr>
        <p:spPr>
          <a:xfrm>
            <a:off x="4916488" y="2603500"/>
            <a:ext cx="0" cy="3073952"/>
          </a:xfrm>
          <a:prstGeom prst="straightConnector1">
            <a:avLst/>
          </a:prstGeom>
          <a:noFill/>
          <a:ln w="47625" cap="flat" cmpd="sng">
            <a:solidFill>
              <a:srgbClr val="BADEE8"/>
            </a:solidFill>
            <a:prstDash val="solid"/>
            <a:miter lim="800000"/>
            <a:headEnd type="none" w="sm" len="sm"/>
            <a:tailEnd type="none" w="sm" len="sm"/>
          </a:ln>
        </p:spPr>
      </p:cxnSp>
      <p:cxnSp>
        <p:nvCxnSpPr>
          <p:cNvPr id="1074" name="Google Shape;1074;p50"/>
          <p:cNvCxnSpPr/>
          <p:nvPr/>
        </p:nvCxnSpPr>
        <p:spPr>
          <a:xfrm>
            <a:off x="7407418" y="1917700"/>
            <a:ext cx="0" cy="4681208"/>
          </a:xfrm>
          <a:prstGeom prst="straightConnector1">
            <a:avLst/>
          </a:prstGeom>
          <a:noFill/>
          <a:ln w="47625" cap="flat" cmpd="sng">
            <a:solidFill>
              <a:srgbClr val="BADEE8"/>
            </a:solidFill>
            <a:prstDash val="solid"/>
            <a:miter lim="800000"/>
            <a:headEnd type="none" w="sm" len="sm"/>
            <a:tailEnd type="none" w="sm" len="sm"/>
          </a:ln>
        </p:spPr>
      </p:cxnSp>
      <p:cxnSp>
        <p:nvCxnSpPr>
          <p:cNvPr id="1075" name="Google Shape;1075;p50"/>
          <p:cNvCxnSpPr/>
          <p:nvPr/>
        </p:nvCxnSpPr>
        <p:spPr>
          <a:xfrm>
            <a:off x="9923309" y="2400300"/>
            <a:ext cx="0" cy="4179510"/>
          </a:xfrm>
          <a:prstGeom prst="straightConnector1">
            <a:avLst/>
          </a:prstGeom>
          <a:noFill/>
          <a:ln w="47625" cap="flat" cmpd="sng">
            <a:solidFill>
              <a:srgbClr val="BADEE8"/>
            </a:solidFill>
            <a:prstDash val="solid"/>
            <a:miter lim="800000"/>
            <a:headEnd type="none" w="sm" len="sm"/>
            <a:tailEnd type="none" w="sm" len="sm"/>
          </a:ln>
        </p:spPr>
      </p:cxnSp>
      <p:pic>
        <p:nvPicPr>
          <p:cNvPr id="1076" name="Google Shape;1076;p50" descr="Icon&#10;&#10;Description automatically generated"/>
          <p:cNvPicPr preferRelativeResize="0"/>
          <p:nvPr/>
        </p:nvPicPr>
        <p:blipFill rotWithShape="1">
          <a:blip r:embed="rId3">
            <a:alphaModFix/>
          </a:blip>
          <a:srcRect/>
          <a:stretch/>
        </p:blipFill>
        <p:spPr>
          <a:xfrm>
            <a:off x="34880" y="2724764"/>
            <a:ext cx="2415452" cy="2415452"/>
          </a:xfrm>
          <a:prstGeom prst="rect">
            <a:avLst/>
          </a:prstGeom>
          <a:noFill/>
          <a:ln>
            <a:noFill/>
          </a:ln>
        </p:spPr>
      </p:pic>
      <p:pic>
        <p:nvPicPr>
          <p:cNvPr id="1077" name="Google Shape;1077;p50" descr="A picture containing pool ball, sport&#10;&#10;Description automatically generated"/>
          <p:cNvPicPr preferRelativeResize="0"/>
          <p:nvPr/>
        </p:nvPicPr>
        <p:blipFill rotWithShape="1">
          <a:blip r:embed="rId4">
            <a:alphaModFix/>
          </a:blip>
          <a:srcRect/>
          <a:stretch/>
        </p:blipFill>
        <p:spPr>
          <a:xfrm>
            <a:off x="2443247" y="2603500"/>
            <a:ext cx="2415452" cy="2415452"/>
          </a:xfrm>
          <a:prstGeom prst="rect">
            <a:avLst/>
          </a:prstGeom>
          <a:noFill/>
          <a:ln>
            <a:noFill/>
          </a:ln>
        </p:spPr>
      </p:pic>
      <p:pic>
        <p:nvPicPr>
          <p:cNvPr id="1078" name="Google Shape;1078;p50" descr="A picture containing text&#10;&#10;Description automatically generated"/>
          <p:cNvPicPr preferRelativeResize="0"/>
          <p:nvPr/>
        </p:nvPicPr>
        <p:blipFill rotWithShape="1">
          <a:blip r:embed="rId5">
            <a:alphaModFix/>
          </a:blip>
          <a:srcRect/>
          <a:stretch/>
        </p:blipFill>
        <p:spPr>
          <a:xfrm>
            <a:off x="4665523" y="2567240"/>
            <a:ext cx="2730499" cy="2730499"/>
          </a:xfrm>
          <a:prstGeom prst="rect">
            <a:avLst/>
          </a:prstGeom>
          <a:noFill/>
          <a:ln>
            <a:noFill/>
          </a:ln>
        </p:spPr>
      </p:pic>
      <p:pic>
        <p:nvPicPr>
          <p:cNvPr id="1079" name="Google Shape;1079;p50" descr="Text, icon&#10;&#10;Description automatically generated"/>
          <p:cNvPicPr preferRelativeResize="0"/>
          <p:nvPr/>
        </p:nvPicPr>
        <p:blipFill rotWithShape="1">
          <a:blip r:embed="rId6">
            <a:alphaModFix/>
          </a:blip>
          <a:srcRect/>
          <a:stretch/>
        </p:blipFill>
        <p:spPr>
          <a:xfrm>
            <a:off x="7704296" y="3067583"/>
            <a:ext cx="2033060" cy="2033060"/>
          </a:xfrm>
          <a:prstGeom prst="rect">
            <a:avLst/>
          </a:prstGeom>
          <a:noFill/>
          <a:ln>
            <a:noFill/>
          </a:ln>
        </p:spPr>
      </p:pic>
      <p:pic>
        <p:nvPicPr>
          <p:cNvPr id="1080" name="Google Shape;1080;p50" descr="A picture containing text, sign&#10;&#10;Description automatically generated"/>
          <p:cNvPicPr preferRelativeResize="0"/>
          <p:nvPr/>
        </p:nvPicPr>
        <p:blipFill rotWithShape="1">
          <a:blip r:embed="rId7">
            <a:alphaModFix/>
          </a:blip>
          <a:srcRect/>
          <a:stretch/>
        </p:blipFill>
        <p:spPr>
          <a:xfrm>
            <a:off x="9923309" y="2941326"/>
            <a:ext cx="2116803" cy="2116803"/>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p51"/>
          <p:cNvSpPr/>
          <p:nvPr/>
        </p:nvSpPr>
        <p:spPr>
          <a:xfrm>
            <a:off x="334535" y="1134571"/>
            <a:ext cx="4466277" cy="5265964"/>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7" name="Google Shape;1087;p51"/>
          <p:cNvSpPr/>
          <p:nvPr/>
        </p:nvSpPr>
        <p:spPr>
          <a:xfrm>
            <a:off x="2906232" y="-714497"/>
            <a:ext cx="3234346" cy="3234346"/>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88" name="Google Shape;1088;p51"/>
          <p:cNvSpPr/>
          <p:nvPr/>
        </p:nvSpPr>
        <p:spPr>
          <a:xfrm>
            <a:off x="0" y="0"/>
            <a:ext cx="506186" cy="6858000"/>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089" name="Google Shape;1089;p51"/>
          <p:cNvCxnSpPr>
            <a:stCxn id="1088" idx="0"/>
          </p:cNvCxnSpPr>
          <p:nvPr/>
        </p:nvCxnSpPr>
        <p:spPr>
          <a:xfrm flipH="1">
            <a:off x="244993"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090" name="Google Shape;1090;p51"/>
          <p:cNvSpPr txBox="1"/>
          <p:nvPr/>
        </p:nvSpPr>
        <p:spPr>
          <a:xfrm>
            <a:off x="121486" y="6400800"/>
            <a:ext cx="34176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rgbClr val="595959"/>
                </a:solidFill>
                <a:latin typeface="Calibri"/>
                <a:ea typeface="Calibri"/>
                <a:cs typeface="Calibri"/>
                <a:sym typeface="Calibri"/>
              </a:rPr>
              <a:t>59</a:t>
            </a:fld>
            <a:endParaRPr sz="1200">
              <a:solidFill>
                <a:srgbClr val="595959"/>
              </a:solidFill>
              <a:latin typeface="Calibri"/>
              <a:ea typeface="Calibri"/>
              <a:cs typeface="Calibri"/>
              <a:sym typeface="Calibri"/>
            </a:endParaRPr>
          </a:p>
        </p:txBody>
      </p:sp>
      <p:sp>
        <p:nvSpPr>
          <p:cNvPr id="1091" name="Google Shape;1091;p51"/>
          <p:cNvSpPr/>
          <p:nvPr/>
        </p:nvSpPr>
        <p:spPr>
          <a:xfrm>
            <a:off x="5884274" y="3282461"/>
            <a:ext cx="45719" cy="165464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92" name="Google Shape;1092;p51" descr="A picture containing text, person, indoor, shelf&#10;&#10;Description automatically generated"/>
          <p:cNvPicPr preferRelativeResize="0">
            <a:picLocks noGrp="1"/>
          </p:cNvPicPr>
          <p:nvPr>
            <p:ph type="pic" idx="2"/>
          </p:nvPr>
        </p:nvPicPr>
        <p:blipFill rotWithShape="1">
          <a:blip r:embed="rId3">
            <a:alphaModFix/>
          </a:blip>
          <a:srcRect l="1382" r="1382"/>
          <a:stretch/>
        </p:blipFill>
        <p:spPr>
          <a:xfrm>
            <a:off x="1225550" y="1703388"/>
            <a:ext cx="4133850" cy="4251325"/>
          </a:xfrm>
          <a:prstGeom prst="rect">
            <a:avLst/>
          </a:prstGeom>
          <a:solidFill>
            <a:schemeClr val="lt1"/>
          </a:solidFill>
          <a:ln>
            <a:noFill/>
          </a:ln>
        </p:spPr>
      </p:pic>
      <p:sp>
        <p:nvSpPr>
          <p:cNvPr id="1093" name="Google Shape;1093;p51"/>
          <p:cNvSpPr txBox="1"/>
          <p:nvPr/>
        </p:nvSpPr>
        <p:spPr>
          <a:xfrm>
            <a:off x="7950885" y="3553303"/>
            <a:ext cx="3339415"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2400">
                <a:solidFill>
                  <a:srgbClr val="595959"/>
                </a:solidFill>
                <a:latin typeface="Calibri"/>
                <a:ea typeface="Calibri"/>
                <a:cs typeface="Calibri"/>
                <a:sym typeface="Calibri"/>
              </a:rPr>
              <a:t>Actively involve caregivers in the process</a:t>
            </a:r>
            <a:endParaRPr sz="2400">
              <a:solidFill>
                <a:srgbClr val="595959"/>
              </a:solidFill>
              <a:latin typeface="Calibri"/>
              <a:ea typeface="Calibri"/>
              <a:cs typeface="Calibri"/>
              <a:sym typeface="Calibri"/>
            </a:endParaRPr>
          </a:p>
        </p:txBody>
      </p:sp>
      <p:sp>
        <p:nvSpPr>
          <p:cNvPr id="1094" name="Google Shape;1094;p51"/>
          <p:cNvSpPr txBox="1"/>
          <p:nvPr/>
        </p:nvSpPr>
        <p:spPr>
          <a:xfrm>
            <a:off x="6608202" y="554634"/>
            <a:ext cx="5518059"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Individualized Program Plans (IPPs)</a:t>
            </a:r>
            <a:endParaRPr/>
          </a:p>
        </p:txBody>
      </p:sp>
      <p:sp>
        <p:nvSpPr>
          <p:cNvPr id="1095" name="Google Shape;1095;p51"/>
          <p:cNvSpPr txBox="1"/>
          <p:nvPr/>
        </p:nvSpPr>
        <p:spPr>
          <a:xfrm>
            <a:off x="7895698" y="5106502"/>
            <a:ext cx="4358248"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2400">
                <a:solidFill>
                  <a:srgbClr val="595959"/>
                </a:solidFill>
                <a:latin typeface="Calibri"/>
                <a:ea typeface="Calibri"/>
                <a:cs typeface="Calibri"/>
                <a:sym typeface="Calibri"/>
              </a:rPr>
              <a:t>Actively involve students </a:t>
            </a:r>
            <a:endParaRPr/>
          </a:p>
          <a:p>
            <a:pPr marL="0" marR="0" lvl="0" indent="0" algn="l" rtl="0">
              <a:lnSpc>
                <a:spcPct val="100000"/>
              </a:lnSpc>
              <a:spcBef>
                <a:spcPts val="0"/>
              </a:spcBef>
              <a:spcAft>
                <a:spcPts val="0"/>
              </a:spcAft>
              <a:buNone/>
            </a:pPr>
            <a:r>
              <a:rPr lang="en-CA" sz="2400">
                <a:solidFill>
                  <a:srgbClr val="595959"/>
                </a:solidFill>
                <a:latin typeface="Calibri"/>
                <a:ea typeface="Calibri"/>
                <a:cs typeface="Calibri"/>
                <a:sym typeface="Calibri"/>
              </a:rPr>
              <a:t>(with FASD) in the process</a:t>
            </a:r>
            <a:endParaRPr sz="2400">
              <a:solidFill>
                <a:srgbClr val="595959"/>
              </a:solidFill>
              <a:latin typeface="Calibri"/>
              <a:ea typeface="Calibri"/>
              <a:cs typeface="Calibri"/>
              <a:sym typeface="Calibri"/>
            </a:endParaRPr>
          </a:p>
        </p:txBody>
      </p:sp>
      <p:pic>
        <p:nvPicPr>
          <p:cNvPr id="1096" name="Google Shape;1096;p51" descr="A picture containing text, blackboard, night sky&#10;&#10;Description automatically generated"/>
          <p:cNvPicPr preferRelativeResize="0"/>
          <p:nvPr/>
        </p:nvPicPr>
        <p:blipFill rotWithShape="1">
          <a:blip r:embed="rId4">
            <a:alphaModFix/>
          </a:blip>
          <a:srcRect/>
          <a:stretch/>
        </p:blipFill>
        <p:spPr>
          <a:xfrm>
            <a:off x="6419758" y="4622817"/>
            <a:ext cx="1536700" cy="1536700"/>
          </a:xfrm>
          <a:prstGeom prst="rect">
            <a:avLst/>
          </a:prstGeom>
          <a:noFill/>
          <a:ln>
            <a:noFill/>
          </a:ln>
        </p:spPr>
      </p:pic>
      <p:pic>
        <p:nvPicPr>
          <p:cNvPr id="1097" name="Google Shape;1097;p51" descr="Icon&#10;&#10;Description automatically generated"/>
          <p:cNvPicPr preferRelativeResize="0"/>
          <p:nvPr/>
        </p:nvPicPr>
        <p:blipFill rotWithShape="1">
          <a:blip r:embed="rId5">
            <a:alphaModFix/>
          </a:blip>
          <a:srcRect/>
          <a:stretch/>
        </p:blipFill>
        <p:spPr>
          <a:xfrm>
            <a:off x="6537502" y="3136112"/>
            <a:ext cx="1486705" cy="148670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6"/>
          <p:cNvSpPr txBox="1"/>
          <p:nvPr/>
        </p:nvSpPr>
        <p:spPr>
          <a:xfrm>
            <a:off x="7713120" y="2348158"/>
            <a:ext cx="396615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Introduction</a:t>
            </a:r>
            <a:endParaRPr/>
          </a:p>
        </p:txBody>
      </p:sp>
      <p:sp>
        <p:nvSpPr>
          <p:cNvPr id="175" name="Google Shape;175;p6"/>
          <p:cNvSpPr txBox="1"/>
          <p:nvPr/>
        </p:nvSpPr>
        <p:spPr>
          <a:xfrm>
            <a:off x="7713120" y="3429000"/>
            <a:ext cx="3805945" cy="171136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1800">
                <a:solidFill>
                  <a:srgbClr val="595959"/>
                </a:solidFill>
                <a:latin typeface="Calibri"/>
                <a:ea typeface="Calibri"/>
                <a:cs typeface="Calibri"/>
                <a:sym typeface="Calibri"/>
              </a:rPr>
              <a:t>This presentation will cover teaching strategies that you can use to support students with FASD to succeed in the school environment.</a:t>
            </a:r>
            <a:endParaRPr/>
          </a:p>
        </p:txBody>
      </p:sp>
      <p:sp>
        <p:nvSpPr>
          <p:cNvPr id="176" name="Google Shape;176;p6"/>
          <p:cNvSpPr/>
          <p:nvPr/>
        </p:nvSpPr>
        <p:spPr>
          <a:xfrm>
            <a:off x="0"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77" name="Google Shape;177;p6"/>
          <p:cNvCxnSpPr>
            <a:stCxn id="176" idx="0"/>
          </p:cNvCxnSpPr>
          <p:nvPr/>
        </p:nvCxnSpPr>
        <p:spPr>
          <a:xfrm flipH="1">
            <a:off x="244993"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78" name="Google Shape;178;p6"/>
          <p:cNvSpPr txBox="1"/>
          <p:nvPr/>
        </p:nvSpPr>
        <p:spPr>
          <a:xfrm>
            <a:off x="121486"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6</a:t>
            </a:fld>
            <a:endParaRPr sz="1200">
              <a:solidFill>
                <a:schemeClr val="lt1"/>
              </a:solidFill>
              <a:latin typeface="Calibri"/>
              <a:ea typeface="Calibri"/>
              <a:cs typeface="Calibri"/>
              <a:sym typeface="Calibri"/>
            </a:endParaRPr>
          </a:p>
        </p:txBody>
      </p:sp>
      <p:sp>
        <p:nvSpPr>
          <p:cNvPr id="179" name="Google Shape;179;p6"/>
          <p:cNvSpPr/>
          <p:nvPr/>
        </p:nvSpPr>
        <p:spPr>
          <a:xfrm>
            <a:off x="1200933" y="796018"/>
            <a:ext cx="5189764" cy="5265964"/>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6"/>
          <p:cNvSpPr/>
          <p:nvPr/>
        </p:nvSpPr>
        <p:spPr>
          <a:xfrm>
            <a:off x="10728457" y="5335742"/>
            <a:ext cx="2684113" cy="2684113"/>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81" name="Google Shape;181;p6"/>
          <p:cNvSpPr/>
          <p:nvPr/>
        </p:nvSpPr>
        <p:spPr>
          <a:xfrm>
            <a:off x="7406414" y="345085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2" name="Google Shape;182;p6"/>
          <p:cNvPicPr preferRelativeResize="0">
            <a:picLocks noGrp="1"/>
          </p:cNvPicPr>
          <p:nvPr>
            <p:ph type="pic" idx="2"/>
          </p:nvPr>
        </p:nvPicPr>
        <p:blipFill rotWithShape="1">
          <a:blip r:embed="rId3">
            <a:alphaModFix/>
          </a:blip>
          <a:srcRect t="1046" b="1046"/>
          <a:stretch/>
        </p:blipFill>
        <p:spPr>
          <a:xfrm>
            <a:off x="1938449" y="1681842"/>
            <a:ext cx="4999296" cy="3263137"/>
          </a:xfrm>
          <a:prstGeom prst="rect">
            <a:avLst/>
          </a:prstGeom>
          <a:solidFill>
            <a:schemeClr val="lt1"/>
          </a:solid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191"/>
        <p:cNvGrpSpPr/>
        <p:nvPr/>
      </p:nvGrpSpPr>
      <p:grpSpPr>
        <a:xfrm>
          <a:off x="0" y="0"/>
          <a:ext cx="0" cy="0"/>
          <a:chOff x="0" y="0"/>
          <a:chExt cx="0" cy="0"/>
        </a:xfrm>
      </p:grpSpPr>
      <p:sp>
        <p:nvSpPr>
          <p:cNvPr id="1192" name="Google Shape;1192;g3b04ba98b45_0_0"/>
          <p:cNvSpPr/>
          <p:nvPr/>
        </p:nvSpPr>
        <p:spPr>
          <a:xfrm>
            <a:off x="8779916" y="0"/>
            <a:ext cx="3412200" cy="68412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93" name="Google Shape;1193;g3b04ba98b45_0_0"/>
          <p:cNvSpPr txBox="1"/>
          <p:nvPr/>
        </p:nvSpPr>
        <p:spPr>
          <a:xfrm>
            <a:off x="185550" y="1116900"/>
            <a:ext cx="7955296" cy="5632271"/>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50000"/>
              </a:lnSpc>
              <a:spcBef>
                <a:spcPts val="0"/>
              </a:spcBef>
              <a:spcAft>
                <a:spcPts val="0"/>
              </a:spcAft>
              <a:buClr>
                <a:srgbClr val="595959"/>
              </a:buClr>
              <a:buSzPts val="2400"/>
              <a:buFont typeface="Arial"/>
              <a:buChar char="•"/>
              <a:tabLst/>
              <a:defRPr/>
            </a:pPr>
            <a:r>
              <a:rPr kumimoji="0" lang="en-CA" sz="2400" b="0" i="1" u="none" strike="noStrike" kern="0" cap="none" spc="0" normalizeH="0" baseline="0" noProof="0" dirty="0">
                <a:ln>
                  <a:noFill/>
                </a:ln>
                <a:solidFill>
                  <a:srgbClr val="595959"/>
                </a:solidFill>
                <a:effectLst/>
                <a:uLnTx/>
                <a:uFillTx/>
                <a:latin typeface="Calibri"/>
                <a:ea typeface="Calibri"/>
                <a:cs typeface="Calibri"/>
                <a:sym typeface="Calibri"/>
              </a:rPr>
              <a:t>Proof Alliance </a:t>
            </a: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developed an FASD-specific IPP (IEP) guide for families, caregivers, and educators. </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285750" marR="0" lvl="0" indent="-285750" algn="l" defTabSz="914400" rtl="0" eaLnBrk="1" fontAlgn="auto" latinLnBrk="0" hangingPunct="1">
              <a:lnSpc>
                <a:spcPct val="15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The guide supports individualized, brain-based planning rather than one-size fits all accommodations. </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285750" marR="0" lvl="0" indent="-285750" algn="l" defTabSz="914400" rtl="0" eaLnBrk="1" fontAlgn="auto" latinLnBrk="0" hangingPunct="1">
              <a:lnSpc>
                <a:spcPct val="15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The guide supports aligning goals, accommodations and strategies with how students with FASD learn and function.</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285750" marR="0" lvl="0" indent="-285750" algn="l" defTabSz="914400" rtl="0" eaLnBrk="1" fontAlgn="auto" latinLnBrk="0" hangingPunct="1">
              <a:lnSpc>
                <a:spcPct val="15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This resource can be found here: </a:t>
            </a:r>
            <a:r>
              <a:rPr kumimoji="0" lang="en-CA" sz="2400" b="0" i="0" u="sng" strike="noStrike" kern="0" cap="none" spc="0" normalizeH="0" baseline="0" noProof="0" dirty="0">
                <a:ln>
                  <a:noFill/>
                </a:ln>
                <a:solidFill>
                  <a:srgbClr val="0563C1"/>
                </a:solidFill>
                <a:effectLst/>
                <a:uLnTx/>
                <a:uFillTx/>
                <a:latin typeface="Calibri"/>
                <a:ea typeface="Calibri"/>
                <a:cs typeface="Calibri"/>
                <a:sym typeface="Calibri"/>
                <a:hlinkClick r:id="rId3"/>
              </a:rPr>
              <a:t>https://www.proofalliance.org/wp-content/uploads/2021/11/Supporting-Students-with-FASD.pdf</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p:txBody>
      </p:sp>
      <p:sp>
        <p:nvSpPr>
          <p:cNvPr id="1194" name="Google Shape;1194;g3b04ba98b45_0_0"/>
          <p:cNvSpPr/>
          <p:nvPr/>
        </p:nvSpPr>
        <p:spPr>
          <a:xfrm rot="4499015">
            <a:off x="7942743" y="295513"/>
            <a:ext cx="208417" cy="179527"/>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95" name="Google Shape;1195;g3b04ba98b45_0_0"/>
          <p:cNvSpPr/>
          <p:nvPr/>
        </p:nvSpPr>
        <p:spPr>
          <a:xfrm rot="1813388">
            <a:off x="11504750" y="6041779"/>
            <a:ext cx="222898" cy="192234"/>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96" name="Google Shape;1196;g3b04ba98b45_0_0"/>
          <p:cNvSpPr txBox="1"/>
          <p:nvPr/>
        </p:nvSpPr>
        <p:spPr>
          <a:xfrm>
            <a:off x="360875" y="0"/>
            <a:ext cx="8634900" cy="923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Additional IPP Resource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7" name="Google Shape;1197;g3b04ba98b45_0_0"/>
          <p:cNvSpPr/>
          <p:nvPr/>
        </p:nvSpPr>
        <p:spPr>
          <a:xfrm rot="8238547">
            <a:off x="9132223" y="5213640"/>
            <a:ext cx="1626889" cy="1420522"/>
          </a:xfrm>
          <a:prstGeom prst="arc">
            <a:avLst>
              <a:gd name="adj1" fmla="val 16200000"/>
              <a:gd name="adj2" fmla="val 309726"/>
            </a:avLst>
          </a:prstGeom>
          <a:noFill/>
          <a:ln w="19050" cap="flat" cmpd="sng">
            <a:solidFill>
              <a:schemeClr val="accent1"/>
            </a:solidFill>
            <a:prstDash val="solid"/>
            <a:miter lim="800000"/>
            <a:headEnd type="triangle" w="med" len="med"/>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198" name="Google Shape;1198;g3b04ba98b45_0_0" descr="Elementary students writing and learning during a class in the classroom. (Provided by Getty Images)"/>
          <p:cNvPicPr preferRelativeResize="0"/>
          <p:nvPr/>
        </p:nvPicPr>
        <p:blipFill>
          <a:blip r:embed="rId4">
            <a:alphaModFix/>
          </a:blip>
          <a:stretch>
            <a:fillRect/>
          </a:stretch>
        </p:blipFill>
        <p:spPr>
          <a:xfrm>
            <a:off x="8160650" y="1256313"/>
            <a:ext cx="4011662" cy="3995249"/>
          </a:xfrm>
          <a:prstGeom prst="rect">
            <a:avLst/>
          </a:prstGeom>
          <a:gradFill>
            <a:gsLst>
              <a:gs pos="0">
                <a:schemeClr val="accent1"/>
              </a:gs>
              <a:gs pos="100000">
                <a:schemeClr val="accent2"/>
              </a:gs>
            </a:gsLst>
            <a:lin ang="5400012" scaled="0"/>
          </a:grad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03"/>
        <p:cNvGrpSpPr/>
        <p:nvPr/>
      </p:nvGrpSpPr>
      <p:grpSpPr>
        <a:xfrm>
          <a:off x="0" y="0"/>
          <a:ext cx="0" cy="0"/>
          <a:chOff x="0" y="0"/>
          <a:chExt cx="0" cy="0"/>
        </a:xfrm>
      </p:grpSpPr>
      <p:sp>
        <p:nvSpPr>
          <p:cNvPr id="1204" name="Google Shape;1204;g3b04ba98b45_0_53"/>
          <p:cNvSpPr/>
          <p:nvPr/>
        </p:nvSpPr>
        <p:spPr>
          <a:xfrm>
            <a:off x="8779916" y="0"/>
            <a:ext cx="3412200" cy="68412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205" name="Google Shape;1205;g3b04ba98b45_0_53"/>
          <p:cNvSpPr txBox="1"/>
          <p:nvPr/>
        </p:nvSpPr>
        <p:spPr>
          <a:xfrm>
            <a:off x="185550" y="1116900"/>
            <a:ext cx="7418400" cy="4340700"/>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50000"/>
              </a:lnSpc>
              <a:spcBef>
                <a:spcPts val="0"/>
              </a:spcBef>
              <a:spcAft>
                <a:spcPts val="0"/>
              </a:spcAft>
              <a:buClr>
                <a:srgbClr val="595959"/>
              </a:buClr>
              <a:buSzPts val="2400"/>
              <a:buFont typeface="Arial"/>
              <a:buChar char="•"/>
              <a:tabLst/>
              <a:defRPr/>
            </a:pPr>
            <a:r>
              <a:rPr kumimoji="0" lang="en-CA" sz="2400" b="0" i="1" u="none" strike="noStrike" kern="0" cap="none" spc="0" normalizeH="0" baseline="0" noProof="0" dirty="0">
                <a:ln>
                  <a:noFill/>
                </a:ln>
                <a:solidFill>
                  <a:srgbClr val="595959"/>
                </a:solidFill>
                <a:effectLst/>
                <a:uLnTx/>
                <a:uFillTx/>
                <a:latin typeface="Calibri"/>
                <a:ea typeface="Calibri"/>
                <a:cs typeface="Calibri"/>
                <a:sym typeface="Calibri"/>
              </a:rPr>
              <a:t>Article:  </a:t>
            </a: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FASD-Informed IEPs/IPPs by </a:t>
            </a:r>
            <a:r>
              <a:rPr kumimoji="0" lang="en-CA" sz="2400" b="0" i="1" u="none" strike="noStrike" kern="0" cap="none" spc="0" normalizeH="0" baseline="0" noProof="0" dirty="0">
                <a:ln>
                  <a:noFill/>
                </a:ln>
                <a:solidFill>
                  <a:srgbClr val="595959"/>
                </a:solidFill>
                <a:effectLst/>
                <a:uLnTx/>
                <a:uFillTx/>
                <a:latin typeface="Calibri"/>
                <a:ea typeface="Calibri"/>
                <a:cs typeface="Calibri"/>
                <a:sym typeface="Calibri"/>
              </a:rPr>
              <a:t>Healthy Minds Consulting</a:t>
            </a:r>
            <a:endParaRPr kumimoji="0" sz="2400" b="0" i="1" u="none" strike="noStrike" kern="0" cap="none" spc="0" normalizeH="0" baseline="0" noProof="0" dirty="0">
              <a:ln>
                <a:noFill/>
              </a:ln>
              <a:solidFill>
                <a:srgbClr val="595959"/>
              </a:solidFill>
              <a:effectLst/>
              <a:uLnTx/>
              <a:uFillTx/>
              <a:latin typeface="Calibri"/>
              <a:ea typeface="Calibri"/>
              <a:cs typeface="Calibri"/>
              <a:sym typeface="Calibri"/>
            </a:endParaRPr>
          </a:p>
          <a:p>
            <a:pPr marL="285750" marR="0" lvl="0" indent="-285750" algn="l" defTabSz="914400" rtl="0" eaLnBrk="1" fontAlgn="auto" latinLnBrk="0" hangingPunct="1">
              <a:lnSpc>
                <a:spcPct val="15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Focus on brain-based, FASD-informed planning. </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285750" marR="0" lvl="0" indent="-285750" algn="l" defTabSz="914400" rtl="0" eaLnBrk="1" fontAlgn="auto" latinLnBrk="0" hangingPunct="1">
              <a:lnSpc>
                <a:spcPct val="15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Support realistic goals, environmental accommodations, and consistency across settings.</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285750" marR="0" lvl="0" indent="-285750" algn="l" defTabSz="914400" rtl="0" eaLnBrk="1" fontAlgn="auto" latinLnBrk="0" hangingPunct="1">
              <a:lnSpc>
                <a:spcPct val="15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This resource can be found here: </a:t>
            </a:r>
            <a:r>
              <a:rPr kumimoji="0" lang="en-CA" sz="2400" b="0" i="0" u="sng" strike="noStrike" kern="0" cap="none" spc="0" normalizeH="0" baseline="0" noProof="0" dirty="0">
                <a:ln>
                  <a:noFill/>
                </a:ln>
                <a:solidFill>
                  <a:srgbClr val="0563C1"/>
                </a:solidFill>
                <a:effectLst/>
                <a:uLnTx/>
                <a:uFillTx/>
                <a:latin typeface="Calibri"/>
                <a:ea typeface="Calibri"/>
                <a:cs typeface="Calibri"/>
                <a:sym typeface="Calibri"/>
                <a:hlinkClick r:id="rId3"/>
              </a:rPr>
              <a:t>https://www.healthymindsconsulting.com/fasd-informed-ieps/</a:t>
            </a: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 </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p:txBody>
      </p:sp>
      <p:sp>
        <p:nvSpPr>
          <p:cNvPr id="1206" name="Google Shape;1206;g3b04ba98b45_0_53"/>
          <p:cNvSpPr/>
          <p:nvPr/>
        </p:nvSpPr>
        <p:spPr>
          <a:xfrm rot="4499015">
            <a:off x="7942743" y="295513"/>
            <a:ext cx="208417" cy="179527"/>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207" name="Google Shape;1207;g3b04ba98b45_0_53"/>
          <p:cNvSpPr/>
          <p:nvPr/>
        </p:nvSpPr>
        <p:spPr>
          <a:xfrm rot="1813388">
            <a:off x="11504750" y="6041779"/>
            <a:ext cx="222898" cy="192234"/>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208" name="Google Shape;1208;g3b04ba98b45_0_53"/>
          <p:cNvSpPr txBox="1"/>
          <p:nvPr/>
        </p:nvSpPr>
        <p:spPr>
          <a:xfrm>
            <a:off x="360875" y="0"/>
            <a:ext cx="8634900" cy="923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Additional IPP Resource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9" name="Google Shape;1209;g3b04ba98b45_0_53"/>
          <p:cNvSpPr/>
          <p:nvPr/>
        </p:nvSpPr>
        <p:spPr>
          <a:xfrm rot="8238547">
            <a:off x="9132223" y="5213640"/>
            <a:ext cx="1626889" cy="1420522"/>
          </a:xfrm>
          <a:prstGeom prst="arc">
            <a:avLst>
              <a:gd name="adj1" fmla="val 16200000"/>
              <a:gd name="adj2" fmla="val 309726"/>
            </a:avLst>
          </a:prstGeom>
          <a:noFill/>
          <a:ln w="19050" cap="flat" cmpd="sng">
            <a:solidFill>
              <a:schemeClr val="accent1"/>
            </a:solidFill>
            <a:prstDash val="solid"/>
            <a:miter lim="800000"/>
            <a:headEnd type="triangle" w="med" len="med"/>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210" name="Google Shape;1210;g3b04ba98b45_0_53" descr="African American schoolboy using laptop with help of his teacher during computer class in the classroom. (Provided by Getty Images)"/>
          <p:cNvPicPr preferRelativeResize="0"/>
          <p:nvPr/>
        </p:nvPicPr>
        <p:blipFill>
          <a:blip r:embed="rId4">
            <a:alphaModFix/>
          </a:blip>
          <a:stretch>
            <a:fillRect/>
          </a:stretch>
        </p:blipFill>
        <p:spPr>
          <a:xfrm>
            <a:off x="8160650" y="1250250"/>
            <a:ext cx="3600148" cy="4224747"/>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sp>
        <p:nvSpPr>
          <p:cNvPr id="1103" name="Google Shape;1103;p52"/>
          <p:cNvSpPr/>
          <p:nvPr/>
        </p:nvSpPr>
        <p:spPr>
          <a:xfrm>
            <a:off x="-1268454"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04" name="Google Shape;1104;p52"/>
          <p:cNvSpPr/>
          <p:nvPr/>
        </p:nvSpPr>
        <p:spPr>
          <a:xfrm>
            <a:off x="656639" y="1101969"/>
            <a:ext cx="4608675" cy="529856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5" name="Google Shape;1105;p52"/>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106" name="Google Shape;1106;p52"/>
          <p:cNvCxnSpPr>
            <a:stCxn id="1105"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107" name="Google Shape;1107;p52"/>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62</a:t>
            </a:fld>
            <a:endParaRPr sz="1200">
              <a:solidFill>
                <a:schemeClr val="lt1"/>
              </a:solidFill>
              <a:latin typeface="Calibri"/>
              <a:ea typeface="Calibri"/>
              <a:cs typeface="Calibri"/>
              <a:sym typeface="Calibri"/>
            </a:endParaRPr>
          </a:p>
        </p:txBody>
      </p:sp>
      <p:sp>
        <p:nvSpPr>
          <p:cNvPr id="1108" name="Google Shape;1108;p52"/>
          <p:cNvSpPr/>
          <p:nvPr/>
        </p:nvSpPr>
        <p:spPr>
          <a:xfrm>
            <a:off x="5479903"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9" name="Google Shape;1109;p52"/>
          <p:cNvSpPr txBox="1"/>
          <p:nvPr/>
        </p:nvSpPr>
        <p:spPr>
          <a:xfrm>
            <a:off x="5787136" y="583747"/>
            <a:ext cx="5777191" cy="519616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What is ‘appropriate’ for each student is subjective. [I] have had many conversations with educators arguing that my children will not be able to understand so much of the discussion [around IPPs], but they insist they take part and then we have an overwhelmed child/teenager</a:t>
            </a:r>
            <a:endParaRPr/>
          </a:p>
        </p:txBody>
      </p:sp>
      <p:sp>
        <p:nvSpPr>
          <p:cNvPr id="1110" name="Google Shape;1110;p52"/>
          <p:cNvSpPr txBox="1"/>
          <p:nvPr/>
        </p:nvSpPr>
        <p:spPr>
          <a:xfrm>
            <a:off x="5379427" y="569322"/>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111" name="Google Shape;1111;p52"/>
          <p:cNvSpPr txBox="1"/>
          <p:nvPr/>
        </p:nvSpPr>
        <p:spPr>
          <a:xfrm>
            <a:off x="5921954" y="5479361"/>
            <a:ext cx="5502346"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112" name="Google Shape;1112;p52"/>
          <p:cNvSpPr/>
          <p:nvPr/>
        </p:nvSpPr>
        <p:spPr>
          <a:xfrm>
            <a:off x="7294934" y="6589249"/>
            <a:ext cx="4512366" cy="2782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200">
                <a:solidFill>
                  <a:schemeClr val="dk1"/>
                </a:solidFill>
                <a:latin typeface="Calibri"/>
                <a:ea typeface="Calibri"/>
                <a:cs typeface="Calibri"/>
                <a:sym typeface="Calibri"/>
              </a:rPr>
              <a:t>FASD Educator and Caregiver, Personal Communication, July 2021</a:t>
            </a:r>
            <a:endParaRPr/>
          </a:p>
        </p:txBody>
      </p:sp>
      <p:pic>
        <p:nvPicPr>
          <p:cNvPr id="1113" name="Google Shape;1113;p52"/>
          <p:cNvPicPr preferRelativeResize="0">
            <a:picLocks noGrp="1"/>
          </p:cNvPicPr>
          <p:nvPr>
            <p:ph type="pic" idx="2"/>
          </p:nvPr>
        </p:nvPicPr>
        <p:blipFill rotWithShape="1">
          <a:blip r:embed="rId3">
            <a:alphaModFix/>
          </a:blip>
          <a:srcRect l="14166" r="14165"/>
          <a:stretch/>
        </p:blipFill>
        <p:spPr>
          <a:xfrm>
            <a:off x="0" y="1500188"/>
            <a:ext cx="5003800" cy="4654550"/>
          </a:xfrm>
          <a:prstGeom prst="rect">
            <a:avLst/>
          </a:prstGeom>
          <a:solidFill>
            <a:schemeClr val="lt1"/>
          </a:solid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118"/>
        <p:cNvGrpSpPr/>
        <p:nvPr/>
      </p:nvGrpSpPr>
      <p:grpSpPr>
        <a:xfrm>
          <a:off x="0" y="0"/>
          <a:ext cx="0" cy="0"/>
          <a:chOff x="0" y="0"/>
          <a:chExt cx="0" cy="0"/>
        </a:xfrm>
      </p:grpSpPr>
      <p:sp>
        <p:nvSpPr>
          <p:cNvPr id="1119" name="Google Shape;1119;p53"/>
          <p:cNvSpPr/>
          <p:nvPr/>
        </p:nvSpPr>
        <p:spPr>
          <a:xfrm>
            <a:off x="6505895"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20" name="Google Shape;1120;p53"/>
          <p:cNvSpPr/>
          <p:nvPr/>
        </p:nvSpPr>
        <p:spPr>
          <a:xfrm>
            <a:off x="8430988" y="1101969"/>
            <a:ext cx="4608675" cy="529856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1" name="Google Shape;1121;p53"/>
          <p:cNvSpPr/>
          <p:nvPr/>
        </p:nvSpPr>
        <p:spPr>
          <a:xfrm>
            <a:off x="-45237"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122" name="Google Shape;1122;p53"/>
          <p:cNvCxnSpPr>
            <a:stCxn id="1121" idx="0"/>
          </p:cNvCxnSpPr>
          <p:nvPr/>
        </p:nvCxnSpPr>
        <p:spPr>
          <a:xfrm flipH="1">
            <a:off x="199756"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123" name="Google Shape;1123;p53"/>
          <p:cNvSpPr txBox="1"/>
          <p:nvPr/>
        </p:nvSpPr>
        <p:spPr>
          <a:xfrm>
            <a:off x="76249"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63</a:t>
            </a:fld>
            <a:endParaRPr sz="1200">
              <a:solidFill>
                <a:schemeClr val="lt1"/>
              </a:solidFill>
              <a:latin typeface="Calibri"/>
              <a:ea typeface="Calibri"/>
              <a:cs typeface="Calibri"/>
              <a:sym typeface="Calibri"/>
            </a:endParaRPr>
          </a:p>
        </p:txBody>
      </p:sp>
      <p:sp>
        <p:nvSpPr>
          <p:cNvPr id="1124" name="Google Shape;1124;p53"/>
          <p:cNvSpPr/>
          <p:nvPr/>
        </p:nvSpPr>
        <p:spPr>
          <a:xfrm>
            <a:off x="7489975"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5" name="Google Shape;1125;p53"/>
          <p:cNvSpPr txBox="1"/>
          <p:nvPr/>
        </p:nvSpPr>
        <p:spPr>
          <a:xfrm>
            <a:off x="859118" y="706230"/>
            <a:ext cx="6037647" cy="519616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With the caregiver, it would be so much more beneficial if the educator could go to the parents home or meet them outside of school to go over the IPP.  We have many parents who get a lot of anxiety going into to sign the IPP and often they do not even remember it. </a:t>
            </a:r>
            <a:endParaRPr/>
          </a:p>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 Caregiver</a:t>
            </a:r>
            <a:endParaRPr/>
          </a:p>
        </p:txBody>
      </p:sp>
      <p:sp>
        <p:nvSpPr>
          <p:cNvPr id="1126" name="Google Shape;1126;p53"/>
          <p:cNvSpPr/>
          <p:nvPr/>
        </p:nvSpPr>
        <p:spPr>
          <a:xfrm>
            <a:off x="7294934" y="6589249"/>
            <a:ext cx="4512366" cy="2782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200">
                <a:solidFill>
                  <a:schemeClr val="dk1"/>
                </a:solidFill>
                <a:latin typeface="Calibri"/>
                <a:ea typeface="Calibri"/>
                <a:cs typeface="Calibri"/>
                <a:sym typeface="Calibri"/>
              </a:rPr>
              <a:t>FASD Educator and Caregiver, Personal Communication, July 2021</a:t>
            </a:r>
            <a:endParaRPr/>
          </a:p>
        </p:txBody>
      </p:sp>
      <p:pic>
        <p:nvPicPr>
          <p:cNvPr id="1127" name="Google Shape;1127;p53"/>
          <p:cNvPicPr preferRelativeResize="0">
            <a:picLocks noGrp="1"/>
          </p:cNvPicPr>
          <p:nvPr>
            <p:ph type="pic" idx="2"/>
          </p:nvPr>
        </p:nvPicPr>
        <p:blipFill rotWithShape="1">
          <a:blip r:embed="rId3">
            <a:alphaModFix/>
          </a:blip>
          <a:srcRect l="14166" r="14165"/>
          <a:stretch/>
        </p:blipFill>
        <p:spPr>
          <a:xfrm>
            <a:off x="7774349" y="1500188"/>
            <a:ext cx="5003800" cy="4654550"/>
          </a:xfrm>
          <a:prstGeom prst="rect">
            <a:avLst/>
          </a:prstGeom>
          <a:solidFill>
            <a:schemeClr val="lt1"/>
          </a:solidFill>
          <a:ln>
            <a:noFill/>
          </a:ln>
        </p:spPr>
      </p:pic>
      <p:sp>
        <p:nvSpPr>
          <p:cNvPr id="1128" name="Google Shape;1128;p53"/>
          <p:cNvSpPr txBox="1"/>
          <p:nvPr/>
        </p:nvSpPr>
        <p:spPr>
          <a:xfrm>
            <a:off x="6184250" y="4449758"/>
            <a:ext cx="672747"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133"/>
        <p:cNvGrpSpPr/>
        <p:nvPr/>
      </p:nvGrpSpPr>
      <p:grpSpPr>
        <a:xfrm>
          <a:off x="0" y="0"/>
          <a:ext cx="0" cy="0"/>
          <a:chOff x="0" y="0"/>
          <a:chExt cx="0" cy="0"/>
        </a:xfrm>
      </p:grpSpPr>
      <p:sp>
        <p:nvSpPr>
          <p:cNvPr id="1134" name="Google Shape;1134;p54"/>
          <p:cNvSpPr txBox="1"/>
          <p:nvPr/>
        </p:nvSpPr>
        <p:spPr>
          <a:xfrm>
            <a:off x="1261729" y="3788039"/>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1135" name="Google Shape;1135;p54"/>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136" name="Google Shape;1136;p54"/>
          <p:cNvCxnSpPr>
            <a:stCxn id="1135"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137" name="Google Shape;1137;p54"/>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64</a:t>
            </a:fld>
            <a:endParaRPr sz="1200">
              <a:solidFill>
                <a:schemeClr val="lt1"/>
              </a:solidFill>
              <a:latin typeface="Calibri"/>
              <a:ea typeface="Calibri"/>
              <a:cs typeface="Calibri"/>
              <a:sym typeface="Calibri"/>
            </a:endParaRPr>
          </a:p>
        </p:txBody>
      </p:sp>
      <p:sp>
        <p:nvSpPr>
          <p:cNvPr id="1138" name="Google Shape;1138;p54"/>
          <p:cNvSpPr/>
          <p:nvPr/>
        </p:nvSpPr>
        <p:spPr>
          <a:xfrm>
            <a:off x="5703888"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9" name="Google Shape;1139;p54"/>
          <p:cNvSpPr txBox="1"/>
          <p:nvPr/>
        </p:nvSpPr>
        <p:spPr>
          <a:xfrm>
            <a:off x="1261729" y="4442100"/>
            <a:ext cx="3868411" cy="1711366"/>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Instructional</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Assessment</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Environmental</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Transition</a:t>
            </a:r>
            <a:endParaRPr/>
          </a:p>
        </p:txBody>
      </p:sp>
      <p:sp>
        <p:nvSpPr>
          <p:cNvPr id="1140" name="Google Shape;1140;p54"/>
          <p:cNvSpPr/>
          <p:nvPr/>
        </p:nvSpPr>
        <p:spPr>
          <a:xfrm rot="-5400000">
            <a:off x="2014193" y="3574545"/>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1" name="Google Shape;1141;p54"/>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2" name="Google Shape;1142;p54"/>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3" name="Google Shape;1143;p54"/>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1144" name="Google Shape;1144;p54"/>
          <p:cNvSpPr/>
          <p:nvPr/>
        </p:nvSpPr>
        <p:spPr>
          <a:xfrm rot="-3507348">
            <a:off x="5383112" y="4555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5" name="Google Shape;1145;p54"/>
          <p:cNvSpPr/>
          <p:nvPr/>
        </p:nvSpPr>
        <p:spPr>
          <a:xfrm rot="-3507348">
            <a:off x="11236554" y="664754"/>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6" name="Google Shape;1146;p54"/>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4</a:t>
            </a:r>
            <a:endParaRPr/>
          </a:p>
        </p:txBody>
      </p:sp>
      <p:pic>
        <p:nvPicPr>
          <p:cNvPr id="1147" name="Google Shape;1147;p54"/>
          <p:cNvPicPr preferRelativeResize="0"/>
          <p:nvPr/>
        </p:nvPicPr>
        <p:blipFill rotWithShape="1">
          <a:blip r:embed="rId3">
            <a:alphaModFix/>
          </a:blip>
          <a:srcRect l="9774" r="9773"/>
          <a:stretch/>
        </p:blipFill>
        <p:spPr>
          <a:xfrm>
            <a:off x="6440815" y="1073541"/>
            <a:ext cx="5046523" cy="5331844"/>
          </a:xfrm>
          <a:custGeom>
            <a:avLst/>
            <a:gdLst/>
            <a:ahLst/>
            <a:cxnLst/>
            <a:rect l="l" t="t" r="r" b="b"/>
            <a:pathLst>
              <a:path w="3958894" h="5733826" extrusionOk="0">
                <a:moveTo>
                  <a:pt x="0" y="0"/>
                </a:moveTo>
                <a:lnTo>
                  <a:pt x="3958894" y="0"/>
                </a:lnTo>
                <a:lnTo>
                  <a:pt x="3958894" y="5513870"/>
                </a:lnTo>
                <a:cubicBezTo>
                  <a:pt x="3958894" y="5635348"/>
                  <a:pt x="3860416" y="5733826"/>
                  <a:pt x="3738938" y="5733826"/>
                </a:cubicBezTo>
                <a:lnTo>
                  <a:pt x="219956" y="5733826"/>
                </a:lnTo>
                <a:cubicBezTo>
                  <a:pt x="98478" y="5733826"/>
                  <a:pt x="0" y="5635348"/>
                  <a:pt x="0" y="5513870"/>
                </a:cubicBezTo>
                <a:close/>
              </a:path>
            </a:pathLst>
          </a:custGeom>
          <a:noFill/>
          <a:ln>
            <a:noFill/>
          </a:ln>
        </p:spPr>
      </p:pic>
      <p:sp>
        <p:nvSpPr>
          <p:cNvPr id="1148" name="Google Shape;1148;p54"/>
          <p:cNvSpPr txBox="1"/>
          <p:nvPr/>
        </p:nvSpPr>
        <p:spPr>
          <a:xfrm>
            <a:off x="1261728" y="2082920"/>
            <a:ext cx="536767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Accommodations</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sp>
        <p:nvSpPr>
          <p:cNvPr id="1154" name="Google Shape;1154;p55"/>
          <p:cNvSpPr/>
          <p:nvPr/>
        </p:nvSpPr>
        <p:spPr>
          <a:xfrm>
            <a:off x="3363310" y="0"/>
            <a:ext cx="8828690" cy="6070600"/>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5" name="Google Shape;1155;p55"/>
          <p:cNvSpPr/>
          <p:nvPr/>
        </p:nvSpPr>
        <p:spPr>
          <a:xfrm>
            <a:off x="0" y="4246179"/>
            <a:ext cx="6337300"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6" name="Google Shape;1156;p55"/>
          <p:cNvSpPr txBox="1"/>
          <p:nvPr/>
        </p:nvSpPr>
        <p:spPr>
          <a:xfrm>
            <a:off x="229084" y="4604230"/>
            <a:ext cx="6108216"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Possible Classroom Accommodations</a:t>
            </a:r>
            <a:endParaRPr/>
          </a:p>
        </p:txBody>
      </p:sp>
      <p:sp>
        <p:nvSpPr>
          <p:cNvPr id="1157" name="Google Shape;1157;p55"/>
          <p:cNvSpPr txBox="1"/>
          <p:nvPr/>
        </p:nvSpPr>
        <p:spPr>
          <a:xfrm>
            <a:off x="8312114" y="629242"/>
            <a:ext cx="3422686"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600" b="1">
                <a:solidFill>
                  <a:srgbClr val="364DA1"/>
                </a:solidFill>
                <a:latin typeface="EB Garamond"/>
                <a:ea typeface="EB Garamond"/>
                <a:cs typeface="EB Garamond"/>
                <a:sym typeface="EB Garamond"/>
              </a:rPr>
              <a:t>Instructional</a:t>
            </a:r>
            <a:r>
              <a:rPr lang="en-CA" sz="2800">
                <a:solidFill>
                  <a:schemeClr val="dk1"/>
                </a:solidFill>
                <a:latin typeface="Calibri"/>
                <a:ea typeface="Calibri"/>
                <a:cs typeface="Calibri"/>
                <a:sym typeface="Calibri"/>
              </a:rPr>
              <a:t> </a:t>
            </a:r>
            <a:r>
              <a:rPr lang="en-CA" sz="2800">
                <a:solidFill>
                  <a:srgbClr val="595959"/>
                </a:solidFill>
                <a:latin typeface="Calibri"/>
                <a:ea typeface="Calibri"/>
                <a:cs typeface="Calibri"/>
                <a:sym typeface="Calibri"/>
              </a:rPr>
              <a:t>Accommodations</a:t>
            </a:r>
            <a:endParaRPr/>
          </a:p>
        </p:txBody>
      </p:sp>
      <p:sp>
        <p:nvSpPr>
          <p:cNvPr id="1158" name="Google Shape;1158;p55"/>
          <p:cNvSpPr txBox="1"/>
          <p:nvPr/>
        </p:nvSpPr>
        <p:spPr>
          <a:xfrm>
            <a:off x="8312114" y="1978321"/>
            <a:ext cx="3422686"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600" b="1">
                <a:solidFill>
                  <a:srgbClr val="FE721F"/>
                </a:solidFill>
                <a:latin typeface="EB Garamond"/>
                <a:ea typeface="EB Garamond"/>
                <a:cs typeface="EB Garamond"/>
                <a:sym typeface="EB Garamond"/>
              </a:rPr>
              <a:t>Assessment</a:t>
            </a:r>
            <a:r>
              <a:rPr lang="en-CA" sz="2800">
                <a:solidFill>
                  <a:schemeClr val="dk1"/>
                </a:solidFill>
                <a:latin typeface="Calibri"/>
                <a:ea typeface="Calibri"/>
                <a:cs typeface="Calibri"/>
                <a:sym typeface="Calibri"/>
              </a:rPr>
              <a:t> </a:t>
            </a:r>
            <a:r>
              <a:rPr lang="en-CA" sz="2800">
                <a:solidFill>
                  <a:srgbClr val="595959"/>
                </a:solidFill>
                <a:latin typeface="Calibri"/>
                <a:ea typeface="Calibri"/>
                <a:cs typeface="Calibri"/>
                <a:sym typeface="Calibri"/>
              </a:rPr>
              <a:t>Accommodations</a:t>
            </a:r>
            <a:endParaRPr/>
          </a:p>
        </p:txBody>
      </p:sp>
      <p:sp>
        <p:nvSpPr>
          <p:cNvPr id="1159" name="Google Shape;1159;p55"/>
          <p:cNvSpPr txBox="1"/>
          <p:nvPr/>
        </p:nvSpPr>
        <p:spPr>
          <a:xfrm>
            <a:off x="8312114" y="3349921"/>
            <a:ext cx="3422686"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600" b="1">
                <a:solidFill>
                  <a:srgbClr val="4B9847"/>
                </a:solidFill>
                <a:latin typeface="EB Garamond"/>
                <a:ea typeface="EB Garamond"/>
                <a:cs typeface="EB Garamond"/>
                <a:sym typeface="EB Garamond"/>
              </a:rPr>
              <a:t>Environmental</a:t>
            </a:r>
            <a:r>
              <a:rPr lang="en-CA" sz="2800">
                <a:solidFill>
                  <a:schemeClr val="dk1"/>
                </a:solidFill>
                <a:latin typeface="Calibri"/>
                <a:ea typeface="Calibri"/>
                <a:cs typeface="Calibri"/>
                <a:sym typeface="Calibri"/>
              </a:rPr>
              <a:t> </a:t>
            </a:r>
            <a:r>
              <a:rPr lang="en-CA" sz="2800">
                <a:solidFill>
                  <a:srgbClr val="595959"/>
                </a:solidFill>
                <a:latin typeface="Calibri"/>
                <a:ea typeface="Calibri"/>
                <a:cs typeface="Calibri"/>
                <a:sym typeface="Calibri"/>
              </a:rPr>
              <a:t>Accommodations</a:t>
            </a:r>
            <a:endParaRPr/>
          </a:p>
        </p:txBody>
      </p:sp>
      <p:sp>
        <p:nvSpPr>
          <p:cNvPr id="1160" name="Google Shape;1160;p55"/>
          <p:cNvSpPr txBox="1"/>
          <p:nvPr/>
        </p:nvSpPr>
        <p:spPr>
          <a:xfrm>
            <a:off x="8312114" y="4734221"/>
            <a:ext cx="3422686"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600" b="1">
                <a:solidFill>
                  <a:srgbClr val="00B0F0"/>
                </a:solidFill>
                <a:latin typeface="EB Garamond"/>
                <a:ea typeface="EB Garamond"/>
                <a:cs typeface="EB Garamond"/>
                <a:sym typeface="EB Garamond"/>
              </a:rPr>
              <a:t>Transition</a:t>
            </a:r>
            <a:r>
              <a:rPr lang="en-CA" sz="2800">
                <a:solidFill>
                  <a:schemeClr val="dk1"/>
                </a:solidFill>
                <a:latin typeface="Calibri"/>
                <a:ea typeface="Calibri"/>
                <a:cs typeface="Calibri"/>
                <a:sym typeface="Calibri"/>
              </a:rPr>
              <a:t> </a:t>
            </a:r>
            <a:r>
              <a:rPr lang="en-CA" sz="2800">
                <a:solidFill>
                  <a:srgbClr val="595959"/>
                </a:solidFill>
                <a:latin typeface="Calibri"/>
                <a:ea typeface="Calibri"/>
                <a:cs typeface="Calibri"/>
                <a:sym typeface="Calibri"/>
              </a:rPr>
              <a:t>Accommodations</a:t>
            </a:r>
            <a:endParaRPr/>
          </a:p>
        </p:txBody>
      </p:sp>
      <p:sp>
        <p:nvSpPr>
          <p:cNvPr id="1161" name="Google Shape;1161;p55"/>
          <p:cNvSpPr/>
          <p:nvPr/>
        </p:nvSpPr>
        <p:spPr>
          <a:xfrm>
            <a:off x="7522510" y="838147"/>
            <a:ext cx="531214" cy="534798"/>
          </a:xfrm>
          <a:custGeom>
            <a:avLst/>
            <a:gdLst/>
            <a:ahLst/>
            <a:cxnLst/>
            <a:rect l="l" t="t" r="r" b="b"/>
            <a:pathLst>
              <a:path w="774" h="783" extrusionOk="0">
                <a:moveTo>
                  <a:pt x="639" y="152"/>
                </a:moveTo>
                <a:cubicBezTo>
                  <a:pt x="645" y="167"/>
                  <a:pt x="637" y="184"/>
                  <a:pt x="622" y="190"/>
                </a:cubicBezTo>
                <a:cubicBezTo>
                  <a:pt x="607" y="196"/>
                  <a:pt x="590" y="188"/>
                  <a:pt x="584" y="173"/>
                </a:cubicBezTo>
                <a:cubicBezTo>
                  <a:pt x="578" y="158"/>
                  <a:pt x="585" y="141"/>
                  <a:pt x="601" y="135"/>
                </a:cubicBezTo>
                <a:cubicBezTo>
                  <a:pt x="616" y="129"/>
                  <a:pt x="633" y="136"/>
                  <a:pt x="639" y="152"/>
                </a:cubicBezTo>
                <a:close/>
                <a:moveTo>
                  <a:pt x="640" y="235"/>
                </a:moveTo>
                <a:cubicBezTo>
                  <a:pt x="600" y="250"/>
                  <a:pt x="555" y="231"/>
                  <a:pt x="539" y="191"/>
                </a:cubicBezTo>
                <a:cubicBezTo>
                  <a:pt x="524" y="151"/>
                  <a:pt x="543" y="106"/>
                  <a:pt x="583" y="90"/>
                </a:cubicBezTo>
                <a:cubicBezTo>
                  <a:pt x="623" y="74"/>
                  <a:pt x="668" y="94"/>
                  <a:pt x="684" y="134"/>
                </a:cubicBezTo>
                <a:cubicBezTo>
                  <a:pt x="699" y="174"/>
                  <a:pt x="680" y="219"/>
                  <a:pt x="640" y="235"/>
                </a:cubicBezTo>
                <a:close/>
                <a:moveTo>
                  <a:pt x="767" y="203"/>
                </a:moveTo>
                <a:lnTo>
                  <a:pt x="750" y="196"/>
                </a:lnTo>
                <a:cubicBezTo>
                  <a:pt x="754" y="175"/>
                  <a:pt x="755" y="154"/>
                  <a:pt x="750" y="134"/>
                </a:cubicBezTo>
                <a:lnTo>
                  <a:pt x="769" y="127"/>
                </a:lnTo>
                <a:cubicBezTo>
                  <a:pt x="772" y="125"/>
                  <a:pt x="774" y="121"/>
                  <a:pt x="773" y="117"/>
                </a:cubicBezTo>
                <a:lnTo>
                  <a:pt x="760" y="85"/>
                </a:lnTo>
                <a:cubicBezTo>
                  <a:pt x="758" y="81"/>
                  <a:pt x="754" y="79"/>
                  <a:pt x="750" y="81"/>
                </a:cubicBezTo>
                <a:lnTo>
                  <a:pt x="731" y="88"/>
                </a:lnTo>
                <a:cubicBezTo>
                  <a:pt x="720" y="71"/>
                  <a:pt x="705" y="56"/>
                  <a:pt x="688" y="45"/>
                </a:cubicBezTo>
                <a:lnTo>
                  <a:pt x="696" y="26"/>
                </a:lnTo>
                <a:cubicBezTo>
                  <a:pt x="697" y="24"/>
                  <a:pt x="697" y="22"/>
                  <a:pt x="696" y="21"/>
                </a:cubicBezTo>
                <a:cubicBezTo>
                  <a:pt x="695" y="19"/>
                  <a:pt x="694" y="17"/>
                  <a:pt x="692" y="17"/>
                </a:cubicBezTo>
                <a:lnTo>
                  <a:pt x="660" y="3"/>
                </a:lnTo>
                <a:cubicBezTo>
                  <a:pt x="656" y="1"/>
                  <a:pt x="652" y="3"/>
                  <a:pt x="650" y="7"/>
                </a:cubicBezTo>
                <a:lnTo>
                  <a:pt x="642" y="26"/>
                </a:lnTo>
                <a:cubicBezTo>
                  <a:pt x="623" y="21"/>
                  <a:pt x="602" y="21"/>
                  <a:pt x="583" y="25"/>
                </a:cubicBezTo>
                <a:lnTo>
                  <a:pt x="575" y="6"/>
                </a:lnTo>
                <a:cubicBezTo>
                  <a:pt x="573" y="2"/>
                  <a:pt x="569" y="0"/>
                  <a:pt x="565" y="2"/>
                </a:cubicBezTo>
                <a:lnTo>
                  <a:pt x="533" y="14"/>
                </a:lnTo>
                <a:cubicBezTo>
                  <a:pt x="529" y="16"/>
                  <a:pt x="527" y="20"/>
                  <a:pt x="529" y="24"/>
                </a:cubicBezTo>
                <a:lnTo>
                  <a:pt x="536" y="43"/>
                </a:lnTo>
                <a:cubicBezTo>
                  <a:pt x="519" y="54"/>
                  <a:pt x="504" y="68"/>
                  <a:pt x="493" y="85"/>
                </a:cubicBezTo>
                <a:lnTo>
                  <a:pt x="475" y="77"/>
                </a:lnTo>
                <a:cubicBezTo>
                  <a:pt x="471" y="76"/>
                  <a:pt x="467" y="77"/>
                  <a:pt x="465" y="81"/>
                </a:cubicBezTo>
                <a:lnTo>
                  <a:pt x="451" y="113"/>
                </a:lnTo>
                <a:cubicBezTo>
                  <a:pt x="450" y="115"/>
                  <a:pt x="450" y="117"/>
                  <a:pt x="451" y="119"/>
                </a:cubicBezTo>
                <a:cubicBezTo>
                  <a:pt x="452" y="121"/>
                  <a:pt x="453" y="122"/>
                  <a:pt x="455" y="123"/>
                </a:cubicBezTo>
                <a:lnTo>
                  <a:pt x="473" y="131"/>
                </a:lnTo>
                <a:cubicBezTo>
                  <a:pt x="468" y="150"/>
                  <a:pt x="468" y="171"/>
                  <a:pt x="472" y="191"/>
                </a:cubicBezTo>
                <a:lnTo>
                  <a:pt x="454" y="198"/>
                </a:lnTo>
                <a:cubicBezTo>
                  <a:pt x="451" y="200"/>
                  <a:pt x="449" y="204"/>
                  <a:pt x="450" y="208"/>
                </a:cubicBezTo>
                <a:lnTo>
                  <a:pt x="463" y="240"/>
                </a:lnTo>
                <a:cubicBezTo>
                  <a:pt x="465" y="244"/>
                  <a:pt x="469" y="246"/>
                  <a:pt x="473" y="244"/>
                </a:cubicBezTo>
                <a:lnTo>
                  <a:pt x="489" y="238"/>
                </a:lnTo>
                <a:cubicBezTo>
                  <a:pt x="500" y="255"/>
                  <a:pt x="514" y="270"/>
                  <a:pt x="532" y="282"/>
                </a:cubicBezTo>
                <a:lnTo>
                  <a:pt x="524" y="299"/>
                </a:lnTo>
                <a:cubicBezTo>
                  <a:pt x="523" y="303"/>
                  <a:pt x="524" y="307"/>
                  <a:pt x="528" y="309"/>
                </a:cubicBezTo>
                <a:lnTo>
                  <a:pt x="560" y="323"/>
                </a:lnTo>
                <a:cubicBezTo>
                  <a:pt x="562" y="323"/>
                  <a:pt x="564" y="323"/>
                  <a:pt x="566" y="323"/>
                </a:cubicBezTo>
                <a:cubicBezTo>
                  <a:pt x="568" y="322"/>
                  <a:pt x="569" y="320"/>
                  <a:pt x="570" y="319"/>
                </a:cubicBezTo>
                <a:lnTo>
                  <a:pt x="577" y="302"/>
                </a:lnTo>
                <a:cubicBezTo>
                  <a:pt x="598" y="307"/>
                  <a:pt x="619" y="308"/>
                  <a:pt x="640" y="304"/>
                </a:cubicBezTo>
                <a:lnTo>
                  <a:pt x="646" y="320"/>
                </a:lnTo>
                <a:cubicBezTo>
                  <a:pt x="648" y="324"/>
                  <a:pt x="652" y="326"/>
                  <a:pt x="656" y="324"/>
                </a:cubicBezTo>
                <a:lnTo>
                  <a:pt x="688" y="311"/>
                </a:lnTo>
                <a:cubicBezTo>
                  <a:pt x="692" y="310"/>
                  <a:pt x="694" y="305"/>
                  <a:pt x="693" y="302"/>
                </a:cubicBezTo>
                <a:lnTo>
                  <a:pt x="686" y="285"/>
                </a:lnTo>
                <a:cubicBezTo>
                  <a:pt x="704" y="274"/>
                  <a:pt x="719" y="259"/>
                  <a:pt x="731" y="242"/>
                </a:cubicBezTo>
                <a:lnTo>
                  <a:pt x="747" y="249"/>
                </a:lnTo>
                <a:cubicBezTo>
                  <a:pt x="751" y="250"/>
                  <a:pt x="756" y="249"/>
                  <a:pt x="757" y="245"/>
                </a:cubicBezTo>
                <a:lnTo>
                  <a:pt x="771" y="213"/>
                </a:lnTo>
                <a:cubicBezTo>
                  <a:pt x="773" y="209"/>
                  <a:pt x="771" y="205"/>
                  <a:pt x="767" y="203"/>
                </a:cubicBezTo>
                <a:close/>
                <a:moveTo>
                  <a:pt x="343" y="492"/>
                </a:moveTo>
                <a:cubicBezTo>
                  <a:pt x="343" y="520"/>
                  <a:pt x="320" y="543"/>
                  <a:pt x="292" y="543"/>
                </a:cubicBezTo>
                <a:cubicBezTo>
                  <a:pt x="263" y="543"/>
                  <a:pt x="240" y="520"/>
                  <a:pt x="240" y="492"/>
                </a:cubicBezTo>
                <a:cubicBezTo>
                  <a:pt x="240" y="463"/>
                  <a:pt x="263" y="440"/>
                  <a:pt x="292" y="440"/>
                </a:cubicBezTo>
                <a:cubicBezTo>
                  <a:pt x="320" y="440"/>
                  <a:pt x="343" y="463"/>
                  <a:pt x="343" y="492"/>
                </a:cubicBezTo>
                <a:close/>
                <a:moveTo>
                  <a:pt x="292" y="628"/>
                </a:moveTo>
                <a:cubicBezTo>
                  <a:pt x="216" y="628"/>
                  <a:pt x="156" y="567"/>
                  <a:pt x="156" y="492"/>
                </a:cubicBezTo>
                <a:cubicBezTo>
                  <a:pt x="156" y="417"/>
                  <a:pt x="216" y="356"/>
                  <a:pt x="292" y="356"/>
                </a:cubicBezTo>
                <a:cubicBezTo>
                  <a:pt x="366" y="356"/>
                  <a:pt x="427" y="417"/>
                  <a:pt x="427" y="492"/>
                </a:cubicBezTo>
                <a:cubicBezTo>
                  <a:pt x="427" y="567"/>
                  <a:pt x="366" y="628"/>
                  <a:pt x="292" y="628"/>
                </a:cubicBezTo>
                <a:close/>
                <a:moveTo>
                  <a:pt x="570" y="448"/>
                </a:moveTo>
                <a:lnTo>
                  <a:pt x="534" y="448"/>
                </a:lnTo>
                <a:cubicBezTo>
                  <a:pt x="528" y="413"/>
                  <a:pt x="513" y="379"/>
                  <a:pt x="492" y="350"/>
                </a:cubicBezTo>
                <a:lnTo>
                  <a:pt x="517" y="325"/>
                </a:lnTo>
                <a:cubicBezTo>
                  <a:pt x="519" y="323"/>
                  <a:pt x="521" y="319"/>
                  <a:pt x="521" y="316"/>
                </a:cubicBezTo>
                <a:cubicBezTo>
                  <a:pt x="521" y="313"/>
                  <a:pt x="519" y="309"/>
                  <a:pt x="517" y="307"/>
                </a:cubicBezTo>
                <a:lnTo>
                  <a:pt x="474" y="264"/>
                </a:lnTo>
                <a:cubicBezTo>
                  <a:pt x="469" y="259"/>
                  <a:pt x="461" y="259"/>
                  <a:pt x="456" y="264"/>
                </a:cubicBezTo>
                <a:lnTo>
                  <a:pt x="430" y="289"/>
                </a:lnTo>
                <a:cubicBezTo>
                  <a:pt x="401" y="269"/>
                  <a:pt x="368" y="256"/>
                  <a:pt x="333" y="250"/>
                </a:cubicBezTo>
                <a:lnTo>
                  <a:pt x="333" y="213"/>
                </a:lnTo>
                <a:cubicBezTo>
                  <a:pt x="333" y="206"/>
                  <a:pt x="328" y="200"/>
                  <a:pt x="321" y="200"/>
                </a:cubicBezTo>
                <a:lnTo>
                  <a:pt x="259" y="200"/>
                </a:lnTo>
                <a:cubicBezTo>
                  <a:pt x="252" y="200"/>
                  <a:pt x="246" y="206"/>
                  <a:pt x="246" y="213"/>
                </a:cubicBezTo>
                <a:lnTo>
                  <a:pt x="246" y="250"/>
                </a:lnTo>
                <a:cubicBezTo>
                  <a:pt x="212" y="256"/>
                  <a:pt x="178" y="269"/>
                  <a:pt x="149" y="290"/>
                </a:cubicBezTo>
                <a:lnTo>
                  <a:pt x="124" y="265"/>
                </a:lnTo>
                <a:cubicBezTo>
                  <a:pt x="119" y="260"/>
                  <a:pt x="111" y="260"/>
                  <a:pt x="106" y="265"/>
                </a:cubicBezTo>
                <a:lnTo>
                  <a:pt x="63" y="308"/>
                </a:lnTo>
                <a:cubicBezTo>
                  <a:pt x="60" y="310"/>
                  <a:pt x="59" y="314"/>
                  <a:pt x="59" y="317"/>
                </a:cubicBezTo>
                <a:cubicBezTo>
                  <a:pt x="59" y="321"/>
                  <a:pt x="60" y="324"/>
                  <a:pt x="63" y="326"/>
                </a:cubicBezTo>
                <a:lnTo>
                  <a:pt x="87" y="351"/>
                </a:lnTo>
                <a:cubicBezTo>
                  <a:pt x="66" y="380"/>
                  <a:pt x="52" y="413"/>
                  <a:pt x="45" y="448"/>
                </a:cubicBezTo>
                <a:lnTo>
                  <a:pt x="13" y="448"/>
                </a:lnTo>
                <a:cubicBezTo>
                  <a:pt x="6" y="448"/>
                  <a:pt x="0" y="454"/>
                  <a:pt x="0" y="461"/>
                </a:cubicBezTo>
                <a:lnTo>
                  <a:pt x="0" y="522"/>
                </a:lnTo>
                <a:cubicBezTo>
                  <a:pt x="0" y="530"/>
                  <a:pt x="6" y="535"/>
                  <a:pt x="13" y="535"/>
                </a:cubicBezTo>
                <a:lnTo>
                  <a:pt x="44" y="535"/>
                </a:lnTo>
                <a:cubicBezTo>
                  <a:pt x="50" y="571"/>
                  <a:pt x="64" y="605"/>
                  <a:pt x="84" y="635"/>
                </a:cubicBezTo>
                <a:lnTo>
                  <a:pt x="62" y="658"/>
                </a:lnTo>
                <a:cubicBezTo>
                  <a:pt x="57" y="663"/>
                  <a:pt x="57" y="671"/>
                  <a:pt x="62" y="676"/>
                </a:cubicBezTo>
                <a:lnTo>
                  <a:pt x="105" y="719"/>
                </a:lnTo>
                <a:cubicBezTo>
                  <a:pt x="107" y="721"/>
                  <a:pt x="111" y="723"/>
                  <a:pt x="114" y="723"/>
                </a:cubicBezTo>
                <a:cubicBezTo>
                  <a:pt x="117" y="723"/>
                  <a:pt x="121" y="721"/>
                  <a:pt x="123" y="719"/>
                </a:cubicBezTo>
                <a:lnTo>
                  <a:pt x="145" y="697"/>
                </a:lnTo>
                <a:cubicBezTo>
                  <a:pt x="175" y="719"/>
                  <a:pt x="210" y="733"/>
                  <a:pt x="246" y="740"/>
                </a:cubicBezTo>
                <a:lnTo>
                  <a:pt x="246" y="771"/>
                </a:lnTo>
                <a:cubicBezTo>
                  <a:pt x="246" y="778"/>
                  <a:pt x="252" y="783"/>
                  <a:pt x="259" y="783"/>
                </a:cubicBezTo>
                <a:lnTo>
                  <a:pt x="321" y="783"/>
                </a:lnTo>
                <a:cubicBezTo>
                  <a:pt x="328" y="783"/>
                  <a:pt x="333" y="778"/>
                  <a:pt x="333" y="771"/>
                </a:cubicBezTo>
                <a:lnTo>
                  <a:pt x="333" y="740"/>
                </a:lnTo>
                <a:cubicBezTo>
                  <a:pt x="369" y="733"/>
                  <a:pt x="404" y="719"/>
                  <a:pt x="434" y="697"/>
                </a:cubicBezTo>
                <a:lnTo>
                  <a:pt x="457" y="720"/>
                </a:lnTo>
                <a:cubicBezTo>
                  <a:pt x="462" y="725"/>
                  <a:pt x="470" y="725"/>
                  <a:pt x="475" y="720"/>
                </a:cubicBezTo>
                <a:lnTo>
                  <a:pt x="518" y="677"/>
                </a:lnTo>
                <a:cubicBezTo>
                  <a:pt x="523" y="672"/>
                  <a:pt x="523" y="664"/>
                  <a:pt x="518" y="659"/>
                </a:cubicBezTo>
                <a:lnTo>
                  <a:pt x="495" y="635"/>
                </a:lnTo>
                <a:cubicBezTo>
                  <a:pt x="516" y="605"/>
                  <a:pt x="529" y="571"/>
                  <a:pt x="535" y="535"/>
                </a:cubicBezTo>
                <a:lnTo>
                  <a:pt x="570" y="535"/>
                </a:lnTo>
                <a:cubicBezTo>
                  <a:pt x="577" y="535"/>
                  <a:pt x="583" y="530"/>
                  <a:pt x="583" y="522"/>
                </a:cubicBezTo>
                <a:lnTo>
                  <a:pt x="583" y="461"/>
                </a:lnTo>
                <a:cubicBezTo>
                  <a:pt x="583" y="454"/>
                  <a:pt x="577" y="448"/>
                  <a:pt x="570" y="448"/>
                </a:cubicBezTo>
                <a:close/>
              </a:path>
            </a:pathLst>
          </a:custGeom>
          <a:solidFill>
            <a:srgbClr val="BADEE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162" name="Google Shape;1162;p55"/>
          <p:cNvSpPr/>
          <p:nvPr/>
        </p:nvSpPr>
        <p:spPr>
          <a:xfrm>
            <a:off x="7522510" y="2215126"/>
            <a:ext cx="531214" cy="534798"/>
          </a:xfrm>
          <a:custGeom>
            <a:avLst/>
            <a:gdLst/>
            <a:ahLst/>
            <a:cxnLst/>
            <a:rect l="l" t="t" r="r" b="b"/>
            <a:pathLst>
              <a:path w="774" h="783" extrusionOk="0">
                <a:moveTo>
                  <a:pt x="639" y="152"/>
                </a:moveTo>
                <a:cubicBezTo>
                  <a:pt x="645" y="167"/>
                  <a:pt x="637" y="184"/>
                  <a:pt x="622" y="190"/>
                </a:cubicBezTo>
                <a:cubicBezTo>
                  <a:pt x="607" y="196"/>
                  <a:pt x="590" y="188"/>
                  <a:pt x="584" y="173"/>
                </a:cubicBezTo>
                <a:cubicBezTo>
                  <a:pt x="578" y="158"/>
                  <a:pt x="585" y="141"/>
                  <a:pt x="601" y="135"/>
                </a:cubicBezTo>
                <a:cubicBezTo>
                  <a:pt x="616" y="129"/>
                  <a:pt x="633" y="136"/>
                  <a:pt x="639" y="152"/>
                </a:cubicBezTo>
                <a:close/>
                <a:moveTo>
                  <a:pt x="640" y="235"/>
                </a:moveTo>
                <a:cubicBezTo>
                  <a:pt x="600" y="250"/>
                  <a:pt x="555" y="231"/>
                  <a:pt x="539" y="191"/>
                </a:cubicBezTo>
                <a:cubicBezTo>
                  <a:pt x="524" y="151"/>
                  <a:pt x="543" y="106"/>
                  <a:pt x="583" y="90"/>
                </a:cubicBezTo>
                <a:cubicBezTo>
                  <a:pt x="623" y="74"/>
                  <a:pt x="668" y="94"/>
                  <a:pt x="684" y="134"/>
                </a:cubicBezTo>
                <a:cubicBezTo>
                  <a:pt x="699" y="174"/>
                  <a:pt x="680" y="219"/>
                  <a:pt x="640" y="235"/>
                </a:cubicBezTo>
                <a:close/>
                <a:moveTo>
                  <a:pt x="767" y="203"/>
                </a:moveTo>
                <a:lnTo>
                  <a:pt x="750" y="196"/>
                </a:lnTo>
                <a:cubicBezTo>
                  <a:pt x="754" y="175"/>
                  <a:pt x="755" y="154"/>
                  <a:pt x="750" y="134"/>
                </a:cubicBezTo>
                <a:lnTo>
                  <a:pt x="769" y="127"/>
                </a:lnTo>
                <a:cubicBezTo>
                  <a:pt x="772" y="125"/>
                  <a:pt x="774" y="121"/>
                  <a:pt x="773" y="117"/>
                </a:cubicBezTo>
                <a:lnTo>
                  <a:pt x="760" y="85"/>
                </a:lnTo>
                <a:cubicBezTo>
                  <a:pt x="758" y="81"/>
                  <a:pt x="754" y="79"/>
                  <a:pt x="750" y="81"/>
                </a:cubicBezTo>
                <a:lnTo>
                  <a:pt x="731" y="88"/>
                </a:lnTo>
                <a:cubicBezTo>
                  <a:pt x="720" y="71"/>
                  <a:pt x="705" y="56"/>
                  <a:pt x="688" y="45"/>
                </a:cubicBezTo>
                <a:lnTo>
                  <a:pt x="696" y="26"/>
                </a:lnTo>
                <a:cubicBezTo>
                  <a:pt x="697" y="24"/>
                  <a:pt x="697" y="22"/>
                  <a:pt x="696" y="21"/>
                </a:cubicBezTo>
                <a:cubicBezTo>
                  <a:pt x="695" y="19"/>
                  <a:pt x="694" y="17"/>
                  <a:pt x="692" y="17"/>
                </a:cubicBezTo>
                <a:lnTo>
                  <a:pt x="660" y="3"/>
                </a:lnTo>
                <a:cubicBezTo>
                  <a:pt x="656" y="1"/>
                  <a:pt x="652" y="3"/>
                  <a:pt x="650" y="7"/>
                </a:cubicBezTo>
                <a:lnTo>
                  <a:pt x="642" y="26"/>
                </a:lnTo>
                <a:cubicBezTo>
                  <a:pt x="623" y="21"/>
                  <a:pt x="602" y="21"/>
                  <a:pt x="583" y="25"/>
                </a:cubicBezTo>
                <a:lnTo>
                  <a:pt x="575" y="6"/>
                </a:lnTo>
                <a:cubicBezTo>
                  <a:pt x="573" y="2"/>
                  <a:pt x="569" y="0"/>
                  <a:pt x="565" y="2"/>
                </a:cubicBezTo>
                <a:lnTo>
                  <a:pt x="533" y="14"/>
                </a:lnTo>
                <a:cubicBezTo>
                  <a:pt x="529" y="16"/>
                  <a:pt x="527" y="20"/>
                  <a:pt x="529" y="24"/>
                </a:cubicBezTo>
                <a:lnTo>
                  <a:pt x="536" y="43"/>
                </a:lnTo>
                <a:cubicBezTo>
                  <a:pt x="519" y="54"/>
                  <a:pt x="504" y="68"/>
                  <a:pt x="493" y="85"/>
                </a:cubicBezTo>
                <a:lnTo>
                  <a:pt x="475" y="77"/>
                </a:lnTo>
                <a:cubicBezTo>
                  <a:pt x="471" y="76"/>
                  <a:pt x="467" y="77"/>
                  <a:pt x="465" y="81"/>
                </a:cubicBezTo>
                <a:lnTo>
                  <a:pt x="451" y="113"/>
                </a:lnTo>
                <a:cubicBezTo>
                  <a:pt x="450" y="115"/>
                  <a:pt x="450" y="117"/>
                  <a:pt x="451" y="119"/>
                </a:cubicBezTo>
                <a:cubicBezTo>
                  <a:pt x="452" y="121"/>
                  <a:pt x="453" y="122"/>
                  <a:pt x="455" y="123"/>
                </a:cubicBezTo>
                <a:lnTo>
                  <a:pt x="473" y="131"/>
                </a:lnTo>
                <a:cubicBezTo>
                  <a:pt x="468" y="150"/>
                  <a:pt x="468" y="171"/>
                  <a:pt x="472" y="191"/>
                </a:cubicBezTo>
                <a:lnTo>
                  <a:pt x="454" y="198"/>
                </a:lnTo>
                <a:cubicBezTo>
                  <a:pt x="451" y="200"/>
                  <a:pt x="449" y="204"/>
                  <a:pt x="450" y="208"/>
                </a:cubicBezTo>
                <a:lnTo>
                  <a:pt x="463" y="240"/>
                </a:lnTo>
                <a:cubicBezTo>
                  <a:pt x="465" y="244"/>
                  <a:pt x="469" y="246"/>
                  <a:pt x="473" y="244"/>
                </a:cubicBezTo>
                <a:lnTo>
                  <a:pt x="489" y="238"/>
                </a:lnTo>
                <a:cubicBezTo>
                  <a:pt x="500" y="255"/>
                  <a:pt x="514" y="270"/>
                  <a:pt x="532" y="282"/>
                </a:cubicBezTo>
                <a:lnTo>
                  <a:pt x="524" y="299"/>
                </a:lnTo>
                <a:cubicBezTo>
                  <a:pt x="523" y="303"/>
                  <a:pt x="524" y="307"/>
                  <a:pt x="528" y="309"/>
                </a:cubicBezTo>
                <a:lnTo>
                  <a:pt x="560" y="323"/>
                </a:lnTo>
                <a:cubicBezTo>
                  <a:pt x="562" y="323"/>
                  <a:pt x="564" y="323"/>
                  <a:pt x="566" y="323"/>
                </a:cubicBezTo>
                <a:cubicBezTo>
                  <a:pt x="568" y="322"/>
                  <a:pt x="569" y="320"/>
                  <a:pt x="570" y="319"/>
                </a:cubicBezTo>
                <a:lnTo>
                  <a:pt x="577" y="302"/>
                </a:lnTo>
                <a:cubicBezTo>
                  <a:pt x="598" y="307"/>
                  <a:pt x="619" y="308"/>
                  <a:pt x="640" y="304"/>
                </a:cubicBezTo>
                <a:lnTo>
                  <a:pt x="646" y="320"/>
                </a:lnTo>
                <a:cubicBezTo>
                  <a:pt x="648" y="324"/>
                  <a:pt x="652" y="326"/>
                  <a:pt x="656" y="324"/>
                </a:cubicBezTo>
                <a:lnTo>
                  <a:pt x="688" y="311"/>
                </a:lnTo>
                <a:cubicBezTo>
                  <a:pt x="692" y="310"/>
                  <a:pt x="694" y="305"/>
                  <a:pt x="693" y="302"/>
                </a:cubicBezTo>
                <a:lnTo>
                  <a:pt x="686" y="285"/>
                </a:lnTo>
                <a:cubicBezTo>
                  <a:pt x="704" y="274"/>
                  <a:pt x="719" y="259"/>
                  <a:pt x="731" y="242"/>
                </a:cubicBezTo>
                <a:lnTo>
                  <a:pt x="747" y="249"/>
                </a:lnTo>
                <a:cubicBezTo>
                  <a:pt x="751" y="250"/>
                  <a:pt x="756" y="249"/>
                  <a:pt x="757" y="245"/>
                </a:cubicBezTo>
                <a:lnTo>
                  <a:pt x="771" y="213"/>
                </a:lnTo>
                <a:cubicBezTo>
                  <a:pt x="773" y="209"/>
                  <a:pt x="771" y="205"/>
                  <a:pt x="767" y="203"/>
                </a:cubicBezTo>
                <a:close/>
                <a:moveTo>
                  <a:pt x="343" y="492"/>
                </a:moveTo>
                <a:cubicBezTo>
                  <a:pt x="343" y="520"/>
                  <a:pt x="320" y="543"/>
                  <a:pt x="292" y="543"/>
                </a:cubicBezTo>
                <a:cubicBezTo>
                  <a:pt x="263" y="543"/>
                  <a:pt x="240" y="520"/>
                  <a:pt x="240" y="492"/>
                </a:cubicBezTo>
                <a:cubicBezTo>
                  <a:pt x="240" y="463"/>
                  <a:pt x="263" y="440"/>
                  <a:pt x="292" y="440"/>
                </a:cubicBezTo>
                <a:cubicBezTo>
                  <a:pt x="320" y="440"/>
                  <a:pt x="343" y="463"/>
                  <a:pt x="343" y="492"/>
                </a:cubicBezTo>
                <a:close/>
                <a:moveTo>
                  <a:pt x="292" y="628"/>
                </a:moveTo>
                <a:cubicBezTo>
                  <a:pt x="216" y="628"/>
                  <a:pt x="156" y="567"/>
                  <a:pt x="156" y="492"/>
                </a:cubicBezTo>
                <a:cubicBezTo>
                  <a:pt x="156" y="417"/>
                  <a:pt x="216" y="356"/>
                  <a:pt x="292" y="356"/>
                </a:cubicBezTo>
                <a:cubicBezTo>
                  <a:pt x="366" y="356"/>
                  <a:pt x="427" y="417"/>
                  <a:pt x="427" y="492"/>
                </a:cubicBezTo>
                <a:cubicBezTo>
                  <a:pt x="427" y="567"/>
                  <a:pt x="366" y="628"/>
                  <a:pt x="292" y="628"/>
                </a:cubicBezTo>
                <a:close/>
                <a:moveTo>
                  <a:pt x="570" y="448"/>
                </a:moveTo>
                <a:lnTo>
                  <a:pt x="534" y="448"/>
                </a:lnTo>
                <a:cubicBezTo>
                  <a:pt x="528" y="413"/>
                  <a:pt x="513" y="379"/>
                  <a:pt x="492" y="350"/>
                </a:cubicBezTo>
                <a:lnTo>
                  <a:pt x="517" y="325"/>
                </a:lnTo>
                <a:cubicBezTo>
                  <a:pt x="519" y="323"/>
                  <a:pt x="521" y="319"/>
                  <a:pt x="521" y="316"/>
                </a:cubicBezTo>
                <a:cubicBezTo>
                  <a:pt x="521" y="313"/>
                  <a:pt x="519" y="309"/>
                  <a:pt x="517" y="307"/>
                </a:cubicBezTo>
                <a:lnTo>
                  <a:pt x="474" y="264"/>
                </a:lnTo>
                <a:cubicBezTo>
                  <a:pt x="469" y="259"/>
                  <a:pt x="461" y="259"/>
                  <a:pt x="456" y="264"/>
                </a:cubicBezTo>
                <a:lnTo>
                  <a:pt x="430" y="289"/>
                </a:lnTo>
                <a:cubicBezTo>
                  <a:pt x="401" y="269"/>
                  <a:pt x="368" y="256"/>
                  <a:pt x="333" y="250"/>
                </a:cubicBezTo>
                <a:lnTo>
                  <a:pt x="333" y="213"/>
                </a:lnTo>
                <a:cubicBezTo>
                  <a:pt x="333" y="206"/>
                  <a:pt x="328" y="200"/>
                  <a:pt x="321" y="200"/>
                </a:cubicBezTo>
                <a:lnTo>
                  <a:pt x="259" y="200"/>
                </a:lnTo>
                <a:cubicBezTo>
                  <a:pt x="252" y="200"/>
                  <a:pt x="246" y="206"/>
                  <a:pt x="246" y="213"/>
                </a:cubicBezTo>
                <a:lnTo>
                  <a:pt x="246" y="250"/>
                </a:lnTo>
                <a:cubicBezTo>
                  <a:pt x="212" y="256"/>
                  <a:pt x="178" y="269"/>
                  <a:pt x="149" y="290"/>
                </a:cubicBezTo>
                <a:lnTo>
                  <a:pt x="124" y="265"/>
                </a:lnTo>
                <a:cubicBezTo>
                  <a:pt x="119" y="260"/>
                  <a:pt x="111" y="260"/>
                  <a:pt x="106" y="265"/>
                </a:cubicBezTo>
                <a:lnTo>
                  <a:pt x="63" y="308"/>
                </a:lnTo>
                <a:cubicBezTo>
                  <a:pt x="60" y="310"/>
                  <a:pt x="59" y="314"/>
                  <a:pt x="59" y="317"/>
                </a:cubicBezTo>
                <a:cubicBezTo>
                  <a:pt x="59" y="321"/>
                  <a:pt x="60" y="324"/>
                  <a:pt x="63" y="326"/>
                </a:cubicBezTo>
                <a:lnTo>
                  <a:pt x="87" y="351"/>
                </a:lnTo>
                <a:cubicBezTo>
                  <a:pt x="66" y="380"/>
                  <a:pt x="52" y="413"/>
                  <a:pt x="45" y="448"/>
                </a:cubicBezTo>
                <a:lnTo>
                  <a:pt x="13" y="448"/>
                </a:lnTo>
                <a:cubicBezTo>
                  <a:pt x="6" y="448"/>
                  <a:pt x="0" y="454"/>
                  <a:pt x="0" y="461"/>
                </a:cubicBezTo>
                <a:lnTo>
                  <a:pt x="0" y="522"/>
                </a:lnTo>
                <a:cubicBezTo>
                  <a:pt x="0" y="530"/>
                  <a:pt x="6" y="535"/>
                  <a:pt x="13" y="535"/>
                </a:cubicBezTo>
                <a:lnTo>
                  <a:pt x="44" y="535"/>
                </a:lnTo>
                <a:cubicBezTo>
                  <a:pt x="50" y="571"/>
                  <a:pt x="64" y="605"/>
                  <a:pt x="84" y="635"/>
                </a:cubicBezTo>
                <a:lnTo>
                  <a:pt x="62" y="658"/>
                </a:lnTo>
                <a:cubicBezTo>
                  <a:pt x="57" y="663"/>
                  <a:pt x="57" y="671"/>
                  <a:pt x="62" y="676"/>
                </a:cubicBezTo>
                <a:lnTo>
                  <a:pt x="105" y="719"/>
                </a:lnTo>
                <a:cubicBezTo>
                  <a:pt x="107" y="721"/>
                  <a:pt x="111" y="723"/>
                  <a:pt x="114" y="723"/>
                </a:cubicBezTo>
                <a:cubicBezTo>
                  <a:pt x="117" y="723"/>
                  <a:pt x="121" y="721"/>
                  <a:pt x="123" y="719"/>
                </a:cubicBezTo>
                <a:lnTo>
                  <a:pt x="145" y="697"/>
                </a:lnTo>
                <a:cubicBezTo>
                  <a:pt x="175" y="719"/>
                  <a:pt x="210" y="733"/>
                  <a:pt x="246" y="740"/>
                </a:cubicBezTo>
                <a:lnTo>
                  <a:pt x="246" y="771"/>
                </a:lnTo>
                <a:cubicBezTo>
                  <a:pt x="246" y="778"/>
                  <a:pt x="252" y="783"/>
                  <a:pt x="259" y="783"/>
                </a:cubicBezTo>
                <a:lnTo>
                  <a:pt x="321" y="783"/>
                </a:lnTo>
                <a:cubicBezTo>
                  <a:pt x="328" y="783"/>
                  <a:pt x="333" y="778"/>
                  <a:pt x="333" y="771"/>
                </a:cubicBezTo>
                <a:lnTo>
                  <a:pt x="333" y="740"/>
                </a:lnTo>
                <a:cubicBezTo>
                  <a:pt x="369" y="733"/>
                  <a:pt x="404" y="719"/>
                  <a:pt x="434" y="697"/>
                </a:cubicBezTo>
                <a:lnTo>
                  <a:pt x="457" y="720"/>
                </a:lnTo>
                <a:cubicBezTo>
                  <a:pt x="462" y="725"/>
                  <a:pt x="470" y="725"/>
                  <a:pt x="475" y="720"/>
                </a:cubicBezTo>
                <a:lnTo>
                  <a:pt x="518" y="677"/>
                </a:lnTo>
                <a:cubicBezTo>
                  <a:pt x="523" y="672"/>
                  <a:pt x="523" y="664"/>
                  <a:pt x="518" y="659"/>
                </a:cubicBezTo>
                <a:lnTo>
                  <a:pt x="495" y="635"/>
                </a:lnTo>
                <a:cubicBezTo>
                  <a:pt x="516" y="605"/>
                  <a:pt x="529" y="571"/>
                  <a:pt x="535" y="535"/>
                </a:cubicBezTo>
                <a:lnTo>
                  <a:pt x="570" y="535"/>
                </a:lnTo>
                <a:cubicBezTo>
                  <a:pt x="577" y="535"/>
                  <a:pt x="583" y="530"/>
                  <a:pt x="583" y="522"/>
                </a:cubicBezTo>
                <a:lnTo>
                  <a:pt x="583" y="461"/>
                </a:lnTo>
                <a:cubicBezTo>
                  <a:pt x="583" y="454"/>
                  <a:pt x="577" y="448"/>
                  <a:pt x="570" y="448"/>
                </a:cubicBezTo>
                <a:close/>
              </a:path>
            </a:pathLst>
          </a:custGeom>
          <a:solidFill>
            <a:srgbClr val="BADEE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163" name="Google Shape;1163;p55"/>
          <p:cNvSpPr/>
          <p:nvPr/>
        </p:nvSpPr>
        <p:spPr>
          <a:xfrm>
            <a:off x="7522510" y="3553108"/>
            <a:ext cx="531214" cy="534798"/>
          </a:xfrm>
          <a:custGeom>
            <a:avLst/>
            <a:gdLst/>
            <a:ahLst/>
            <a:cxnLst/>
            <a:rect l="l" t="t" r="r" b="b"/>
            <a:pathLst>
              <a:path w="774" h="783" extrusionOk="0">
                <a:moveTo>
                  <a:pt x="639" y="152"/>
                </a:moveTo>
                <a:cubicBezTo>
                  <a:pt x="645" y="167"/>
                  <a:pt x="637" y="184"/>
                  <a:pt x="622" y="190"/>
                </a:cubicBezTo>
                <a:cubicBezTo>
                  <a:pt x="607" y="196"/>
                  <a:pt x="590" y="188"/>
                  <a:pt x="584" y="173"/>
                </a:cubicBezTo>
                <a:cubicBezTo>
                  <a:pt x="578" y="158"/>
                  <a:pt x="585" y="141"/>
                  <a:pt x="601" y="135"/>
                </a:cubicBezTo>
                <a:cubicBezTo>
                  <a:pt x="616" y="129"/>
                  <a:pt x="633" y="136"/>
                  <a:pt x="639" y="152"/>
                </a:cubicBezTo>
                <a:close/>
                <a:moveTo>
                  <a:pt x="640" y="235"/>
                </a:moveTo>
                <a:cubicBezTo>
                  <a:pt x="600" y="250"/>
                  <a:pt x="555" y="231"/>
                  <a:pt x="539" y="191"/>
                </a:cubicBezTo>
                <a:cubicBezTo>
                  <a:pt x="524" y="151"/>
                  <a:pt x="543" y="106"/>
                  <a:pt x="583" y="90"/>
                </a:cubicBezTo>
                <a:cubicBezTo>
                  <a:pt x="623" y="74"/>
                  <a:pt x="668" y="94"/>
                  <a:pt x="684" y="134"/>
                </a:cubicBezTo>
                <a:cubicBezTo>
                  <a:pt x="699" y="174"/>
                  <a:pt x="680" y="219"/>
                  <a:pt x="640" y="235"/>
                </a:cubicBezTo>
                <a:close/>
                <a:moveTo>
                  <a:pt x="767" y="203"/>
                </a:moveTo>
                <a:lnTo>
                  <a:pt x="750" y="196"/>
                </a:lnTo>
                <a:cubicBezTo>
                  <a:pt x="754" y="175"/>
                  <a:pt x="755" y="154"/>
                  <a:pt x="750" y="134"/>
                </a:cubicBezTo>
                <a:lnTo>
                  <a:pt x="769" y="127"/>
                </a:lnTo>
                <a:cubicBezTo>
                  <a:pt x="772" y="125"/>
                  <a:pt x="774" y="121"/>
                  <a:pt x="773" y="117"/>
                </a:cubicBezTo>
                <a:lnTo>
                  <a:pt x="760" y="85"/>
                </a:lnTo>
                <a:cubicBezTo>
                  <a:pt x="758" y="81"/>
                  <a:pt x="754" y="79"/>
                  <a:pt x="750" y="81"/>
                </a:cubicBezTo>
                <a:lnTo>
                  <a:pt x="731" y="88"/>
                </a:lnTo>
                <a:cubicBezTo>
                  <a:pt x="720" y="71"/>
                  <a:pt x="705" y="56"/>
                  <a:pt x="688" y="45"/>
                </a:cubicBezTo>
                <a:lnTo>
                  <a:pt x="696" y="26"/>
                </a:lnTo>
                <a:cubicBezTo>
                  <a:pt x="697" y="24"/>
                  <a:pt x="697" y="22"/>
                  <a:pt x="696" y="21"/>
                </a:cubicBezTo>
                <a:cubicBezTo>
                  <a:pt x="695" y="19"/>
                  <a:pt x="694" y="17"/>
                  <a:pt x="692" y="17"/>
                </a:cubicBezTo>
                <a:lnTo>
                  <a:pt x="660" y="3"/>
                </a:lnTo>
                <a:cubicBezTo>
                  <a:pt x="656" y="1"/>
                  <a:pt x="652" y="3"/>
                  <a:pt x="650" y="7"/>
                </a:cubicBezTo>
                <a:lnTo>
                  <a:pt x="642" y="26"/>
                </a:lnTo>
                <a:cubicBezTo>
                  <a:pt x="623" y="21"/>
                  <a:pt x="602" y="21"/>
                  <a:pt x="583" y="25"/>
                </a:cubicBezTo>
                <a:lnTo>
                  <a:pt x="575" y="6"/>
                </a:lnTo>
                <a:cubicBezTo>
                  <a:pt x="573" y="2"/>
                  <a:pt x="569" y="0"/>
                  <a:pt x="565" y="2"/>
                </a:cubicBezTo>
                <a:lnTo>
                  <a:pt x="533" y="14"/>
                </a:lnTo>
                <a:cubicBezTo>
                  <a:pt x="529" y="16"/>
                  <a:pt x="527" y="20"/>
                  <a:pt x="529" y="24"/>
                </a:cubicBezTo>
                <a:lnTo>
                  <a:pt x="536" y="43"/>
                </a:lnTo>
                <a:cubicBezTo>
                  <a:pt x="519" y="54"/>
                  <a:pt x="504" y="68"/>
                  <a:pt x="493" y="85"/>
                </a:cubicBezTo>
                <a:lnTo>
                  <a:pt x="475" y="77"/>
                </a:lnTo>
                <a:cubicBezTo>
                  <a:pt x="471" y="76"/>
                  <a:pt x="467" y="77"/>
                  <a:pt x="465" y="81"/>
                </a:cubicBezTo>
                <a:lnTo>
                  <a:pt x="451" y="113"/>
                </a:lnTo>
                <a:cubicBezTo>
                  <a:pt x="450" y="115"/>
                  <a:pt x="450" y="117"/>
                  <a:pt x="451" y="119"/>
                </a:cubicBezTo>
                <a:cubicBezTo>
                  <a:pt x="452" y="121"/>
                  <a:pt x="453" y="122"/>
                  <a:pt x="455" y="123"/>
                </a:cubicBezTo>
                <a:lnTo>
                  <a:pt x="473" y="131"/>
                </a:lnTo>
                <a:cubicBezTo>
                  <a:pt x="468" y="150"/>
                  <a:pt x="468" y="171"/>
                  <a:pt x="472" y="191"/>
                </a:cubicBezTo>
                <a:lnTo>
                  <a:pt x="454" y="198"/>
                </a:lnTo>
                <a:cubicBezTo>
                  <a:pt x="451" y="200"/>
                  <a:pt x="449" y="204"/>
                  <a:pt x="450" y="208"/>
                </a:cubicBezTo>
                <a:lnTo>
                  <a:pt x="463" y="240"/>
                </a:lnTo>
                <a:cubicBezTo>
                  <a:pt x="465" y="244"/>
                  <a:pt x="469" y="246"/>
                  <a:pt x="473" y="244"/>
                </a:cubicBezTo>
                <a:lnTo>
                  <a:pt x="489" y="238"/>
                </a:lnTo>
                <a:cubicBezTo>
                  <a:pt x="500" y="255"/>
                  <a:pt x="514" y="270"/>
                  <a:pt x="532" y="282"/>
                </a:cubicBezTo>
                <a:lnTo>
                  <a:pt x="524" y="299"/>
                </a:lnTo>
                <a:cubicBezTo>
                  <a:pt x="523" y="303"/>
                  <a:pt x="524" y="307"/>
                  <a:pt x="528" y="309"/>
                </a:cubicBezTo>
                <a:lnTo>
                  <a:pt x="560" y="323"/>
                </a:lnTo>
                <a:cubicBezTo>
                  <a:pt x="562" y="323"/>
                  <a:pt x="564" y="323"/>
                  <a:pt x="566" y="323"/>
                </a:cubicBezTo>
                <a:cubicBezTo>
                  <a:pt x="568" y="322"/>
                  <a:pt x="569" y="320"/>
                  <a:pt x="570" y="319"/>
                </a:cubicBezTo>
                <a:lnTo>
                  <a:pt x="577" y="302"/>
                </a:lnTo>
                <a:cubicBezTo>
                  <a:pt x="598" y="307"/>
                  <a:pt x="619" y="308"/>
                  <a:pt x="640" y="304"/>
                </a:cubicBezTo>
                <a:lnTo>
                  <a:pt x="646" y="320"/>
                </a:lnTo>
                <a:cubicBezTo>
                  <a:pt x="648" y="324"/>
                  <a:pt x="652" y="326"/>
                  <a:pt x="656" y="324"/>
                </a:cubicBezTo>
                <a:lnTo>
                  <a:pt x="688" y="311"/>
                </a:lnTo>
                <a:cubicBezTo>
                  <a:pt x="692" y="310"/>
                  <a:pt x="694" y="305"/>
                  <a:pt x="693" y="302"/>
                </a:cubicBezTo>
                <a:lnTo>
                  <a:pt x="686" y="285"/>
                </a:lnTo>
                <a:cubicBezTo>
                  <a:pt x="704" y="274"/>
                  <a:pt x="719" y="259"/>
                  <a:pt x="731" y="242"/>
                </a:cubicBezTo>
                <a:lnTo>
                  <a:pt x="747" y="249"/>
                </a:lnTo>
                <a:cubicBezTo>
                  <a:pt x="751" y="250"/>
                  <a:pt x="756" y="249"/>
                  <a:pt x="757" y="245"/>
                </a:cubicBezTo>
                <a:lnTo>
                  <a:pt x="771" y="213"/>
                </a:lnTo>
                <a:cubicBezTo>
                  <a:pt x="773" y="209"/>
                  <a:pt x="771" y="205"/>
                  <a:pt x="767" y="203"/>
                </a:cubicBezTo>
                <a:close/>
                <a:moveTo>
                  <a:pt x="343" y="492"/>
                </a:moveTo>
                <a:cubicBezTo>
                  <a:pt x="343" y="520"/>
                  <a:pt x="320" y="543"/>
                  <a:pt x="292" y="543"/>
                </a:cubicBezTo>
                <a:cubicBezTo>
                  <a:pt x="263" y="543"/>
                  <a:pt x="240" y="520"/>
                  <a:pt x="240" y="492"/>
                </a:cubicBezTo>
                <a:cubicBezTo>
                  <a:pt x="240" y="463"/>
                  <a:pt x="263" y="440"/>
                  <a:pt x="292" y="440"/>
                </a:cubicBezTo>
                <a:cubicBezTo>
                  <a:pt x="320" y="440"/>
                  <a:pt x="343" y="463"/>
                  <a:pt x="343" y="492"/>
                </a:cubicBezTo>
                <a:close/>
                <a:moveTo>
                  <a:pt x="292" y="628"/>
                </a:moveTo>
                <a:cubicBezTo>
                  <a:pt x="216" y="628"/>
                  <a:pt x="156" y="567"/>
                  <a:pt x="156" y="492"/>
                </a:cubicBezTo>
                <a:cubicBezTo>
                  <a:pt x="156" y="417"/>
                  <a:pt x="216" y="356"/>
                  <a:pt x="292" y="356"/>
                </a:cubicBezTo>
                <a:cubicBezTo>
                  <a:pt x="366" y="356"/>
                  <a:pt x="427" y="417"/>
                  <a:pt x="427" y="492"/>
                </a:cubicBezTo>
                <a:cubicBezTo>
                  <a:pt x="427" y="567"/>
                  <a:pt x="366" y="628"/>
                  <a:pt x="292" y="628"/>
                </a:cubicBezTo>
                <a:close/>
                <a:moveTo>
                  <a:pt x="570" y="448"/>
                </a:moveTo>
                <a:lnTo>
                  <a:pt x="534" y="448"/>
                </a:lnTo>
                <a:cubicBezTo>
                  <a:pt x="528" y="413"/>
                  <a:pt x="513" y="379"/>
                  <a:pt x="492" y="350"/>
                </a:cubicBezTo>
                <a:lnTo>
                  <a:pt x="517" y="325"/>
                </a:lnTo>
                <a:cubicBezTo>
                  <a:pt x="519" y="323"/>
                  <a:pt x="521" y="319"/>
                  <a:pt x="521" y="316"/>
                </a:cubicBezTo>
                <a:cubicBezTo>
                  <a:pt x="521" y="313"/>
                  <a:pt x="519" y="309"/>
                  <a:pt x="517" y="307"/>
                </a:cubicBezTo>
                <a:lnTo>
                  <a:pt x="474" y="264"/>
                </a:lnTo>
                <a:cubicBezTo>
                  <a:pt x="469" y="259"/>
                  <a:pt x="461" y="259"/>
                  <a:pt x="456" y="264"/>
                </a:cubicBezTo>
                <a:lnTo>
                  <a:pt x="430" y="289"/>
                </a:lnTo>
                <a:cubicBezTo>
                  <a:pt x="401" y="269"/>
                  <a:pt x="368" y="256"/>
                  <a:pt x="333" y="250"/>
                </a:cubicBezTo>
                <a:lnTo>
                  <a:pt x="333" y="213"/>
                </a:lnTo>
                <a:cubicBezTo>
                  <a:pt x="333" y="206"/>
                  <a:pt x="328" y="200"/>
                  <a:pt x="321" y="200"/>
                </a:cubicBezTo>
                <a:lnTo>
                  <a:pt x="259" y="200"/>
                </a:lnTo>
                <a:cubicBezTo>
                  <a:pt x="252" y="200"/>
                  <a:pt x="246" y="206"/>
                  <a:pt x="246" y="213"/>
                </a:cubicBezTo>
                <a:lnTo>
                  <a:pt x="246" y="250"/>
                </a:lnTo>
                <a:cubicBezTo>
                  <a:pt x="212" y="256"/>
                  <a:pt x="178" y="269"/>
                  <a:pt x="149" y="290"/>
                </a:cubicBezTo>
                <a:lnTo>
                  <a:pt x="124" y="265"/>
                </a:lnTo>
                <a:cubicBezTo>
                  <a:pt x="119" y="260"/>
                  <a:pt x="111" y="260"/>
                  <a:pt x="106" y="265"/>
                </a:cubicBezTo>
                <a:lnTo>
                  <a:pt x="63" y="308"/>
                </a:lnTo>
                <a:cubicBezTo>
                  <a:pt x="60" y="310"/>
                  <a:pt x="59" y="314"/>
                  <a:pt x="59" y="317"/>
                </a:cubicBezTo>
                <a:cubicBezTo>
                  <a:pt x="59" y="321"/>
                  <a:pt x="60" y="324"/>
                  <a:pt x="63" y="326"/>
                </a:cubicBezTo>
                <a:lnTo>
                  <a:pt x="87" y="351"/>
                </a:lnTo>
                <a:cubicBezTo>
                  <a:pt x="66" y="380"/>
                  <a:pt x="52" y="413"/>
                  <a:pt x="45" y="448"/>
                </a:cubicBezTo>
                <a:lnTo>
                  <a:pt x="13" y="448"/>
                </a:lnTo>
                <a:cubicBezTo>
                  <a:pt x="6" y="448"/>
                  <a:pt x="0" y="454"/>
                  <a:pt x="0" y="461"/>
                </a:cubicBezTo>
                <a:lnTo>
                  <a:pt x="0" y="522"/>
                </a:lnTo>
                <a:cubicBezTo>
                  <a:pt x="0" y="530"/>
                  <a:pt x="6" y="535"/>
                  <a:pt x="13" y="535"/>
                </a:cubicBezTo>
                <a:lnTo>
                  <a:pt x="44" y="535"/>
                </a:lnTo>
                <a:cubicBezTo>
                  <a:pt x="50" y="571"/>
                  <a:pt x="64" y="605"/>
                  <a:pt x="84" y="635"/>
                </a:cubicBezTo>
                <a:lnTo>
                  <a:pt x="62" y="658"/>
                </a:lnTo>
                <a:cubicBezTo>
                  <a:pt x="57" y="663"/>
                  <a:pt x="57" y="671"/>
                  <a:pt x="62" y="676"/>
                </a:cubicBezTo>
                <a:lnTo>
                  <a:pt x="105" y="719"/>
                </a:lnTo>
                <a:cubicBezTo>
                  <a:pt x="107" y="721"/>
                  <a:pt x="111" y="723"/>
                  <a:pt x="114" y="723"/>
                </a:cubicBezTo>
                <a:cubicBezTo>
                  <a:pt x="117" y="723"/>
                  <a:pt x="121" y="721"/>
                  <a:pt x="123" y="719"/>
                </a:cubicBezTo>
                <a:lnTo>
                  <a:pt x="145" y="697"/>
                </a:lnTo>
                <a:cubicBezTo>
                  <a:pt x="175" y="719"/>
                  <a:pt x="210" y="733"/>
                  <a:pt x="246" y="740"/>
                </a:cubicBezTo>
                <a:lnTo>
                  <a:pt x="246" y="771"/>
                </a:lnTo>
                <a:cubicBezTo>
                  <a:pt x="246" y="778"/>
                  <a:pt x="252" y="783"/>
                  <a:pt x="259" y="783"/>
                </a:cubicBezTo>
                <a:lnTo>
                  <a:pt x="321" y="783"/>
                </a:lnTo>
                <a:cubicBezTo>
                  <a:pt x="328" y="783"/>
                  <a:pt x="333" y="778"/>
                  <a:pt x="333" y="771"/>
                </a:cubicBezTo>
                <a:lnTo>
                  <a:pt x="333" y="740"/>
                </a:lnTo>
                <a:cubicBezTo>
                  <a:pt x="369" y="733"/>
                  <a:pt x="404" y="719"/>
                  <a:pt x="434" y="697"/>
                </a:cubicBezTo>
                <a:lnTo>
                  <a:pt x="457" y="720"/>
                </a:lnTo>
                <a:cubicBezTo>
                  <a:pt x="462" y="725"/>
                  <a:pt x="470" y="725"/>
                  <a:pt x="475" y="720"/>
                </a:cubicBezTo>
                <a:lnTo>
                  <a:pt x="518" y="677"/>
                </a:lnTo>
                <a:cubicBezTo>
                  <a:pt x="523" y="672"/>
                  <a:pt x="523" y="664"/>
                  <a:pt x="518" y="659"/>
                </a:cubicBezTo>
                <a:lnTo>
                  <a:pt x="495" y="635"/>
                </a:lnTo>
                <a:cubicBezTo>
                  <a:pt x="516" y="605"/>
                  <a:pt x="529" y="571"/>
                  <a:pt x="535" y="535"/>
                </a:cubicBezTo>
                <a:lnTo>
                  <a:pt x="570" y="535"/>
                </a:lnTo>
                <a:cubicBezTo>
                  <a:pt x="577" y="535"/>
                  <a:pt x="583" y="530"/>
                  <a:pt x="583" y="522"/>
                </a:cubicBezTo>
                <a:lnTo>
                  <a:pt x="583" y="461"/>
                </a:lnTo>
                <a:cubicBezTo>
                  <a:pt x="583" y="454"/>
                  <a:pt x="577" y="448"/>
                  <a:pt x="570" y="448"/>
                </a:cubicBezTo>
                <a:close/>
              </a:path>
            </a:pathLst>
          </a:custGeom>
          <a:solidFill>
            <a:srgbClr val="BADEE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164" name="Google Shape;1164;p55"/>
          <p:cNvSpPr/>
          <p:nvPr/>
        </p:nvSpPr>
        <p:spPr>
          <a:xfrm>
            <a:off x="7522510" y="5018837"/>
            <a:ext cx="531214" cy="534798"/>
          </a:xfrm>
          <a:custGeom>
            <a:avLst/>
            <a:gdLst/>
            <a:ahLst/>
            <a:cxnLst/>
            <a:rect l="l" t="t" r="r" b="b"/>
            <a:pathLst>
              <a:path w="774" h="783" extrusionOk="0">
                <a:moveTo>
                  <a:pt x="639" y="152"/>
                </a:moveTo>
                <a:cubicBezTo>
                  <a:pt x="645" y="167"/>
                  <a:pt x="637" y="184"/>
                  <a:pt x="622" y="190"/>
                </a:cubicBezTo>
                <a:cubicBezTo>
                  <a:pt x="607" y="196"/>
                  <a:pt x="590" y="188"/>
                  <a:pt x="584" y="173"/>
                </a:cubicBezTo>
                <a:cubicBezTo>
                  <a:pt x="578" y="158"/>
                  <a:pt x="585" y="141"/>
                  <a:pt x="601" y="135"/>
                </a:cubicBezTo>
                <a:cubicBezTo>
                  <a:pt x="616" y="129"/>
                  <a:pt x="633" y="136"/>
                  <a:pt x="639" y="152"/>
                </a:cubicBezTo>
                <a:close/>
                <a:moveTo>
                  <a:pt x="640" y="235"/>
                </a:moveTo>
                <a:cubicBezTo>
                  <a:pt x="600" y="250"/>
                  <a:pt x="555" y="231"/>
                  <a:pt x="539" y="191"/>
                </a:cubicBezTo>
                <a:cubicBezTo>
                  <a:pt x="524" y="151"/>
                  <a:pt x="543" y="106"/>
                  <a:pt x="583" y="90"/>
                </a:cubicBezTo>
                <a:cubicBezTo>
                  <a:pt x="623" y="74"/>
                  <a:pt x="668" y="94"/>
                  <a:pt x="684" y="134"/>
                </a:cubicBezTo>
                <a:cubicBezTo>
                  <a:pt x="699" y="174"/>
                  <a:pt x="680" y="219"/>
                  <a:pt x="640" y="235"/>
                </a:cubicBezTo>
                <a:close/>
                <a:moveTo>
                  <a:pt x="767" y="203"/>
                </a:moveTo>
                <a:lnTo>
                  <a:pt x="750" y="196"/>
                </a:lnTo>
                <a:cubicBezTo>
                  <a:pt x="754" y="175"/>
                  <a:pt x="755" y="154"/>
                  <a:pt x="750" y="134"/>
                </a:cubicBezTo>
                <a:lnTo>
                  <a:pt x="769" y="127"/>
                </a:lnTo>
                <a:cubicBezTo>
                  <a:pt x="772" y="125"/>
                  <a:pt x="774" y="121"/>
                  <a:pt x="773" y="117"/>
                </a:cubicBezTo>
                <a:lnTo>
                  <a:pt x="760" y="85"/>
                </a:lnTo>
                <a:cubicBezTo>
                  <a:pt x="758" y="81"/>
                  <a:pt x="754" y="79"/>
                  <a:pt x="750" y="81"/>
                </a:cubicBezTo>
                <a:lnTo>
                  <a:pt x="731" y="88"/>
                </a:lnTo>
                <a:cubicBezTo>
                  <a:pt x="720" y="71"/>
                  <a:pt x="705" y="56"/>
                  <a:pt x="688" y="45"/>
                </a:cubicBezTo>
                <a:lnTo>
                  <a:pt x="696" y="26"/>
                </a:lnTo>
                <a:cubicBezTo>
                  <a:pt x="697" y="24"/>
                  <a:pt x="697" y="22"/>
                  <a:pt x="696" y="21"/>
                </a:cubicBezTo>
                <a:cubicBezTo>
                  <a:pt x="695" y="19"/>
                  <a:pt x="694" y="17"/>
                  <a:pt x="692" y="17"/>
                </a:cubicBezTo>
                <a:lnTo>
                  <a:pt x="660" y="3"/>
                </a:lnTo>
                <a:cubicBezTo>
                  <a:pt x="656" y="1"/>
                  <a:pt x="652" y="3"/>
                  <a:pt x="650" y="7"/>
                </a:cubicBezTo>
                <a:lnTo>
                  <a:pt x="642" y="26"/>
                </a:lnTo>
                <a:cubicBezTo>
                  <a:pt x="623" y="21"/>
                  <a:pt x="602" y="21"/>
                  <a:pt x="583" y="25"/>
                </a:cubicBezTo>
                <a:lnTo>
                  <a:pt x="575" y="6"/>
                </a:lnTo>
                <a:cubicBezTo>
                  <a:pt x="573" y="2"/>
                  <a:pt x="569" y="0"/>
                  <a:pt x="565" y="2"/>
                </a:cubicBezTo>
                <a:lnTo>
                  <a:pt x="533" y="14"/>
                </a:lnTo>
                <a:cubicBezTo>
                  <a:pt x="529" y="16"/>
                  <a:pt x="527" y="20"/>
                  <a:pt x="529" y="24"/>
                </a:cubicBezTo>
                <a:lnTo>
                  <a:pt x="536" y="43"/>
                </a:lnTo>
                <a:cubicBezTo>
                  <a:pt x="519" y="54"/>
                  <a:pt x="504" y="68"/>
                  <a:pt x="493" y="85"/>
                </a:cubicBezTo>
                <a:lnTo>
                  <a:pt x="475" y="77"/>
                </a:lnTo>
                <a:cubicBezTo>
                  <a:pt x="471" y="76"/>
                  <a:pt x="467" y="77"/>
                  <a:pt x="465" y="81"/>
                </a:cubicBezTo>
                <a:lnTo>
                  <a:pt x="451" y="113"/>
                </a:lnTo>
                <a:cubicBezTo>
                  <a:pt x="450" y="115"/>
                  <a:pt x="450" y="117"/>
                  <a:pt x="451" y="119"/>
                </a:cubicBezTo>
                <a:cubicBezTo>
                  <a:pt x="452" y="121"/>
                  <a:pt x="453" y="122"/>
                  <a:pt x="455" y="123"/>
                </a:cubicBezTo>
                <a:lnTo>
                  <a:pt x="473" y="131"/>
                </a:lnTo>
                <a:cubicBezTo>
                  <a:pt x="468" y="150"/>
                  <a:pt x="468" y="171"/>
                  <a:pt x="472" y="191"/>
                </a:cubicBezTo>
                <a:lnTo>
                  <a:pt x="454" y="198"/>
                </a:lnTo>
                <a:cubicBezTo>
                  <a:pt x="451" y="200"/>
                  <a:pt x="449" y="204"/>
                  <a:pt x="450" y="208"/>
                </a:cubicBezTo>
                <a:lnTo>
                  <a:pt x="463" y="240"/>
                </a:lnTo>
                <a:cubicBezTo>
                  <a:pt x="465" y="244"/>
                  <a:pt x="469" y="246"/>
                  <a:pt x="473" y="244"/>
                </a:cubicBezTo>
                <a:lnTo>
                  <a:pt x="489" y="238"/>
                </a:lnTo>
                <a:cubicBezTo>
                  <a:pt x="500" y="255"/>
                  <a:pt x="514" y="270"/>
                  <a:pt x="532" y="282"/>
                </a:cubicBezTo>
                <a:lnTo>
                  <a:pt x="524" y="299"/>
                </a:lnTo>
                <a:cubicBezTo>
                  <a:pt x="523" y="303"/>
                  <a:pt x="524" y="307"/>
                  <a:pt x="528" y="309"/>
                </a:cubicBezTo>
                <a:lnTo>
                  <a:pt x="560" y="323"/>
                </a:lnTo>
                <a:cubicBezTo>
                  <a:pt x="562" y="323"/>
                  <a:pt x="564" y="323"/>
                  <a:pt x="566" y="323"/>
                </a:cubicBezTo>
                <a:cubicBezTo>
                  <a:pt x="568" y="322"/>
                  <a:pt x="569" y="320"/>
                  <a:pt x="570" y="319"/>
                </a:cubicBezTo>
                <a:lnTo>
                  <a:pt x="577" y="302"/>
                </a:lnTo>
                <a:cubicBezTo>
                  <a:pt x="598" y="307"/>
                  <a:pt x="619" y="308"/>
                  <a:pt x="640" y="304"/>
                </a:cubicBezTo>
                <a:lnTo>
                  <a:pt x="646" y="320"/>
                </a:lnTo>
                <a:cubicBezTo>
                  <a:pt x="648" y="324"/>
                  <a:pt x="652" y="326"/>
                  <a:pt x="656" y="324"/>
                </a:cubicBezTo>
                <a:lnTo>
                  <a:pt x="688" y="311"/>
                </a:lnTo>
                <a:cubicBezTo>
                  <a:pt x="692" y="310"/>
                  <a:pt x="694" y="305"/>
                  <a:pt x="693" y="302"/>
                </a:cubicBezTo>
                <a:lnTo>
                  <a:pt x="686" y="285"/>
                </a:lnTo>
                <a:cubicBezTo>
                  <a:pt x="704" y="274"/>
                  <a:pt x="719" y="259"/>
                  <a:pt x="731" y="242"/>
                </a:cubicBezTo>
                <a:lnTo>
                  <a:pt x="747" y="249"/>
                </a:lnTo>
                <a:cubicBezTo>
                  <a:pt x="751" y="250"/>
                  <a:pt x="756" y="249"/>
                  <a:pt x="757" y="245"/>
                </a:cubicBezTo>
                <a:lnTo>
                  <a:pt x="771" y="213"/>
                </a:lnTo>
                <a:cubicBezTo>
                  <a:pt x="773" y="209"/>
                  <a:pt x="771" y="205"/>
                  <a:pt x="767" y="203"/>
                </a:cubicBezTo>
                <a:close/>
                <a:moveTo>
                  <a:pt x="343" y="492"/>
                </a:moveTo>
                <a:cubicBezTo>
                  <a:pt x="343" y="520"/>
                  <a:pt x="320" y="543"/>
                  <a:pt x="292" y="543"/>
                </a:cubicBezTo>
                <a:cubicBezTo>
                  <a:pt x="263" y="543"/>
                  <a:pt x="240" y="520"/>
                  <a:pt x="240" y="492"/>
                </a:cubicBezTo>
                <a:cubicBezTo>
                  <a:pt x="240" y="463"/>
                  <a:pt x="263" y="440"/>
                  <a:pt x="292" y="440"/>
                </a:cubicBezTo>
                <a:cubicBezTo>
                  <a:pt x="320" y="440"/>
                  <a:pt x="343" y="463"/>
                  <a:pt x="343" y="492"/>
                </a:cubicBezTo>
                <a:close/>
                <a:moveTo>
                  <a:pt x="292" y="628"/>
                </a:moveTo>
                <a:cubicBezTo>
                  <a:pt x="216" y="628"/>
                  <a:pt x="156" y="567"/>
                  <a:pt x="156" y="492"/>
                </a:cubicBezTo>
                <a:cubicBezTo>
                  <a:pt x="156" y="417"/>
                  <a:pt x="216" y="356"/>
                  <a:pt x="292" y="356"/>
                </a:cubicBezTo>
                <a:cubicBezTo>
                  <a:pt x="366" y="356"/>
                  <a:pt x="427" y="417"/>
                  <a:pt x="427" y="492"/>
                </a:cubicBezTo>
                <a:cubicBezTo>
                  <a:pt x="427" y="567"/>
                  <a:pt x="366" y="628"/>
                  <a:pt x="292" y="628"/>
                </a:cubicBezTo>
                <a:close/>
                <a:moveTo>
                  <a:pt x="570" y="448"/>
                </a:moveTo>
                <a:lnTo>
                  <a:pt x="534" y="448"/>
                </a:lnTo>
                <a:cubicBezTo>
                  <a:pt x="528" y="413"/>
                  <a:pt x="513" y="379"/>
                  <a:pt x="492" y="350"/>
                </a:cubicBezTo>
                <a:lnTo>
                  <a:pt x="517" y="325"/>
                </a:lnTo>
                <a:cubicBezTo>
                  <a:pt x="519" y="323"/>
                  <a:pt x="521" y="319"/>
                  <a:pt x="521" y="316"/>
                </a:cubicBezTo>
                <a:cubicBezTo>
                  <a:pt x="521" y="313"/>
                  <a:pt x="519" y="309"/>
                  <a:pt x="517" y="307"/>
                </a:cubicBezTo>
                <a:lnTo>
                  <a:pt x="474" y="264"/>
                </a:lnTo>
                <a:cubicBezTo>
                  <a:pt x="469" y="259"/>
                  <a:pt x="461" y="259"/>
                  <a:pt x="456" y="264"/>
                </a:cubicBezTo>
                <a:lnTo>
                  <a:pt x="430" y="289"/>
                </a:lnTo>
                <a:cubicBezTo>
                  <a:pt x="401" y="269"/>
                  <a:pt x="368" y="256"/>
                  <a:pt x="333" y="250"/>
                </a:cubicBezTo>
                <a:lnTo>
                  <a:pt x="333" y="213"/>
                </a:lnTo>
                <a:cubicBezTo>
                  <a:pt x="333" y="206"/>
                  <a:pt x="328" y="200"/>
                  <a:pt x="321" y="200"/>
                </a:cubicBezTo>
                <a:lnTo>
                  <a:pt x="259" y="200"/>
                </a:lnTo>
                <a:cubicBezTo>
                  <a:pt x="252" y="200"/>
                  <a:pt x="246" y="206"/>
                  <a:pt x="246" y="213"/>
                </a:cubicBezTo>
                <a:lnTo>
                  <a:pt x="246" y="250"/>
                </a:lnTo>
                <a:cubicBezTo>
                  <a:pt x="212" y="256"/>
                  <a:pt x="178" y="269"/>
                  <a:pt x="149" y="290"/>
                </a:cubicBezTo>
                <a:lnTo>
                  <a:pt x="124" y="265"/>
                </a:lnTo>
                <a:cubicBezTo>
                  <a:pt x="119" y="260"/>
                  <a:pt x="111" y="260"/>
                  <a:pt x="106" y="265"/>
                </a:cubicBezTo>
                <a:lnTo>
                  <a:pt x="63" y="308"/>
                </a:lnTo>
                <a:cubicBezTo>
                  <a:pt x="60" y="310"/>
                  <a:pt x="59" y="314"/>
                  <a:pt x="59" y="317"/>
                </a:cubicBezTo>
                <a:cubicBezTo>
                  <a:pt x="59" y="321"/>
                  <a:pt x="60" y="324"/>
                  <a:pt x="63" y="326"/>
                </a:cubicBezTo>
                <a:lnTo>
                  <a:pt x="87" y="351"/>
                </a:lnTo>
                <a:cubicBezTo>
                  <a:pt x="66" y="380"/>
                  <a:pt x="52" y="413"/>
                  <a:pt x="45" y="448"/>
                </a:cubicBezTo>
                <a:lnTo>
                  <a:pt x="13" y="448"/>
                </a:lnTo>
                <a:cubicBezTo>
                  <a:pt x="6" y="448"/>
                  <a:pt x="0" y="454"/>
                  <a:pt x="0" y="461"/>
                </a:cubicBezTo>
                <a:lnTo>
                  <a:pt x="0" y="522"/>
                </a:lnTo>
                <a:cubicBezTo>
                  <a:pt x="0" y="530"/>
                  <a:pt x="6" y="535"/>
                  <a:pt x="13" y="535"/>
                </a:cubicBezTo>
                <a:lnTo>
                  <a:pt x="44" y="535"/>
                </a:lnTo>
                <a:cubicBezTo>
                  <a:pt x="50" y="571"/>
                  <a:pt x="64" y="605"/>
                  <a:pt x="84" y="635"/>
                </a:cubicBezTo>
                <a:lnTo>
                  <a:pt x="62" y="658"/>
                </a:lnTo>
                <a:cubicBezTo>
                  <a:pt x="57" y="663"/>
                  <a:pt x="57" y="671"/>
                  <a:pt x="62" y="676"/>
                </a:cubicBezTo>
                <a:lnTo>
                  <a:pt x="105" y="719"/>
                </a:lnTo>
                <a:cubicBezTo>
                  <a:pt x="107" y="721"/>
                  <a:pt x="111" y="723"/>
                  <a:pt x="114" y="723"/>
                </a:cubicBezTo>
                <a:cubicBezTo>
                  <a:pt x="117" y="723"/>
                  <a:pt x="121" y="721"/>
                  <a:pt x="123" y="719"/>
                </a:cubicBezTo>
                <a:lnTo>
                  <a:pt x="145" y="697"/>
                </a:lnTo>
                <a:cubicBezTo>
                  <a:pt x="175" y="719"/>
                  <a:pt x="210" y="733"/>
                  <a:pt x="246" y="740"/>
                </a:cubicBezTo>
                <a:lnTo>
                  <a:pt x="246" y="771"/>
                </a:lnTo>
                <a:cubicBezTo>
                  <a:pt x="246" y="778"/>
                  <a:pt x="252" y="783"/>
                  <a:pt x="259" y="783"/>
                </a:cubicBezTo>
                <a:lnTo>
                  <a:pt x="321" y="783"/>
                </a:lnTo>
                <a:cubicBezTo>
                  <a:pt x="328" y="783"/>
                  <a:pt x="333" y="778"/>
                  <a:pt x="333" y="771"/>
                </a:cubicBezTo>
                <a:lnTo>
                  <a:pt x="333" y="740"/>
                </a:lnTo>
                <a:cubicBezTo>
                  <a:pt x="369" y="733"/>
                  <a:pt x="404" y="719"/>
                  <a:pt x="434" y="697"/>
                </a:cubicBezTo>
                <a:lnTo>
                  <a:pt x="457" y="720"/>
                </a:lnTo>
                <a:cubicBezTo>
                  <a:pt x="462" y="725"/>
                  <a:pt x="470" y="725"/>
                  <a:pt x="475" y="720"/>
                </a:cubicBezTo>
                <a:lnTo>
                  <a:pt x="518" y="677"/>
                </a:lnTo>
                <a:cubicBezTo>
                  <a:pt x="523" y="672"/>
                  <a:pt x="523" y="664"/>
                  <a:pt x="518" y="659"/>
                </a:cubicBezTo>
                <a:lnTo>
                  <a:pt x="495" y="635"/>
                </a:lnTo>
                <a:cubicBezTo>
                  <a:pt x="516" y="605"/>
                  <a:pt x="529" y="571"/>
                  <a:pt x="535" y="535"/>
                </a:cubicBezTo>
                <a:lnTo>
                  <a:pt x="570" y="535"/>
                </a:lnTo>
                <a:cubicBezTo>
                  <a:pt x="577" y="535"/>
                  <a:pt x="583" y="530"/>
                  <a:pt x="583" y="522"/>
                </a:cubicBezTo>
                <a:lnTo>
                  <a:pt x="583" y="461"/>
                </a:lnTo>
                <a:cubicBezTo>
                  <a:pt x="583" y="454"/>
                  <a:pt x="577" y="448"/>
                  <a:pt x="570" y="448"/>
                </a:cubicBezTo>
                <a:close/>
              </a:path>
            </a:pathLst>
          </a:custGeom>
          <a:solidFill>
            <a:srgbClr val="BADEE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0" name="Google Shape;1170;p56"/>
          <p:cNvSpPr/>
          <p:nvPr/>
        </p:nvSpPr>
        <p:spPr>
          <a:xfrm>
            <a:off x="8779916" y="0"/>
            <a:ext cx="3412083"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1" name="Google Shape;1171;p56"/>
          <p:cNvSpPr/>
          <p:nvPr/>
        </p:nvSpPr>
        <p:spPr>
          <a:xfrm>
            <a:off x="8500795" y="3669176"/>
            <a:ext cx="558241" cy="3197284"/>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2" name="Google Shape;1172;p56"/>
          <p:cNvSpPr/>
          <p:nvPr/>
        </p:nvSpPr>
        <p:spPr>
          <a:xfrm>
            <a:off x="9141707" y="3122055"/>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73" name="Google Shape;1173;p56"/>
          <p:cNvSpPr/>
          <p:nvPr/>
        </p:nvSpPr>
        <p:spPr>
          <a:xfrm rot="4500000">
            <a:off x="7355095" y="629058"/>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4" name="Google Shape;1174;p56"/>
          <p:cNvSpPr/>
          <p:nvPr/>
        </p:nvSpPr>
        <p:spPr>
          <a:xfrm rot="2700000">
            <a:off x="10738281" y="2603523"/>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5" name="Google Shape;1175;p56"/>
          <p:cNvSpPr/>
          <p:nvPr/>
        </p:nvSpPr>
        <p:spPr>
          <a:xfrm rot="1813063">
            <a:off x="617299" y="5923299"/>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6" name="Google Shape;1176;p56"/>
          <p:cNvSpPr/>
          <p:nvPr/>
        </p:nvSpPr>
        <p:spPr>
          <a:xfrm rot="-3507348">
            <a:off x="10765406" y="779561"/>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7" name="Google Shape;1177;p56"/>
          <p:cNvSpPr/>
          <p:nvPr/>
        </p:nvSpPr>
        <p:spPr>
          <a:xfrm rot="1813063">
            <a:off x="9301628" y="6388287"/>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8" name="Google Shape;1178;p56"/>
          <p:cNvSpPr/>
          <p:nvPr/>
        </p:nvSpPr>
        <p:spPr>
          <a:xfrm>
            <a:off x="951220" y="3122055"/>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79" name="Google Shape;1179;p56"/>
          <p:cNvPicPr preferRelativeResize="0">
            <a:picLocks noGrp="1"/>
          </p:cNvPicPr>
          <p:nvPr>
            <p:ph type="pic" idx="2"/>
          </p:nvPr>
        </p:nvPicPr>
        <p:blipFill rotWithShape="1">
          <a:blip r:embed="rId3">
            <a:alphaModFix/>
          </a:blip>
          <a:srcRect/>
          <a:stretch/>
        </p:blipFill>
        <p:spPr>
          <a:xfrm>
            <a:off x="7302178" y="971907"/>
            <a:ext cx="4271477" cy="4271477"/>
          </a:xfrm>
          <a:prstGeom prst="rect">
            <a:avLst/>
          </a:prstGeom>
          <a:solidFill>
            <a:schemeClr val="lt1"/>
          </a:solidFill>
          <a:ln>
            <a:noFill/>
          </a:ln>
        </p:spPr>
      </p:pic>
      <p:sp>
        <p:nvSpPr>
          <p:cNvPr id="1180" name="Google Shape;1180;p56"/>
          <p:cNvSpPr txBox="1"/>
          <p:nvPr/>
        </p:nvSpPr>
        <p:spPr>
          <a:xfrm>
            <a:off x="1308043" y="2549672"/>
            <a:ext cx="551805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Instructional Accommodations</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57"/>
          <p:cNvSpPr/>
          <p:nvPr/>
        </p:nvSpPr>
        <p:spPr>
          <a:xfrm>
            <a:off x="-126647" y="0"/>
            <a:ext cx="3412083"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7" name="Google Shape;1187;p57"/>
          <p:cNvSpPr/>
          <p:nvPr/>
        </p:nvSpPr>
        <p:spPr>
          <a:xfrm>
            <a:off x="3161868" y="3669176"/>
            <a:ext cx="558241" cy="3197284"/>
          </a:xfrm>
          <a:prstGeom prst="roundRect">
            <a:avLst>
              <a:gd name="adj" fmla="val 0"/>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8" name="Google Shape;1188;p57"/>
          <p:cNvSpPr/>
          <p:nvPr/>
        </p:nvSpPr>
        <p:spPr>
          <a:xfrm>
            <a:off x="235144" y="3122055"/>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89" name="Google Shape;1189;p57"/>
          <p:cNvSpPr/>
          <p:nvPr/>
        </p:nvSpPr>
        <p:spPr>
          <a:xfrm rot="4500000">
            <a:off x="7355095" y="629058"/>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0" name="Google Shape;1190;p57"/>
          <p:cNvSpPr/>
          <p:nvPr/>
        </p:nvSpPr>
        <p:spPr>
          <a:xfrm rot="2700000">
            <a:off x="10738281" y="2603523"/>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1" name="Google Shape;1191;p57"/>
          <p:cNvSpPr/>
          <p:nvPr/>
        </p:nvSpPr>
        <p:spPr>
          <a:xfrm rot="1813063">
            <a:off x="617299" y="5923299"/>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2" name="Google Shape;1192;p57"/>
          <p:cNvSpPr/>
          <p:nvPr/>
        </p:nvSpPr>
        <p:spPr>
          <a:xfrm rot="-3507348">
            <a:off x="10765406" y="779561"/>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3" name="Google Shape;1193;p57"/>
          <p:cNvSpPr/>
          <p:nvPr/>
        </p:nvSpPr>
        <p:spPr>
          <a:xfrm rot="1813063">
            <a:off x="9301628" y="6388287"/>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4" name="Google Shape;1194;p57"/>
          <p:cNvSpPr/>
          <p:nvPr/>
        </p:nvSpPr>
        <p:spPr>
          <a:xfrm>
            <a:off x="6109271" y="3122055"/>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95" name="Google Shape;1195;p57"/>
          <p:cNvPicPr preferRelativeResize="0">
            <a:picLocks noGrp="1"/>
          </p:cNvPicPr>
          <p:nvPr>
            <p:ph type="pic" idx="2"/>
          </p:nvPr>
        </p:nvPicPr>
        <p:blipFill rotWithShape="1">
          <a:blip r:embed="rId3">
            <a:alphaModFix/>
          </a:blip>
          <a:srcRect/>
          <a:stretch/>
        </p:blipFill>
        <p:spPr>
          <a:xfrm>
            <a:off x="1460801" y="971907"/>
            <a:ext cx="4271477" cy="4271477"/>
          </a:xfrm>
          <a:prstGeom prst="rect">
            <a:avLst/>
          </a:prstGeom>
          <a:solidFill>
            <a:schemeClr val="lt1"/>
          </a:solidFill>
          <a:ln>
            <a:noFill/>
          </a:ln>
        </p:spPr>
      </p:pic>
      <p:sp>
        <p:nvSpPr>
          <p:cNvPr id="1196" name="Google Shape;1196;p57"/>
          <p:cNvSpPr txBox="1"/>
          <p:nvPr/>
        </p:nvSpPr>
        <p:spPr>
          <a:xfrm>
            <a:off x="6413300" y="2549672"/>
            <a:ext cx="551805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FE721F"/>
                </a:solidFill>
                <a:latin typeface="EB Garamond"/>
                <a:ea typeface="EB Garamond"/>
                <a:cs typeface="EB Garamond"/>
                <a:sym typeface="EB Garamond"/>
              </a:rPr>
              <a:t>Assessment Accommodations</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2" name="Google Shape;1202;p58"/>
          <p:cNvSpPr/>
          <p:nvPr/>
        </p:nvSpPr>
        <p:spPr>
          <a:xfrm>
            <a:off x="8779916" y="0"/>
            <a:ext cx="3412083"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3" name="Google Shape;1203;p58"/>
          <p:cNvSpPr/>
          <p:nvPr/>
        </p:nvSpPr>
        <p:spPr>
          <a:xfrm>
            <a:off x="8500795" y="3669176"/>
            <a:ext cx="558241" cy="3197284"/>
          </a:xfrm>
          <a:prstGeom prst="roundRect">
            <a:avLst>
              <a:gd name="adj" fmla="val 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4" name="Google Shape;1204;p58"/>
          <p:cNvSpPr/>
          <p:nvPr/>
        </p:nvSpPr>
        <p:spPr>
          <a:xfrm>
            <a:off x="9141707" y="3122055"/>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05" name="Google Shape;1205;p58"/>
          <p:cNvSpPr/>
          <p:nvPr/>
        </p:nvSpPr>
        <p:spPr>
          <a:xfrm rot="4500000">
            <a:off x="7355095" y="629058"/>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6" name="Google Shape;1206;p58"/>
          <p:cNvSpPr/>
          <p:nvPr/>
        </p:nvSpPr>
        <p:spPr>
          <a:xfrm rot="2700000">
            <a:off x="10738281" y="2603523"/>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7" name="Google Shape;1207;p58"/>
          <p:cNvSpPr/>
          <p:nvPr/>
        </p:nvSpPr>
        <p:spPr>
          <a:xfrm rot="1813063">
            <a:off x="617299" y="5923299"/>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8" name="Google Shape;1208;p58"/>
          <p:cNvSpPr/>
          <p:nvPr/>
        </p:nvSpPr>
        <p:spPr>
          <a:xfrm rot="-3507348">
            <a:off x="10765406" y="779561"/>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9" name="Google Shape;1209;p58"/>
          <p:cNvSpPr/>
          <p:nvPr/>
        </p:nvSpPr>
        <p:spPr>
          <a:xfrm rot="1813063">
            <a:off x="9301628" y="6388287"/>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10" name="Google Shape;1210;p58"/>
          <p:cNvSpPr/>
          <p:nvPr/>
        </p:nvSpPr>
        <p:spPr>
          <a:xfrm>
            <a:off x="951220" y="842737"/>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11" name="Google Shape;1211;p58"/>
          <p:cNvPicPr preferRelativeResize="0">
            <a:picLocks noGrp="1"/>
          </p:cNvPicPr>
          <p:nvPr>
            <p:ph type="pic" idx="2"/>
          </p:nvPr>
        </p:nvPicPr>
        <p:blipFill rotWithShape="1">
          <a:blip r:embed="rId3">
            <a:alphaModFix/>
          </a:blip>
          <a:srcRect/>
          <a:stretch/>
        </p:blipFill>
        <p:spPr>
          <a:xfrm>
            <a:off x="7302178" y="971907"/>
            <a:ext cx="4271477" cy="4271477"/>
          </a:xfrm>
          <a:prstGeom prst="rect">
            <a:avLst/>
          </a:prstGeom>
          <a:solidFill>
            <a:schemeClr val="lt1"/>
          </a:solidFill>
          <a:ln>
            <a:noFill/>
          </a:ln>
        </p:spPr>
      </p:pic>
      <p:sp>
        <p:nvSpPr>
          <p:cNvPr id="1212" name="Google Shape;1212;p58"/>
          <p:cNvSpPr txBox="1"/>
          <p:nvPr/>
        </p:nvSpPr>
        <p:spPr>
          <a:xfrm>
            <a:off x="1308043" y="461792"/>
            <a:ext cx="551805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4B9847"/>
                </a:solidFill>
                <a:latin typeface="EB Garamond"/>
                <a:ea typeface="EB Garamond"/>
                <a:cs typeface="EB Garamond"/>
                <a:sym typeface="EB Garamond"/>
              </a:rPr>
              <a:t>Environmental Accommodations</a:t>
            </a:r>
            <a:endParaRPr/>
          </a:p>
        </p:txBody>
      </p:sp>
      <p:sp>
        <p:nvSpPr>
          <p:cNvPr id="1213" name="Google Shape;1213;p58"/>
          <p:cNvSpPr txBox="1"/>
          <p:nvPr/>
        </p:nvSpPr>
        <p:spPr>
          <a:xfrm>
            <a:off x="2386973" y="2572855"/>
            <a:ext cx="171359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Visual</a:t>
            </a:r>
            <a:endParaRPr/>
          </a:p>
        </p:txBody>
      </p:sp>
      <p:pic>
        <p:nvPicPr>
          <p:cNvPr id="1214" name="Google Shape;1214;p58" descr="Lights On with solid fill"/>
          <p:cNvPicPr preferRelativeResize="0"/>
          <p:nvPr/>
        </p:nvPicPr>
        <p:blipFill rotWithShape="1">
          <a:blip r:embed="rId4">
            <a:alphaModFix/>
          </a:blip>
          <a:srcRect/>
          <a:stretch/>
        </p:blipFill>
        <p:spPr>
          <a:xfrm>
            <a:off x="1367416" y="2436394"/>
            <a:ext cx="796144" cy="796144"/>
          </a:xfrm>
          <a:prstGeom prst="rect">
            <a:avLst/>
          </a:prstGeom>
          <a:noFill/>
          <a:ln>
            <a:noFill/>
          </a:ln>
        </p:spPr>
      </p:pic>
      <p:pic>
        <p:nvPicPr>
          <p:cNvPr id="1215" name="Google Shape;1215;p58" descr="Headphones with solid fill"/>
          <p:cNvPicPr preferRelativeResize="0"/>
          <p:nvPr/>
        </p:nvPicPr>
        <p:blipFill rotWithShape="1">
          <a:blip r:embed="rId5">
            <a:alphaModFix/>
          </a:blip>
          <a:srcRect/>
          <a:stretch/>
        </p:blipFill>
        <p:spPr>
          <a:xfrm>
            <a:off x="1173329" y="4504757"/>
            <a:ext cx="1072223" cy="1072223"/>
          </a:xfrm>
          <a:prstGeom prst="rect">
            <a:avLst/>
          </a:prstGeom>
          <a:noFill/>
          <a:ln>
            <a:noFill/>
          </a:ln>
        </p:spPr>
      </p:pic>
      <p:pic>
        <p:nvPicPr>
          <p:cNvPr id="1216" name="Google Shape;1216;p58" descr="Touch Screen with solid fill"/>
          <p:cNvPicPr preferRelativeResize="0"/>
          <p:nvPr/>
        </p:nvPicPr>
        <p:blipFill rotWithShape="1">
          <a:blip r:embed="rId6">
            <a:alphaModFix/>
          </a:blip>
          <a:srcRect/>
          <a:stretch/>
        </p:blipFill>
        <p:spPr>
          <a:xfrm>
            <a:off x="4199368" y="2371955"/>
            <a:ext cx="947318" cy="947318"/>
          </a:xfrm>
          <a:prstGeom prst="rect">
            <a:avLst/>
          </a:prstGeom>
          <a:noFill/>
          <a:ln>
            <a:noFill/>
          </a:ln>
        </p:spPr>
      </p:pic>
      <p:pic>
        <p:nvPicPr>
          <p:cNvPr id="1217" name="Google Shape;1217;p58" descr="Tent with solid fill"/>
          <p:cNvPicPr preferRelativeResize="0"/>
          <p:nvPr/>
        </p:nvPicPr>
        <p:blipFill rotWithShape="1">
          <a:blip r:embed="rId7">
            <a:alphaModFix/>
          </a:blip>
          <a:srcRect/>
          <a:stretch/>
        </p:blipFill>
        <p:spPr>
          <a:xfrm>
            <a:off x="4199367" y="5602684"/>
            <a:ext cx="1072223" cy="1072223"/>
          </a:xfrm>
          <a:prstGeom prst="rect">
            <a:avLst/>
          </a:prstGeom>
          <a:noFill/>
          <a:ln>
            <a:noFill/>
          </a:ln>
        </p:spPr>
      </p:pic>
      <p:pic>
        <p:nvPicPr>
          <p:cNvPr id="1218" name="Google Shape;1218;p58" descr="Yoga with solid fill"/>
          <p:cNvPicPr preferRelativeResize="0"/>
          <p:nvPr/>
        </p:nvPicPr>
        <p:blipFill rotWithShape="1">
          <a:blip r:embed="rId8">
            <a:alphaModFix/>
          </a:blip>
          <a:srcRect/>
          <a:stretch/>
        </p:blipFill>
        <p:spPr>
          <a:xfrm>
            <a:off x="4173368" y="3452812"/>
            <a:ext cx="999318" cy="999318"/>
          </a:xfrm>
          <a:prstGeom prst="rect">
            <a:avLst/>
          </a:prstGeom>
          <a:noFill/>
          <a:ln>
            <a:noFill/>
          </a:ln>
        </p:spPr>
      </p:pic>
      <p:sp>
        <p:nvSpPr>
          <p:cNvPr id="1219" name="Google Shape;1219;p58"/>
          <p:cNvSpPr/>
          <p:nvPr/>
        </p:nvSpPr>
        <p:spPr>
          <a:xfrm>
            <a:off x="4366636" y="4721915"/>
            <a:ext cx="744397" cy="705661"/>
          </a:xfrm>
          <a:prstGeom prst="rect">
            <a:avLst/>
          </a:prstGeom>
          <a:solidFill>
            <a:schemeClr val="lt1"/>
          </a:solidFill>
          <a:ln w="76200" cap="flat" cmpd="sng">
            <a:solidFill>
              <a:srgbClr val="4B98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20" name="Google Shape;1220;p58" descr="Clipboard Checked with solid fill"/>
          <p:cNvPicPr preferRelativeResize="0"/>
          <p:nvPr/>
        </p:nvPicPr>
        <p:blipFill rotWithShape="1">
          <a:blip r:embed="rId9">
            <a:alphaModFix/>
          </a:blip>
          <a:srcRect/>
          <a:stretch/>
        </p:blipFill>
        <p:spPr>
          <a:xfrm>
            <a:off x="1214582" y="3348195"/>
            <a:ext cx="1094110" cy="1094110"/>
          </a:xfrm>
          <a:prstGeom prst="rect">
            <a:avLst/>
          </a:prstGeom>
          <a:noFill/>
          <a:ln>
            <a:noFill/>
          </a:ln>
        </p:spPr>
      </p:pic>
      <p:sp>
        <p:nvSpPr>
          <p:cNvPr id="1221" name="Google Shape;1221;p58"/>
          <p:cNvSpPr txBox="1"/>
          <p:nvPr/>
        </p:nvSpPr>
        <p:spPr>
          <a:xfrm>
            <a:off x="2386972" y="3593936"/>
            <a:ext cx="267083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Routine</a:t>
            </a:r>
            <a:endParaRPr/>
          </a:p>
        </p:txBody>
      </p:sp>
      <p:sp>
        <p:nvSpPr>
          <p:cNvPr id="1222" name="Google Shape;1222;p58"/>
          <p:cNvSpPr txBox="1"/>
          <p:nvPr/>
        </p:nvSpPr>
        <p:spPr>
          <a:xfrm>
            <a:off x="2386973" y="4813136"/>
            <a:ext cx="181239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Auditory</a:t>
            </a:r>
            <a:endParaRPr/>
          </a:p>
        </p:txBody>
      </p:sp>
      <p:sp>
        <p:nvSpPr>
          <p:cNvPr id="1223" name="Google Shape;1223;p58"/>
          <p:cNvSpPr txBox="1"/>
          <p:nvPr/>
        </p:nvSpPr>
        <p:spPr>
          <a:xfrm>
            <a:off x="5145413" y="2572855"/>
            <a:ext cx="171359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Tactile</a:t>
            </a:r>
            <a:endParaRPr/>
          </a:p>
        </p:txBody>
      </p:sp>
      <p:sp>
        <p:nvSpPr>
          <p:cNvPr id="1224" name="Google Shape;1224;p58"/>
          <p:cNvSpPr txBox="1"/>
          <p:nvPr/>
        </p:nvSpPr>
        <p:spPr>
          <a:xfrm>
            <a:off x="5191132" y="3593936"/>
            <a:ext cx="267083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Movement</a:t>
            </a:r>
            <a:endParaRPr/>
          </a:p>
        </p:txBody>
      </p:sp>
      <p:sp>
        <p:nvSpPr>
          <p:cNvPr id="1225" name="Google Shape;1225;p58"/>
          <p:cNvSpPr txBox="1"/>
          <p:nvPr/>
        </p:nvSpPr>
        <p:spPr>
          <a:xfrm>
            <a:off x="5191132" y="4828376"/>
            <a:ext cx="267083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Boundaries</a:t>
            </a:r>
            <a:endParaRPr/>
          </a:p>
        </p:txBody>
      </p:sp>
      <p:sp>
        <p:nvSpPr>
          <p:cNvPr id="1226" name="Google Shape;1226;p58"/>
          <p:cNvSpPr txBox="1"/>
          <p:nvPr/>
        </p:nvSpPr>
        <p:spPr>
          <a:xfrm>
            <a:off x="5191132" y="5849456"/>
            <a:ext cx="267083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Calming Spaces</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231"/>
        <p:cNvGrpSpPr/>
        <p:nvPr/>
      </p:nvGrpSpPr>
      <p:grpSpPr>
        <a:xfrm>
          <a:off x="0" y="0"/>
          <a:ext cx="0" cy="0"/>
          <a:chOff x="0" y="0"/>
          <a:chExt cx="0" cy="0"/>
        </a:xfrm>
      </p:grpSpPr>
      <p:sp>
        <p:nvSpPr>
          <p:cNvPr id="1232" name="Google Shape;1232;p59"/>
          <p:cNvSpPr/>
          <p:nvPr/>
        </p:nvSpPr>
        <p:spPr>
          <a:xfrm>
            <a:off x="7088391"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33" name="Google Shape;1233;p59"/>
          <p:cNvSpPr/>
          <p:nvPr/>
        </p:nvSpPr>
        <p:spPr>
          <a:xfrm>
            <a:off x="8430988" y="1101969"/>
            <a:ext cx="4608675" cy="529856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4" name="Google Shape;1234;p59"/>
          <p:cNvSpPr/>
          <p:nvPr/>
        </p:nvSpPr>
        <p:spPr>
          <a:xfrm>
            <a:off x="-45237" y="0"/>
            <a:ext cx="506186" cy="6858000"/>
          </a:xfrm>
          <a:prstGeom prst="rect">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235" name="Google Shape;1235;p59"/>
          <p:cNvCxnSpPr>
            <a:stCxn id="1234" idx="0"/>
          </p:cNvCxnSpPr>
          <p:nvPr/>
        </p:nvCxnSpPr>
        <p:spPr>
          <a:xfrm flipH="1">
            <a:off x="199756"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236" name="Google Shape;1236;p59"/>
          <p:cNvSpPr txBox="1"/>
          <p:nvPr/>
        </p:nvSpPr>
        <p:spPr>
          <a:xfrm>
            <a:off x="76249"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69</a:t>
            </a:fld>
            <a:endParaRPr sz="1200">
              <a:solidFill>
                <a:schemeClr val="lt1"/>
              </a:solidFill>
              <a:latin typeface="Calibri"/>
              <a:ea typeface="Calibri"/>
              <a:cs typeface="Calibri"/>
              <a:sym typeface="Calibri"/>
            </a:endParaRPr>
          </a:p>
        </p:txBody>
      </p:sp>
      <p:sp>
        <p:nvSpPr>
          <p:cNvPr id="1237" name="Google Shape;1237;p59"/>
          <p:cNvSpPr/>
          <p:nvPr/>
        </p:nvSpPr>
        <p:spPr>
          <a:xfrm>
            <a:off x="7489975"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8" name="Google Shape;1238;p59"/>
          <p:cNvSpPr txBox="1"/>
          <p:nvPr/>
        </p:nvSpPr>
        <p:spPr>
          <a:xfrm>
            <a:off x="1064928" y="607756"/>
            <a:ext cx="6037647" cy="5611664"/>
          </a:xfrm>
          <a:prstGeom prst="rect">
            <a:avLst/>
          </a:prstGeom>
          <a:noFill/>
          <a:ln>
            <a:noFill/>
          </a:ln>
        </p:spPr>
        <p:txBody>
          <a:bodyPr spcFirstLastPara="1" wrap="square" lIns="91425" tIns="45700" rIns="91425" bIns="45700" anchor="t" anchorCtr="0">
            <a:spAutoFit/>
          </a:bodyPr>
          <a:lstStyle/>
          <a:p>
            <a:pPr marL="0" marR="0" lvl="0" indent="0" algn="l" rtl="0">
              <a:lnSpc>
                <a:spcPct val="128571"/>
              </a:lnSpc>
              <a:spcBef>
                <a:spcPts val="0"/>
              </a:spcBef>
              <a:spcAft>
                <a:spcPts val="0"/>
              </a:spcAft>
              <a:buNone/>
            </a:pPr>
            <a:r>
              <a:rPr lang="en-CA" sz="2800">
                <a:solidFill>
                  <a:srgbClr val="595959"/>
                </a:solidFill>
                <a:latin typeface="Calibri"/>
                <a:ea typeface="Calibri"/>
                <a:cs typeface="Calibri"/>
                <a:sym typeface="Calibri"/>
              </a:rPr>
              <a:t>[Training] has given me lots of ideas and strategies and how to make accommodations for the students and from that I've noticed some benefits, like the use of headphones to block out distractions when the student is doing independent work; [and] little things in the day-to-day routine that could throw a child off, like having a visual schedule so they know what is coming up and know what is expected of them.</a:t>
            </a:r>
            <a:endParaRPr/>
          </a:p>
          <a:p>
            <a:pPr marL="0" marR="0" lvl="0" indent="0" algn="l" rtl="0">
              <a:lnSpc>
                <a:spcPct val="128571"/>
              </a:lnSpc>
              <a:spcBef>
                <a:spcPts val="0"/>
              </a:spcBef>
              <a:spcAft>
                <a:spcPts val="0"/>
              </a:spcAft>
              <a:buNone/>
            </a:pPr>
            <a:r>
              <a:rPr lang="en-CA" sz="2800">
                <a:solidFill>
                  <a:srgbClr val="595959"/>
                </a:solidFill>
                <a:latin typeface="Calibri"/>
                <a:ea typeface="Calibri"/>
                <a:cs typeface="Calibri"/>
                <a:sym typeface="Calibri"/>
              </a:rPr>
              <a:t>– Teacher</a:t>
            </a:r>
            <a:endParaRPr/>
          </a:p>
        </p:txBody>
      </p:sp>
      <p:sp>
        <p:nvSpPr>
          <p:cNvPr id="1239" name="Google Shape;1239;p59"/>
          <p:cNvSpPr txBox="1"/>
          <p:nvPr/>
        </p:nvSpPr>
        <p:spPr>
          <a:xfrm>
            <a:off x="574088" y="569322"/>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240" name="Google Shape;1240;p59"/>
          <p:cNvSpPr txBox="1"/>
          <p:nvPr/>
        </p:nvSpPr>
        <p:spPr>
          <a:xfrm>
            <a:off x="5642895" y="5139075"/>
            <a:ext cx="672747"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241" name="Google Shape;1241;p59"/>
          <p:cNvSpPr/>
          <p:nvPr/>
        </p:nvSpPr>
        <p:spPr>
          <a:xfrm>
            <a:off x="7294934" y="6589249"/>
            <a:ext cx="4512366" cy="2782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http://www.kpdsb.on.ca/assets/uploads/FASD/FASDFinalReport.pdf</a:t>
            </a:r>
            <a:endParaRPr sz="1200">
              <a:solidFill>
                <a:schemeClr val="dk1"/>
              </a:solidFill>
              <a:latin typeface="Calibri"/>
              <a:ea typeface="Calibri"/>
              <a:cs typeface="Calibri"/>
              <a:sym typeface="Calibri"/>
            </a:endParaRPr>
          </a:p>
        </p:txBody>
      </p:sp>
      <p:pic>
        <p:nvPicPr>
          <p:cNvPr id="1242" name="Google Shape;1242;p59"/>
          <p:cNvPicPr preferRelativeResize="0">
            <a:picLocks noGrp="1"/>
          </p:cNvPicPr>
          <p:nvPr>
            <p:ph type="pic" idx="2"/>
          </p:nvPr>
        </p:nvPicPr>
        <p:blipFill rotWithShape="1">
          <a:blip r:embed="rId4">
            <a:alphaModFix/>
          </a:blip>
          <a:srcRect t="3489" b="3489"/>
          <a:stretch/>
        </p:blipFill>
        <p:spPr>
          <a:xfrm>
            <a:off x="7774349" y="1500188"/>
            <a:ext cx="5003800" cy="4654550"/>
          </a:xfrm>
          <a:prstGeom prst="rect">
            <a:avLst/>
          </a:prstGeom>
          <a:solidFill>
            <a:schemeClr val="lt1"/>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7"/>
          <p:cNvSpPr txBox="1"/>
          <p:nvPr/>
        </p:nvSpPr>
        <p:spPr>
          <a:xfrm>
            <a:off x="928558" y="2187444"/>
            <a:ext cx="280256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Content</a:t>
            </a:r>
            <a:endParaRPr dirty="0"/>
          </a:p>
        </p:txBody>
      </p:sp>
      <p:sp>
        <p:nvSpPr>
          <p:cNvPr id="189" name="Google Shape;189;p7"/>
          <p:cNvSpPr/>
          <p:nvPr/>
        </p:nvSpPr>
        <p:spPr>
          <a:xfrm rot="5400000" flipH="1">
            <a:off x="718696" y="1045688"/>
            <a:ext cx="45719" cy="1483111"/>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0" name="Google Shape;190;p7"/>
          <p:cNvSpPr txBox="1"/>
          <p:nvPr/>
        </p:nvSpPr>
        <p:spPr>
          <a:xfrm>
            <a:off x="5089675" y="1525633"/>
            <a:ext cx="2392001"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Overview of FASD</a:t>
            </a:r>
            <a:endParaRPr/>
          </a:p>
        </p:txBody>
      </p:sp>
      <p:sp>
        <p:nvSpPr>
          <p:cNvPr id="191" name="Google Shape;191;p7"/>
          <p:cNvSpPr/>
          <p:nvPr/>
        </p:nvSpPr>
        <p:spPr>
          <a:xfrm>
            <a:off x="4491579" y="1526324"/>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01</a:t>
            </a:r>
            <a:endParaRPr/>
          </a:p>
        </p:txBody>
      </p:sp>
      <p:sp>
        <p:nvSpPr>
          <p:cNvPr id="192" name="Google Shape;192;p7"/>
          <p:cNvSpPr/>
          <p:nvPr/>
        </p:nvSpPr>
        <p:spPr>
          <a:xfrm>
            <a:off x="8237414" y="1526324"/>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02</a:t>
            </a:r>
            <a:endParaRPr/>
          </a:p>
        </p:txBody>
      </p:sp>
      <p:sp>
        <p:nvSpPr>
          <p:cNvPr id="193" name="Google Shape;193;p7"/>
          <p:cNvSpPr/>
          <p:nvPr/>
        </p:nvSpPr>
        <p:spPr>
          <a:xfrm>
            <a:off x="4491579" y="2763332"/>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03</a:t>
            </a:r>
            <a:endParaRPr/>
          </a:p>
        </p:txBody>
      </p:sp>
      <p:sp>
        <p:nvSpPr>
          <p:cNvPr id="194" name="Google Shape;194;p7"/>
          <p:cNvSpPr/>
          <p:nvPr/>
        </p:nvSpPr>
        <p:spPr>
          <a:xfrm>
            <a:off x="8237414" y="2839534"/>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04</a:t>
            </a:r>
            <a:endParaRPr/>
          </a:p>
        </p:txBody>
      </p:sp>
      <p:sp>
        <p:nvSpPr>
          <p:cNvPr id="195" name="Google Shape;195;p7"/>
          <p:cNvSpPr txBox="1"/>
          <p:nvPr/>
        </p:nvSpPr>
        <p:spPr>
          <a:xfrm>
            <a:off x="8840231" y="1525633"/>
            <a:ext cx="2876758"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Building Inclusive Schools</a:t>
            </a:r>
            <a:endParaRPr/>
          </a:p>
        </p:txBody>
      </p:sp>
      <p:sp>
        <p:nvSpPr>
          <p:cNvPr id="196" name="Google Shape;196;p7"/>
          <p:cNvSpPr txBox="1"/>
          <p:nvPr/>
        </p:nvSpPr>
        <p:spPr>
          <a:xfrm>
            <a:off x="5089675" y="2724329"/>
            <a:ext cx="257314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Implementing Interventions</a:t>
            </a:r>
            <a:endParaRPr/>
          </a:p>
        </p:txBody>
      </p:sp>
      <p:sp>
        <p:nvSpPr>
          <p:cNvPr id="197" name="Google Shape;197;p7"/>
          <p:cNvSpPr txBox="1"/>
          <p:nvPr/>
        </p:nvSpPr>
        <p:spPr>
          <a:xfrm>
            <a:off x="8840231" y="2837107"/>
            <a:ext cx="287675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Accommodations</a:t>
            </a:r>
            <a:endParaRPr/>
          </a:p>
        </p:txBody>
      </p:sp>
      <p:sp>
        <p:nvSpPr>
          <p:cNvPr id="198" name="Google Shape;198;p7"/>
          <p:cNvSpPr/>
          <p:nvPr/>
        </p:nvSpPr>
        <p:spPr>
          <a:xfrm>
            <a:off x="4491579" y="4125431"/>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05</a:t>
            </a:r>
            <a:endParaRPr/>
          </a:p>
        </p:txBody>
      </p:sp>
      <p:sp>
        <p:nvSpPr>
          <p:cNvPr id="199" name="Google Shape;199;p7"/>
          <p:cNvSpPr/>
          <p:nvPr/>
        </p:nvSpPr>
        <p:spPr>
          <a:xfrm>
            <a:off x="8237414" y="4201633"/>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06</a:t>
            </a:r>
            <a:endParaRPr/>
          </a:p>
        </p:txBody>
      </p:sp>
      <p:sp>
        <p:nvSpPr>
          <p:cNvPr id="200" name="Google Shape;200;p7"/>
          <p:cNvSpPr txBox="1"/>
          <p:nvPr/>
        </p:nvSpPr>
        <p:spPr>
          <a:xfrm>
            <a:off x="5089675" y="4133890"/>
            <a:ext cx="2182165"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Teaching Strategies</a:t>
            </a:r>
            <a:endParaRPr/>
          </a:p>
        </p:txBody>
      </p:sp>
      <p:sp>
        <p:nvSpPr>
          <p:cNvPr id="201" name="Google Shape;201;p7"/>
          <p:cNvSpPr txBox="1"/>
          <p:nvPr/>
        </p:nvSpPr>
        <p:spPr>
          <a:xfrm>
            <a:off x="8840231" y="4223590"/>
            <a:ext cx="2876758"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Educator Self-Care and Wellness</a:t>
            </a:r>
            <a:endParaRPr/>
          </a:p>
        </p:txBody>
      </p:sp>
      <p:sp>
        <p:nvSpPr>
          <p:cNvPr id="202" name="Google Shape;202;p7"/>
          <p:cNvSpPr/>
          <p:nvPr/>
        </p:nvSpPr>
        <p:spPr>
          <a:xfrm>
            <a:off x="4491579" y="5456691"/>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07</a:t>
            </a:r>
            <a:endParaRPr/>
          </a:p>
        </p:txBody>
      </p:sp>
      <p:sp>
        <p:nvSpPr>
          <p:cNvPr id="203" name="Google Shape;203;p7"/>
          <p:cNvSpPr/>
          <p:nvPr/>
        </p:nvSpPr>
        <p:spPr>
          <a:xfrm>
            <a:off x="8237414" y="5456691"/>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000">
                <a:solidFill>
                  <a:schemeClr val="dk1"/>
                </a:solidFill>
                <a:latin typeface="EB Garamond"/>
                <a:ea typeface="EB Garamond"/>
                <a:cs typeface="EB Garamond"/>
                <a:sym typeface="EB Garamond"/>
              </a:rPr>
              <a:t>08</a:t>
            </a:r>
            <a:endParaRPr/>
          </a:p>
        </p:txBody>
      </p:sp>
      <p:sp>
        <p:nvSpPr>
          <p:cNvPr id="204" name="Google Shape;204;p7"/>
          <p:cNvSpPr txBox="1"/>
          <p:nvPr/>
        </p:nvSpPr>
        <p:spPr>
          <a:xfrm>
            <a:off x="5089675" y="5478648"/>
            <a:ext cx="273651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Examples</a:t>
            </a:r>
            <a:endParaRPr/>
          </a:p>
        </p:txBody>
      </p:sp>
      <p:sp>
        <p:nvSpPr>
          <p:cNvPr id="205" name="Google Shape;205;p7"/>
          <p:cNvSpPr txBox="1"/>
          <p:nvPr/>
        </p:nvSpPr>
        <p:spPr>
          <a:xfrm>
            <a:off x="8840231" y="5478648"/>
            <a:ext cx="287675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364DA1"/>
                </a:solidFill>
                <a:latin typeface="EB Garamond"/>
                <a:ea typeface="EB Garamond"/>
                <a:cs typeface="EB Garamond"/>
                <a:sym typeface="EB Garamond"/>
              </a:rPr>
              <a:t>Review</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247"/>
        <p:cNvGrpSpPr/>
        <p:nvPr/>
      </p:nvGrpSpPr>
      <p:grpSpPr>
        <a:xfrm>
          <a:off x="0" y="0"/>
          <a:ext cx="0" cy="0"/>
          <a:chOff x="0" y="0"/>
          <a:chExt cx="0" cy="0"/>
        </a:xfrm>
      </p:grpSpPr>
      <p:sp>
        <p:nvSpPr>
          <p:cNvPr id="1248" name="Google Shape;1248;p60"/>
          <p:cNvSpPr/>
          <p:nvPr/>
        </p:nvSpPr>
        <p:spPr>
          <a:xfrm>
            <a:off x="-126647" y="0"/>
            <a:ext cx="3412083"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9" name="Google Shape;1249;p60"/>
          <p:cNvSpPr/>
          <p:nvPr/>
        </p:nvSpPr>
        <p:spPr>
          <a:xfrm>
            <a:off x="3161868" y="3669176"/>
            <a:ext cx="558241" cy="3197284"/>
          </a:xfrm>
          <a:prstGeom prst="roundRect">
            <a:avLst>
              <a:gd name="adj" fmla="val 0"/>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0" name="Google Shape;1250;p60"/>
          <p:cNvSpPr/>
          <p:nvPr/>
        </p:nvSpPr>
        <p:spPr>
          <a:xfrm>
            <a:off x="235144" y="3122055"/>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51" name="Google Shape;1251;p60"/>
          <p:cNvSpPr/>
          <p:nvPr/>
        </p:nvSpPr>
        <p:spPr>
          <a:xfrm rot="4500000">
            <a:off x="2127775" y="531725"/>
            <a:ext cx="208353" cy="179615"/>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2" name="Google Shape;1252;p60"/>
          <p:cNvSpPr/>
          <p:nvPr/>
        </p:nvSpPr>
        <p:spPr>
          <a:xfrm rot="2700000">
            <a:off x="3744521" y="244837"/>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3" name="Google Shape;1253;p60"/>
          <p:cNvSpPr/>
          <p:nvPr/>
        </p:nvSpPr>
        <p:spPr>
          <a:xfrm rot="1813063">
            <a:off x="617299" y="5923299"/>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4" name="Google Shape;1254;p60"/>
          <p:cNvSpPr/>
          <p:nvPr/>
        </p:nvSpPr>
        <p:spPr>
          <a:xfrm rot="-3507348">
            <a:off x="11765895" y="207186"/>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5" name="Google Shape;1255;p60"/>
          <p:cNvSpPr/>
          <p:nvPr/>
        </p:nvSpPr>
        <p:spPr>
          <a:xfrm rot="1813063">
            <a:off x="11279065" y="6082107"/>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6" name="Google Shape;1256;p60"/>
          <p:cNvSpPr/>
          <p:nvPr/>
        </p:nvSpPr>
        <p:spPr>
          <a:xfrm>
            <a:off x="6109271" y="1059978"/>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57" name="Google Shape;1257;p60"/>
          <p:cNvPicPr preferRelativeResize="0">
            <a:picLocks noGrp="1"/>
          </p:cNvPicPr>
          <p:nvPr>
            <p:ph type="pic" idx="2"/>
          </p:nvPr>
        </p:nvPicPr>
        <p:blipFill rotWithShape="1">
          <a:blip r:embed="rId3">
            <a:alphaModFix/>
          </a:blip>
          <a:srcRect/>
          <a:stretch/>
        </p:blipFill>
        <p:spPr>
          <a:xfrm>
            <a:off x="1460801" y="971907"/>
            <a:ext cx="4271477" cy="4271477"/>
          </a:xfrm>
          <a:prstGeom prst="rect">
            <a:avLst/>
          </a:prstGeom>
          <a:solidFill>
            <a:schemeClr val="lt1"/>
          </a:solidFill>
          <a:ln>
            <a:noFill/>
          </a:ln>
        </p:spPr>
      </p:pic>
      <p:sp>
        <p:nvSpPr>
          <p:cNvPr id="1258" name="Google Shape;1258;p60"/>
          <p:cNvSpPr txBox="1"/>
          <p:nvPr/>
        </p:nvSpPr>
        <p:spPr>
          <a:xfrm>
            <a:off x="6413300" y="540627"/>
            <a:ext cx="551805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00B0F0"/>
                </a:solidFill>
                <a:latin typeface="EB Garamond"/>
                <a:ea typeface="EB Garamond"/>
                <a:cs typeface="EB Garamond"/>
                <a:sym typeface="EB Garamond"/>
              </a:rPr>
              <a:t>Transition Accommodations</a:t>
            </a:r>
            <a:endParaRPr/>
          </a:p>
        </p:txBody>
      </p:sp>
      <p:sp>
        <p:nvSpPr>
          <p:cNvPr id="1259" name="Google Shape;1259;p60"/>
          <p:cNvSpPr/>
          <p:nvPr/>
        </p:nvSpPr>
        <p:spPr>
          <a:xfrm>
            <a:off x="6418474" y="2656541"/>
            <a:ext cx="553555" cy="553555"/>
          </a:xfrm>
          <a:prstGeom prst="ellipse">
            <a:avLst/>
          </a:prstGeom>
          <a:solidFill>
            <a:srgbClr val="00B0F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01</a:t>
            </a:r>
            <a:endParaRPr/>
          </a:p>
        </p:txBody>
      </p:sp>
      <p:sp>
        <p:nvSpPr>
          <p:cNvPr id="1260" name="Google Shape;1260;p60"/>
          <p:cNvSpPr/>
          <p:nvPr/>
        </p:nvSpPr>
        <p:spPr>
          <a:xfrm>
            <a:off x="6418474" y="3747438"/>
            <a:ext cx="553555" cy="553555"/>
          </a:xfrm>
          <a:prstGeom prst="ellipse">
            <a:avLst/>
          </a:prstGeom>
          <a:solidFill>
            <a:srgbClr val="00B0F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02</a:t>
            </a:r>
            <a:endParaRPr/>
          </a:p>
        </p:txBody>
      </p:sp>
      <p:sp>
        <p:nvSpPr>
          <p:cNvPr id="1261" name="Google Shape;1261;p60"/>
          <p:cNvSpPr/>
          <p:nvPr/>
        </p:nvSpPr>
        <p:spPr>
          <a:xfrm>
            <a:off x="6418474" y="4730924"/>
            <a:ext cx="553555" cy="553555"/>
          </a:xfrm>
          <a:prstGeom prst="ellipse">
            <a:avLst/>
          </a:prstGeom>
          <a:solidFill>
            <a:srgbClr val="00B0F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03</a:t>
            </a:r>
            <a:endParaRPr/>
          </a:p>
        </p:txBody>
      </p:sp>
      <p:sp>
        <p:nvSpPr>
          <p:cNvPr id="1262" name="Google Shape;1262;p60"/>
          <p:cNvSpPr/>
          <p:nvPr/>
        </p:nvSpPr>
        <p:spPr>
          <a:xfrm>
            <a:off x="6418474" y="5740680"/>
            <a:ext cx="553555" cy="553555"/>
          </a:xfrm>
          <a:prstGeom prst="ellipse">
            <a:avLst/>
          </a:prstGeom>
          <a:solidFill>
            <a:srgbClr val="00B0F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200">
                <a:solidFill>
                  <a:schemeClr val="lt1"/>
                </a:solidFill>
                <a:latin typeface="Poppins Medium"/>
                <a:ea typeface="Poppins Medium"/>
                <a:cs typeface="Poppins Medium"/>
                <a:sym typeface="Poppins Medium"/>
              </a:rPr>
              <a:t>04</a:t>
            </a:r>
            <a:endParaRPr/>
          </a:p>
        </p:txBody>
      </p:sp>
      <p:sp>
        <p:nvSpPr>
          <p:cNvPr id="1263" name="Google Shape;1263;p60"/>
          <p:cNvSpPr txBox="1"/>
          <p:nvPr/>
        </p:nvSpPr>
        <p:spPr>
          <a:xfrm>
            <a:off x="7961168" y="2626260"/>
            <a:ext cx="389691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Forewarn (or frontload)</a:t>
            </a:r>
            <a:endParaRPr/>
          </a:p>
        </p:txBody>
      </p:sp>
      <p:sp>
        <p:nvSpPr>
          <p:cNvPr id="1264" name="Google Shape;1264;p60"/>
          <p:cNvSpPr txBox="1"/>
          <p:nvPr/>
        </p:nvSpPr>
        <p:spPr>
          <a:xfrm>
            <a:off x="7961168" y="3790685"/>
            <a:ext cx="182427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Anticipate</a:t>
            </a:r>
            <a:endParaRPr/>
          </a:p>
        </p:txBody>
      </p:sp>
      <p:sp>
        <p:nvSpPr>
          <p:cNvPr id="1265" name="Google Shape;1265;p60"/>
          <p:cNvSpPr txBox="1"/>
          <p:nvPr/>
        </p:nvSpPr>
        <p:spPr>
          <a:xfrm>
            <a:off x="7961168" y="4748999"/>
            <a:ext cx="138231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State</a:t>
            </a:r>
            <a:endParaRPr/>
          </a:p>
        </p:txBody>
      </p:sp>
      <p:sp>
        <p:nvSpPr>
          <p:cNvPr id="1266" name="Google Shape;1266;p60"/>
          <p:cNvSpPr txBox="1"/>
          <p:nvPr/>
        </p:nvSpPr>
        <p:spPr>
          <a:xfrm>
            <a:off x="7961168" y="5745598"/>
            <a:ext cx="138231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Act</a:t>
            </a:r>
            <a:endParaRPr/>
          </a:p>
        </p:txBody>
      </p:sp>
      <p:pic>
        <p:nvPicPr>
          <p:cNvPr id="1267" name="Google Shape;1267;p60" descr="Megaphone1 with solid fill"/>
          <p:cNvPicPr preferRelativeResize="0"/>
          <p:nvPr/>
        </p:nvPicPr>
        <p:blipFill rotWithShape="1">
          <a:blip r:embed="rId4">
            <a:alphaModFix/>
          </a:blip>
          <a:srcRect/>
          <a:stretch/>
        </p:blipFill>
        <p:spPr>
          <a:xfrm>
            <a:off x="6848669" y="2441048"/>
            <a:ext cx="932487" cy="932487"/>
          </a:xfrm>
          <a:prstGeom prst="rect">
            <a:avLst/>
          </a:prstGeom>
          <a:noFill/>
          <a:ln>
            <a:noFill/>
          </a:ln>
        </p:spPr>
      </p:pic>
      <p:pic>
        <p:nvPicPr>
          <p:cNvPr id="1268" name="Google Shape;1268;p60" descr="Stopwatch with solid fill"/>
          <p:cNvPicPr preferRelativeResize="0"/>
          <p:nvPr/>
        </p:nvPicPr>
        <p:blipFill rotWithShape="1">
          <a:blip r:embed="rId5">
            <a:alphaModFix/>
          </a:blip>
          <a:srcRect/>
          <a:stretch/>
        </p:blipFill>
        <p:spPr>
          <a:xfrm>
            <a:off x="6863621" y="3597148"/>
            <a:ext cx="932487" cy="932487"/>
          </a:xfrm>
          <a:prstGeom prst="rect">
            <a:avLst/>
          </a:prstGeom>
          <a:noFill/>
          <a:ln>
            <a:noFill/>
          </a:ln>
        </p:spPr>
      </p:pic>
      <p:pic>
        <p:nvPicPr>
          <p:cNvPr id="1269" name="Google Shape;1269;p60" descr="Images with solid fill"/>
          <p:cNvPicPr preferRelativeResize="0"/>
          <p:nvPr/>
        </p:nvPicPr>
        <p:blipFill rotWithShape="1">
          <a:blip r:embed="rId6">
            <a:alphaModFix/>
          </a:blip>
          <a:srcRect/>
          <a:stretch/>
        </p:blipFill>
        <p:spPr>
          <a:xfrm>
            <a:off x="6957935" y="4753249"/>
            <a:ext cx="847951" cy="847951"/>
          </a:xfrm>
          <a:prstGeom prst="rect">
            <a:avLst/>
          </a:prstGeom>
          <a:noFill/>
          <a:ln>
            <a:noFill/>
          </a:ln>
        </p:spPr>
      </p:pic>
      <p:pic>
        <p:nvPicPr>
          <p:cNvPr id="1270" name="Google Shape;1270;p60" descr="Teacher with solid fill"/>
          <p:cNvPicPr preferRelativeResize="0"/>
          <p:nvPr/>
        </p:nvPicPr>
        <p:blipFill rotWithShape="1">
          <a:blip r:embed="rId7">
            <a:alphaModFix/>
          </a:blip>
          <a:srcRect/>
          <a:stretch/>
        </p:blipFill>
        <p:spPr>
          <a:xfrm>
            <a:off x="6797688" y="5763005"/>
            <a:ext cx="932486" cy="932486"/>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01">
          <a:extLst>
            <a:ext uri="{FF2B5EF4-FFF2-40B4-BE49-F238E27FC236}">
              <a16:creationId xmlns:a16="http://schemas.microsoft.com/office/drawing/2014/main" id="{2278E29F-D5FE-0128-FE98-584C3AB3662E}"/>
            </a:ext>
          </a:extLst>
        </p:cNvPr>
        <p:cNvGrpSpPr/>
        <p:nvPr/>
      </p:nvGrpSpPr>
      <p:grpSpPr>
        <a:xfrm>
          <a:off x="0" y="0"/>
          <a:ext cx="0" cy="0"/>
          <a:chOff x="0" y="0"/>
          <a:chExt cx="0" cy="0"/>
        </a:xfrm>
      </p:grpSpPr>
      <p:sp>
        <p:nvSpPr>
          <p:cNvPr id="702" name="Google Shape;702;p32">
            <a:extLst>
              <a:ext uri="{FF2B5EF4-FFF2-40B4-BE49-F238E27FC236}">
                <a16:creationId xmlns:a16="http://schemas.microsoft.com/office/drawing/2014/main" id="{967A35DF-6E87-A775-DF59-7CD95CFFE937}"/>
              </a:ext>
            </a:extLst>
          </p:cNvPr>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704" name="Google Shape;704;p32">
            <a:extLst>
              <a:ext uri="{FF2B5EF4-FFF2-40B4-BE49-F238E27FC236}">
                <a16:creationId xmlns:a16="http://schemas.microsoft.com/office/drawing/2014/main" id="{6410DEC0-AADD-3133-F854-7947570115CC}"/>
              </a:ext>
            </a:extLst>
          </p:cNvPr>
          <p:cNvPicPr preferRelativeResize="0"/>
          <p:nvPr/>
        </p:nvPicPr>
        <p:blipFill rotWithShape="1">
          <a:blip r:embed="rId3">
            <a:alphaModFix/>
          </a:blip>
          <a:srcRect l="-1153"/>
          <a:stretch/>
        </p:blipFill>
        <p:spPr>
          <a:xfrm>
            <a:off x="3843639" y="2010181"/>
            <a:ext cx="8180907" cy="4681302"/>
          </a:xfrm>
          <a:prstGeom prst="rect">
            <a:avLst/>
          </a:prstGeom>
          <a:noFill/>
          <a:ln>
            <a:noFill/>
          </a:ln>
        </p:spPr>
      </p:pic>
      <p:sp>
        <p:nvSpPr>
          <p:cNvPr id="705" name="Google Shape;705;p32">
            <a:extLst>
              <a:ext uri="{FF2B5EF4-FFF2-40B4-BE49-F238E27FC236}">
                <a16:creationId xmlns:a16="http://schemas.microsoft.com/office/drawing/2014/main" id="{6071B8D6-BF2B-8BFA-2BD5-E8DE8CF3DABE}"/>
              </a:ext>
            </a:extLst>
          </p:cNvPr>
          <p:cNvSpPr txBox="1"/>
          <p:nvPr/>
        </p:nvSpPr>
        <p:spPr>
          <a:xfrm>
            <a:off x="390136" y="338228"/>
            <a:ext cx="6234720" cy="230828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dirty="0">
                <a:ln>
                  <a:noFill/>
                </a:ln>
                <a:solidFill>
                  <a:srgbClr val="364DA1"/>
                </a:solidFill>
                <a:effectLst/>
                <a:uLnTx/>
                <a:uFillTx/>
                <a:latin typeface="EB Garamond"/>
                <a:ea typeface="EB Garamond"/>
                <a:cs typeface="EB Garamond"/>
                <a:sym typeface="EB Garamond"/>
              </a:rPr>
              <a:t>Supporting Transitions</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3600" b="1" i="0" u="none" strike="noStrike" kern="0" cap="none" spc="0" normalizeH="0" baseline="0" noProof="0" dirty="0">
                <a:ln>
                  <a:noFill/>
                </a:ln>
                <a:solidFill>
                  <a:srgbClr val="364DA1"/>
                </a:solidFill>
                <a:effectLst/>
                <a:uLnTx/>
                <a:uFillTx/>
                <a:latin typeface="EB Garamond"/>
                <a:ea typeface="EB Garamond"/>
                <a:cs typeface="EB Garamond"/>
                <a:sym typeface="EB Garamond"/>
              </a:rPr>
              <a:t>by Nicole Hanes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Picture Placeholder 8">
            <a:extLst>
              <a:ext uri="{FF2B5EF4-FFF2-40B4-BE49-F238E27FC236}">
                <a16:creationId xmlns:a16="http://schemas.microsoft.com/office/drawing/2014/main" id="{5679C519-BAD6-DB8C-F594-2C083D9165DC}"/>
              </a:ext>
            </a:extLst>
          </p:cNvPr>
          <p:cNvSpPr>
            <a:spLocks noGrp="1"/>
          </p:cNvSpPr>
          <p:nvPr>
            <p:ph type="pic" idx="2"/>
          </p:nvPr>
        </p:nvSpPr>
        <p:spPr/>
        <p:txBody>
          <a:bodyPr/>
          <a:lstStyle/>
          <a:p>
            <a:endParaRPr lang="en-CA"/>
          </a:p>
        </p:txBody>
      </p:sp>
      <p:pic>
        <p:nvPicPr>
          <p:cNvPr id="11" name="Picture 10">
            <a:extLst>
              <a:ext uri="{FF2B5EF4-FFF2-40B4-BE49-F238E27FC236}">
                <a16:creationId xmlns:a16="http://schemas.microsoft.com/office/drawing/2014/main" id="{2886FF3F-5C63-B189-8D69-AA4EEDBCAB77}"/>
              </a:ext>
            </a:extLst>
          </p:cNvPr>
          <p:cNvPicPr>
            <a:picLocks noChangeAspect="1"/>
          </p:cNvPicPr>
          <p:nvPr/>
        </p:nvPicPr>
        <p:blipFill>
          <a:blip r:embed="rId4"/>
          <a:stretch>
            <a:fillRect/>
          </a:stretch>
        </p:blipFill>
        <p:spPr>
          <a:xfrm>
            <a:off x="5031555" y="2380166"/>
            <a:ext cx="6091880" cy="3433824"/>
          </a:xfrm>
          <a:prstGeom prst="rect">
            <a:avLst/>
          </a:prstGeom>
        </p:spPr>
      </p:pic>
    </p:spTree>
    <p:extLst>
      <p:ext uri="{BB962C8B-B14F-4D97-AF65-F5344CB8AC3E}">
        <p14:creationId xmlns:p14="http://schemas.microsoft.com/office/powerpoint/2010/main" val="17582764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275"/>
        <p:cNvGrpSpPr/>
        <p:nvPr/>
      </p:nvGrpSpPr>
      <p:grpSpPr>
        <a:xfrm>
          <a:off x="0" y="0"/>
          <a:ext cx="0" cy="0"/>
          <a:chOff x="0" y="0"/>
          <a:chExt cx="0" cy="0"/>
        </a:xfrm>
      </p:grpSpPr>
      <p:sp>
        <p:nvSpPr>
          <p:cNvPr id="1276" name="Google Shape;1276;p61"/>
          <p:cNvSpPr txBox="1"/>
          <p:nvPr/>
        </p:nvSpPr>
        <p:spPr>
          <a:xfrm>
            <a:off x="1261729" y="3788039"/>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1277" name="Google Shape;1277;p61"/>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278" name="Google Shape;1278;p61"/>
          <p:cNvCxnSpPr>
            <a:stCxn id="1277"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279" name="Google Shape;1279;p61"/>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72</a:t>
            </a:fld>
            <a:endParaRPr sz="1200">
              <a:solidFill>
                <a:schemeClr val="lt1"/>
              </a:solidFill>
              <a:latin typeface="Calibri"/>
              <a:ea typeface="Calibri"/>
              <a:cs typeface="Calibri"/>
              <a:sym typeface="Calibri"/>
            </a:endParaRPr>
          </a:p>
        </p:txBody>
      </p:sp>
      <p:sp>
        <p:nvSpPr>
          <p:cNvPr id="1280" name="Google Shape;1280;p61"/>
          <p:cNvSpPr/>
          <p:nvPr/>
        </p:nvSpPr>
        <p:spPr>
          <a:xfrm>
            <a:off x="5703888"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1" name="Google Shape;1281;p61"/>
          <p:cNvSpPr txBox="1"/>
          <p:nvPr/>
        </p:nvSpPr>
        <p:spPr>
          <a:xfrm>
            <a:off x="1261729" y="4442100"/>
            <a:ext cx="3868411" cy="2126864"/>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All Subjects</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Literacy</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Math</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Science</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Art</a:t>
            </a:r>
            <a:endParaRPr/>
          </a:p>
        </p:txBody>
      </p:sp>
      <p:sp>
        <p:nvSpPr>
          <p:cNvPr id="1282" name="Google Shape;1282;p61"/>
          <p:cNvSpPr/>
          <p:nvPr/>
        </p:nvSpPr>
        <p:spPr>
          <a:xfrm rot="-5400000">
            <a:off x="2014193" y="3574545"/>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3" name="Google Shape;1283;p61"/>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4" name="Google Shape;1284;p61"/>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5" name="Google Shape;1285;p61"/>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1286" name="Google Shape;1286;p61"/>
          <p:cNvSpPr/>
          <p:nvPr/>
        </p:nvSpPr>
        <p:spPr>
          <a:xfrm rot="-3507348">
            <a:off x="5383112" y="4555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7" name="Google Shape;1287;p61"/>
          <p:cNvSpPr/>
          <p:nvPr/>
        </p:nvSpPr>
        <p:spPr>
          <a:xfrm rot="-3507348">
            <a:off x="11236554" y="664754"/>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8" name="Google Shape;1288;p61"/>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5</a:t>
            </a:r>
            <a:endParaRPr/>
          </a:p>
        </p:txBody>
      </p:sp>
      <p:pic>
        <p:nvPicPr>
          <p:cNvPr id="1289" name="Google Shape;1289;p61"/>
          <p:cNvPicPr preferRelativeResize="0"/>
          <p:nvPr/>
        </p:nvPicPr>
        <p:blipFill rotWithShape="1">
          <a:blip r:embed="rId3">
            <a:alphaModFix/>
          </a:blip>
          <a:srcRect l="9389" r="9389"/>
          <a:stretch/>
        </p:blipFill>
        <p:spPr>
          <a:xfrm>
            <a:off x="5903270" y="727930"/>
            <a:ext cx="5763406" cy="6089258"/>
          </a:xfrm>
          <a:custGeom>
            <a:avLst/>
            <a:gdLst/>
            <a:ahLst/>
            <a:cxnLst/>
            <a:rect l="l" t="t" r="r" b="b"/>
            <a:pathLst>
              <a:path w="3958894" h="5733826" extrusionOk="0">
                <a:moveTo>
                  <a:pt x="0" y="0"/>
                </a:moveTo>
                <a:lnTo>
                  <a:pt x="3958894" y="0"/>
                </a:lnTo>
                <a:lnTo>
                  <a:pt x="3958894" y="5513870"/>
                </a:lnTo>
                <a:cubicBezTo>
                  <a:pt x="3958894" y="5635348"/>
                  <a:pt x="3860416" y="5733826"/>
                  <a:pt x="3738938" y="5733826"/>
                </a:cubicBezTo>
                <a:lnTo>
                  <a:pt x="219956" y="5733826"/>
                </a:lnTo>
                <a:cubicBezTo>
                  <a:pt x="98478" y="5733826"/>
                  <a:pt x="0" y="5635348"/>
                  <a:pt x="0" y="5513870"/>
                </a:cubicBezTo>
                <a:close/>
              </a:path>
            </a:pathLst>
          </a:custGeom>
          <a:noFill/>
          <a:ln>
            <a:noFill/>
          </a:ln>
        </p:spPr>
      </p:pic>
      <p:sp>
        <p:nvSpPr>
          <p:cNvPr id="1290" name="Google Shape;1290;p61"/>
          <p:cNvSpPr txBox="1"/>
          <p:nvPr/>
        </p:nvSpPr>
        <p:spPr>
          <a:xfrm>
            <a:off x="1261728" y="1538737"/>
            <a:ext cx="5367671"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Teaching Strategies</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295"/>
        <p:cNvGrpSpPr/>
        <p:nvPr/>
      </p:nvGrpSpPr>
      <p:grpSpPr>
        <a:xfrm>
          <a:off x="0" y="0"/>
          <a:ext cx="0" cy="0"/>
          <a:chOff x="0" y="0"/>
          <a:chExt cx="0" cy="0"/>
        </a:xfrm>
      </p:grpSpPr>
      <p:sp>
        <p:nvSpPr>
          <p:cNvPr id="1296" name="Google Shape;1296;p62"/>
          <p:cNvSpPr/>
          <p:nvPr/>
        </p:nvSpPr>
        <p:spPr>
          <a:xfrm>
            <a:off x="3363311" y="-1"/>
            <a:ext cx="8828690"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7" name="Google Shape;1297;p62"/>
          <p:cNvSpPr/>
          <p:nvPr/>
        </p:nvSpPr>
        <p:spPr>
          <a:xfrm>
            <a:off x="0" y="4246179"/>
            <a:ext cx="4287448"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8" name="Google Shape;1298;p62"/>
          <p:cNvSpPr txBox="1"/>
          <p:nvPr/>
        </p:nvSpPr>
        <p:spPr>
          <a:xfrm>
            <a:off x="5998958" y="1033749"/>
            <a:ext cx="26708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Gesture</a:t>
            </a:r>
            <a:endParaRPr/>
          </a:p>
        </p:txBody>
      </p:sp>
      <p:sp>
        <p:nvSpPr>
          <p:cNvPr id="1299" name="Google Shape;1299;p62"/>
          <p:cNvSpPr txBox="1"/>
          <p:nvPr/>
        </p:nvSpPr>
        <p:spPr>
          <a:xfrm>
            <a:off x="399642" y="4604230"/>
            <a:ext cx="416794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Simplify Instruction</a:t>
            </a:r>
            <a:endParaRPr/>
          </a:p>
        </p:txBody>
      </p:sp>
      <p:sp>
        <p:nvSpPr>
          <p:cNvPr id="1300" name="Google Shape;1300;p62"/>
          <p:cNvSpPr txBox="1"/>
          <p:nvPr/>
        </p:nvSpPr>
        <p:spPr>
          <a:xfrm>
            <a:off x="9613931" y="1033749"/>
            <a:ext cx="26708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Reduction</a:t>
            </a:r>
            <a:endParaRPr/>
          </a:p>
        </p:txBody>
      </p:sp>
      <p:sp>
        <p:nvSpPr>
          <p:cNvPr id="1301" name="Google Shape;1301;p62"/>
          <p:cNvSpPr txBox="1"/>
          <p:nvPr/>
        </p:nvSpPr>
        <p:spPr>
          <a:xfrm>
            <a:off x="6027271" y="2554186"/>
            <a:ext cx="26708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Rhyme</a:t>
            </a:r>
            <a:endParaRPr/>
          </a:p>
        </p:txBody>
      </p:sp>
      <p:sp>
        <p:nvSpPr>
          <p:cNvPr id="1302" name="Google Shape;1302;p62"/>
          <p:cNvSpPr txBox="1"/>
          <p:nvPr/>
        </p:nvSpPr>
        <p:spPr>
          <a:xfrm>
            <a:off x="9680191" y="2554186"/>
            <a:ext cx="26708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Rephrase</a:t>
            </a:r>
            <a:endParaRPr/>
          </a:p>
        </p:txBody>
      </p:sp>
      <p:sp>
        <p:nvSpPr>
          <p:cNvPr id="1303" name="Google Shape;1303;p62"/>
          <p:cNvSpPr txBox="1"/>
          <p:nvPr/>
        </p:nvSpPr>
        <p:spPr>
          <a:xfrm>
            <a:off x="5998958" y="4047767"/>
            <a:ext cx="2001178"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Visual Supports</a:t>
            </a:r>
            <a:endParaRPr/>
          </a:p>
        </p:txBody>
      </p:sp>
      <p:sp>
        <p:nvSpPr>
          <p:cNvPr id="1304" name="Google Shape;1304;p62"/>
          <p:cNvSpPr txBox="1"/>
          <p:nvPr/>
        </p:nvSpPr>
        <p:spPr>
          <a:xfrm>
            <a:off x="9759706" y="4056859"/>
            <a:ext cx="211424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Repeat</a:t>
            </a:r>
            <a:endParaRPr/>
          </a:p>
        </p:txBody>
      </p:sp>
      <p:pic>
        <p:nvPicPr>
          <p:cNvPr id="1305" name="Google Shape;1305;p62" descr="Logo&#10;&#10;Description automatically generated"/>
          <p:cNvPicPr preferRelativeResize="0"/>
          <p:nvPr/>
        </p:nvPicPr>
        <p:blipFill rotWithShape="1">
          <a:blip r:embed="rId3">
            <a:alphaModFix/>
          </a:blip>
          <a:srcRect/>
          <a:stretch/>
        </p:blipFill>
        <p:spPr>
          <a:xfrm>
            <a:off x="8187471" y="3545237"/>
            <a:ext cx="1836059" cy="1836059"/>
          </a:xfrm>
          <a:prstGeom prst="rect">
            <a:avLst/>
          </a:prstGeom>
          <a:noFill/>
          <a:ln>
            <a:noFill/>
          </a:ln>
        </p:spPr>
      </p:pic>
      <p:pic>
        <p:nvPicPr>
          <p:cNvPr id="1306" name="Google Shape;1306;p62" descr="Icon&#10;&#10;Description automatically generated"/>
          <p:cNvPicPr preferRelativeResize="0"/>
          <p:nvPr/>
        </p:nvPicPr>
        <p:blipFill rotWithShape="1">
          <a:blip r:embed="rId4">
            <a:alphaModFix/>
          </a:blip>
          <a:srcRect/>
          <a:stretch/>
        </p:blipFill>
        <p:spPr>
          <a:xfrm>
            <a:off x="4470885" y="3625136"/>
            <a:ext cx="1528073" cy="1528073"/>
          </a:xfrm>
          <a:prstGeom prst="rect">
            <a:avLst/>
          </a:prstGeom>
          <a:noFill/>
          <a:ln>
            <a:noFill/>
          </a:ln>
        </p:spPr>
      </p:pic>
      <p:pic>
        <p:nvPicPr>
          <p:cNvPr id="1307" name="Google Shape;1307;p62" descr="Icon&#10;&#10;Description automatically generated"/>
          <p:cNvPicPr preferRelativeResize="0"/>
          <p:nvPr/>
        </p:nvPicPr>
        <p:blipFill rotWithShape="1">
          <a:blip r:embed="rId5">
            <a:alphaModFix/>
          </a:blip>
          <a:srcRect/>
          <a:stretch/>
        </p:blipFill>
        <p:spPr>
          <a:xfrm>
            <a:off x="8263660" y="2066501"/>
            <a:ext cx="1691952" cy="1691952"/>
          </a:xfrm>
          <a:prstGeom prst="rect">
            <a:avLst/>
          </a:prstGeom>
          <a:noFill/>
          <a:ln>
            <a:noFill/>
          </a:ln>
        </p:spPr>
      </p:pic>
      <p:pic>
        <p:nvPicPr>
          <p:cNvPr id="1308" name="Google Shape;1308;p62" descr="A picture containing icon&#10;&#10;Description automatically generated"/>
          <p:cNvPicPr preferRelativeResize="0"/>
          <p:nvPr/>
        </p:nvPicPr>
        <p:blipFill rotWithShape="1">
          <a:blip r:embed="rId6">
            <a:alphaModFix/>
          </a:blip>
          <a:srcRect/>
          <a:stretch/>
        </p:blipFill>
        <p:spPr>
          <a:xfrm>
            <a:off x="4470885" y="2097062"/>
            <a:ext cx="1528074" cy="1528074"/>
          </a:xfrm>
          <a:prstGeom prst="rect">
            <a:avLst/>
          </a:prstGeom>
          <a:noFill/>
          <a:ln>
            <a:noFill/>
          </a:ln>
        </p:spPr>
      </p:pic>
      <p:pic>
        <p:nvPicPr>
          <p:cNvPr id="1309" name="Google Shape;1309;p62" descr="Icon&#10;&#10;Description automatically generated"/>
          <p:cNvPicPr preferRelativeResize="0"/>
          <p:nvPr/>
        </p:nvPicPr>
        <p:blipFill rotWithShape="1">
          <a:blip r:embed="rId7">
            <a:alphaModFix/>
          </a:blip>
          <a:srcRect/>
          <a:stretch/>
        </p:blipFill>
        <p:spPr>
          <a:xfrm>
            <a:off x="8304685" y="569778"/>
            <a:ext cx="1455021" cy="1455021"/>
          </a:xfrm>
          <a:prstGeom prst="rect">
            <a:avLst/>
          </a:prstGeom>
          <a:noFill/>
          <a:ln>
            <a:noFill/>
          </a:ln>
        </p:spPr>
      </p:pic>
      <p:pic>
        <p:nvPicPr>
          <p:cNvPr id="1310" name="Google Shape;1310;p62" descr="A picture containing logo&#10;&#10;Description automatically generated"/>
          <p:cNvPicPr preferRelativeResize="0"/>
          <p:nvPr/>
        </p:nvPicPr>
        <p:blipFill rotWithShape="1">
          <a:blip r:embed="rId8">
            <a:alphaModFix/>
          </a:blip>
          <a:srcRect/>
          <a:stretch/>
        </p:blipFill>
        <p:spPr>
          <a:xfrm>
            <a:off x="4493766" y="568989"/>
            <a:ext cx="1419509" cy="1419509"/>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315"/>
        <p:cNvGrpSpPr/>
        <p:nvPr/>
      </p:nvGrpSpPr>
      <p:grpSpPr>
        <a:xfrm>
          <a:off x="0" y="0"/>
          <a:ext cx="0" cy="0"/>
          <a:chOff x="0" y="0"/>
          <a:chExt cx="0" cy="0"/>
        </a:xfrm>
      </p:grpSpPr>
      <p:sp>
        <p:nvSpPr>
          <p:cNvPr id="1316" name="Google Shape;1316;p63"/>
          <p:cNvSpPr/>
          <p:nvPr/>
        </p:nvSpPr>
        <p:spPr>
          <a:xfrm rot="4500000">
            <a:off x="7296445" y="1617978"/>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17" name="Google Shape;1317;p63"/>
          <p:cNvSpPr/>
          <p:nvPr/>
        </p:nvSpPr>
        <p:spPr>
          <a:xfrm rot="2700000">
            <a:off x="10738281" y="2603523"/>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18" name="Google Shape;1318;p63"/>
          <p:cNvSpPr/>
          <p:nvPr/>
        </p:nvSpPr>
        <p:spPr>
          <a:xfrm rot="1813063">
            <a:off x="6644865" y="5143097"/>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19" name="Google Shape;1319;p63"/>
          <p:cNvSpPr/>
          <p:nvPr/>
        </p:nvSpPr>
        <p:spPr>
          <a:xfrm rot="-3507348">
            <a:off x="9167744" y="858089"/>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20" name="Google Shape;1320;p63"/>
          <p:cNvSpPr/>
          <p:nvPr/>
        </p:nvSpPr>
        <p:spPr>
          <a:xfrm rot="1813063">
            <a:off x="10925420" y="6057447"/>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21" name="Google Shape;1321;p63" descr="Icon&#10;&#10;Description automatically generated"/>
          <p:cNvPicPr preferRelativeResize="0">
            <a:picLocks noGrp="1"/>
          </p:cNvPicPr>
          <p:nvPr>
            <p:ph type="pic" idx="5"/>
          </p:nvPr>
        </p:nvPicPr>
        <p:blipFill rotWithShape="1">
          <a:blip r:embed="rId3">
            <a:alphaModFix/>
          </a:blip>
          <a:srcRect l="30" r="29"/>
          <a:stretch/>
        </p:blipFill>
        <p:spPr>
          <a:xfrm>
            <a:off x="5586570" y="2004134"/>
            <a:ext cx="2634209" cy="2634209"/>
          </a:xfrm>
          <a:prstGeom prst="rect">
            <a:avLst/>
          </a:prstGeom>
          <a:solidFill>
            <a:schemeClr val="lt1"/>
          </a:solidFill>
          <a:ln>
            <a:noFill/>
          </a:ln>
        </p:spPr>
      </p:pic>
      <p:pic>
        <p:nvPicPr>
          <p:cNvPr id="1322" name="Google Shape;1322;p63" descr="Icon&#10;&#10;Description automatically generated"/>
          <p:cNvPicPr preferRelativeResize="0">
            <a:picLocks noGrp="1"/>
          </p:cNvPicPr>
          <p:nvPr>
            <p:ph type="pic" idx="2"/>
          </p:nvPr>
        </p:nvPicPr>
        <p:blipFill rotWithShape="1">
          <a:blip r:embed="rId4">
            <a:alphaModFix/>
          </a:blip>
          <a:srcRect/>
          <a:stretch/>
        </p:blipFill>
        <p:spPr>
          <a:xfrm>
            <a:off x="7514331" y="1411437"/>
            <a:ext cx="2023551" cy="2023551"/>
          </a:xfrm>
          <a:prstGeom prst="rect">
            <a:avLst/>
          </a:prstGeom>
          <a:solidFill>
            <a:schemeClr val="lt1"/>
          </a:solidFill>
          <a:ln>
            <a:noFill/>
          </a:ln>
        </p:spPr>
      </p:pic>
      <p:pic>
        <p:nvPicPr>
          <p:cNvPr id="1323" name="Google Shape;1323;p63" descr="Logo&#10;&#10;Description automatically generated"/>
          <p:cNvPicPr preferRelativeResize="0">
            <a:picLocks noGrp="1"/>
          </p:cNvPicPr>
          <p:nvPr>
            <p:ph type="pic" idx="4"/>
          </p:nvPr>
        </p:nvPicPr>
        <p:blipFill rotWithShape="1">
          <a:blip r:embed="rId5">
            <a:alphaModFix/>
          </a:blip>
          <a:srcRect l="30" r="29"/>
          <a:stretch/>
        </p:blipFill>
        <p:spPr>
          <a:xfrm>
            <a:off x="8627884" y="2219660"/>
            <a:ext cx="2634209" cy="2634209"/>
          </a:xfrm>
          <a:prstGeom prst="rect">
            <a:avLst/>
          </a:prstGeom>
          <a:solidFill>
            <a:schemeClr val="lt1"/>
          </a:solidFill>
          <a:ln>
            <a:noFill/>
          </a:ln>
        </p:spPr>
      </p:pic>
      <p:sp>
        <p:nvSpPr>
          <p:cNvPr id="1324" name="Google Shape;1324;p63"/>
          <p:cNvSpPr txBox="1"/>
          <p:nvPr/>
        </p:nvSpPr>
        <p:spPr>
          <a:xfrm>
            <a:off x="1029262" y="2324936"/>
            <a:ext cx="5657487" cy="2805063"/>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Differentiated Instruction</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Belonging</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Check Comprehension</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Correction</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Using Visuals</a:t>
            </a:r>
            <a:endParaRPr/>
          </a:p>
        </p:txBody>
      </p:sp>
      <p:sp>
        <p:nvSpPr>
          <p:cNvPr id="1325" name="Google Shape;1325;p63"/>
          <p:cNvSpPr txBox="1"/>
          <p:nvPr/>
        </p:nvSpPr>
        <p:spPr>
          <a:xfrm>
            <a:off x="989852" y="1016772"/>
            <a:ext cx="5193965"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All Subjects</a:t>
            </a:r>
            <a:endParaRPr/>
          </a:p>
        </p:txBody>
      </p:sp>
      <p:sp>
        <p:nvSpPr>
          <p:cNvPr id="1326" name="Google Shape;1326;p63"/>
          <p:cNvSpPr/>
          <p:nvPr/>
        </p:nvSpPr>
        <p:spPr>
          <a:xfrm rot="5400000">
            <a:off x="180552" y="966787"/>
            <a:ext cx="45719" cy="1375317"/>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27" name="Google Shape;1327;p63" descr="Icon&#10;&#10;Description automatically generated"/>
          <p:cNvPicPr preferRelativeResize="0">
            <a:picLocks noGrp="1"/>
          </p:cNvPicPr>
          <p:nvPr>
            <p:ph type="pic" idx="3"/>
          </p:nvPr>
        </p:nvPicPr>
        <p:blipFill rotWithShape="1">
          <a:blip r:embed="rId6">
            <a:alphaModFix/>
          </a:blip>
          <a:srcRect/>
          <a:stretch/>
        </p:blipFill>
        <p:spPr>
          <a:xfrm>
            <a:off x="7316767" y="3429000"/>
            <a:ext cx="2023551" cy="2023552"/>
          </a:xfrm>
          <a:prstGeom prst="rect">
            <a:avLst/>
          </a:prstGeom>
          <a:solidFill>
            <a:schemeClr val="lt1"/>
          </a:solidFill>
          <a:ln>
            <a:noFill/>
          </a:ln>
        </p:spPr>
      </p:pic>
      <p:pic>
        <p:nvPicPr>
          <p:cNvPr id="1328" name="Google Shape;1328;p63"/>
          <p:cNvPicPr preferRelativeResize="0"/>
          <p:nvPr/>
        </p:nvPicPr>
        <p:blipFill rotWithShape="1">
          <a:blip r:embed="rId7">
            <a:alphaModFix/>
          </a:blip>
          <a:srcRect/>
          <a:stretch/>
        </p:blipFill>
        <p:spPr>
          <a:xfrm>
            <a:off x="8458666" y="4525133"/>
            <a:ext cx="2023551" cy="2023551"/>
          </a:xfrm>
          <a:custGeom>
            <a:avLst/>
            <a:gdLst/>
            <a:ahLst/>
            <a:cxnLst/>
            <a:rect l="l" t="t" r="r" b="b"/>
            <a:pathLst>
              <a:path w="2023551" h="2023552" extrusionOk="0">
                <a:moveTo>
                  <a:pt x="1011776" y="0"/>
                </a:moveTo>
                <a:lnTo>
                  <a:pt x="2023551" y="1011776"/>
                </a:lnTo>
                <a:lnTo>
                  <a:pt x="1011776" y="2023552"/>
                </a:lnTo>
                <a:lnTo>
                  <a:pt x="0" y="1011776"/>
                </a:lnTo>
                <a:close/>
              </a:path>
            </a:pathLst>
          </a:custGeom>
          <a:solidFill>
            <a:schemeClr val="lt1"/>
          </a:solid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333"/>
        <p:cNvGrpSpPr/>
        <p:nvPr/>
      </p:nvGrpSpPr>
      <p:grpSpPr>
        <a:xfrm>
          <a:off x="0" y="0"/>
          <a:ext cx="0" cy="0"/>
          <a:chOff x="0" y="0"/>
          <a:chExt cx="0" cy="0"/>
        </a:xfrm>
      </p:grpSpPr>
      <p:sp>
        <p:nvSpPr>
          <p:cNvPr id="1334" name="Google Shape;1334;p64"/>
          <p:cNvSpPr/>
          <p:nvPr/>
        </p:nvSpPr>
        <p:spPr>
          <a:xfrm>
            <a:off x="6505895"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335" name="Google Shape;1335;p64"/>
          <p:cNvSpPr/>
          <p:nvPr/>
        </p:nvSpPr>
        <p:spPr>
          <a:xfrm>
            <a:off x="8430988" y="1101969"/>
            <a:ext cx="4608675" cy="529856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6" name="Google Shape;1336;p64"/>
          <p:cNvSpPr/>
          <p:nvPr/>
        </p:nvSpPr>
        <p:spPr>
          <a:xfrm>
            <a:off x="-45237"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37" name="Google Shape;1337;p64"/>
          <p:cNvCxnSpPr>
            <a:stCxn id="1336" idx="0"/>
          </p:cNvCxnSpPr>
          <p:nvPr/>
        </p:nvCxnSpPr>
        <p:spPr>
          <a:xfrm flipH="1">
            <a:off x="199756"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338" name="Google Shape;1338;p64"/>
          <p:cNvSpPr txBox="1"/>
          <p:nvPr/>
        </p:nvSpPr>
        <p:spPr>
          <a:xfrm>
            <a:off x="76249"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75</a:t>
            </a:fld>
            <a:endParaRPr sz="1200">
              <a:solidFill>
                <a:schemeClr val="lt1"/>
              </a:solidFill>
              <a:latin typeface="Calibri"/>
              <a:ea typeface="Calibri"/>
              <a:cs typeface="Calibri"/>
              <a:sym typeface="Calibri"/>
            </a:endParaRPr>
          </a:p>
        </p:txBody>
      </p:sp>
      <p:sp>
        <p:nvSpPr>
          <p:cNvPr id="1339" name="Google Shape;1339;p64"/>
          <p:cNvSpPr/>
          <p:nvPr/>
        </p:nvSpPr>
        <p:spPr>
          <a:xfrm>
            <a:off x="7489975"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40" name="Google Shape;1340;p64"/>
          <p:cNvSpPr txBox="1"/>
          <p:nvPr/>
        </p:nvSpPr>
        <p:spPr>
          <a:xfrm>
            <a:off x="1064928" y="607756"/>
            <a:ext cx="6037647" cy="519616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I realized how skilled our daughter is at faking it: faking that she understands what is going on. If you go back and have a conversation with her, you find that what she says is completely skewed, how much she has learned to hide her lack of understanding.</a:t>
            </a:r>
            <a:endParaRPr/>
          </a:p>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 Caregiver</a:t>
            </a:r>
            <a:endParaRPr/>
          </a:p>
        </p:txBody>
      </p:sp>
      <p:sp>
        <p:nvSpPr>
          <p:cNvPr id="1341" name="Google Shape;1341;p64"/>
          <p:cNvSpPr txBox="1"/>
          <p:nvPr/>
        </p:nvSpPr>
        <p:spPr>
          <a:xfrm>
            <a:off x="574088" y="569322"/>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342" name="Google Shape;1342;p64"/>
          <p:cNvSpPr txBox="1"/>
          <p:nvPr/>
        </p:nvSpPr>
        <p:spPr>
          <a:xfrm>
            <a:off x="5231415" y="4408550"/>
            <a:ext cx="1169385"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343" name="Google Shape;1343;p64"/>
          <p:cNvSpPr/>
          <p:nvPr/>
        </p:nvSpPr>
        <p:spPr>
          <a:xfrm>
            <a:off x="7294934" y="6589249"/>
            <a:ext cx="4512366" cy="2782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200">
                <a:solidFill>
                  <a:schemeClr val="dk1"/>
                </a:solidFill>
                <a:latin typeface="Calibri"/>
                <a:ea typeface="Calibri"/>
                <a:cs typeface="Calibri"/>
                <a:sym typeface="Calibri"/>
              </a:rPr>
              <a:t>What Parents and Caregivers Need to Know – Manitoba</a:t>
            </a:r>
            <a:endParaRPr sz="1200">
              <a:solidFill>
                <a:schemeClr val="dk1"/>
              </a:solidFill>
              <a:latin typeface="Calibri"/>
              <a:ea typeface="Calibri"/>
              <a:cs typeface="Calibri"/>
              <a:sym typeface="Calibri"/>
            </a:endParaRPr>
          </a:p>
        </p:txBody>
      </p:sp>
      <p:pic>
        <p:nvPicPr>
          <p:cNvPr id="1344" name="Google Shape;1344;p64"/>
          <p:cNvPicPr preferRelativeResize="0">
            <a:picLocks noGrp="1"/>
          </p:cNvPicPr>
          <p:nvPr>
            <p:ph type="pic" idx="2"/>
          </p:nvPr>
        </p:nvPicPr>
        <p:blipFill rotWithShape="1">
          <a:blip r:embed="rId3">
            <a:alphaModFix/>
          </a:blip>
          <a:srcRect t="3489" b="3489"/>
          <a:stretch/>
        </p:blipFill>
        <p:spPr>
          <a:xfrm>
            <a:off x="7774349" y="1500188"/>
            <a:ext cx="5003800" cy="4654550"/>
          </a:xfrm>
          <a:prstGeom prst="rect">
            <a:avLst/>
          </a:prstGeom>
          <a:solidFill>
            <a:schemeClr val="lt1"/>
          </a:solid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349"/>
        <p:cNvGrpSpPr/>
        <p:nvPr/>
      </p:nvGrpSpPr>
      <p:grpSpPr>
        <a:xfrm>
          <a:off x="0" y="0"/>
          <a:ext cx="0" cy="0"/>
          <a:chOff x="0" y="0"/>
          <a:chExt cx="0" cy="0"/>
        </a:xfrm>
      </p:grpSpPr>
      <p:sp>
        <p:nvSpPr>
          <p:cNvPr id="1350" name="Google Shape;1350;p65"/>
          <p:cNvSpPr/>
          <p:nvPr/>
        </p:nvSpPr>
        <p:spPr>
          <a:xfrm>
            <a:off x="3363311" y="-1"/>
            <a:ext cx="8828690"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1" name="Google Shape;1351;p65"/>
          <p:cNvSpPr/>
          <p:nvPr/>
        </p:nvSpPr>
        <p:spPr>
          <a:xfrm>
            <a:off x="0" y="4246179"/>
            <a:ext cx="4287448"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2" name="Google Shape;1352;p65"/>
          <p:cNvSpPr txBox="1"/>
          <p:nvPr/>
        </p:nvSpPr>
        <p:spPr>
          <a:xfrm>
            <a:off x="6132917" y="1033749"/>
            <a:ext cx="267083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F.A.R</a:t>
            </a:r>
            <a:endParaRPr/>
          </a:p>
        </p:txBody>
      </p:sp>
      <p:sp>
        <p:nvSpPr>
          <p:cNvPr id="1353" name="Google Shape;1353;p65"/>
          <p:cNvSpPr txBox="1"/>
          <p:nvPr/>
        </p:nvSpPr>
        <p:spPr>
          <a:xfrm>
            <a:off x="399642" y="4604230"/>
            <a:ext cx="416794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Specific Strategies</a:t>
            </a:r>
            <a:endParaRPr/>
          </a:p>
        </p:txBody>
      </p:sp>
      <p:sp>
        <p:nvSpPr>
          <p:cNvPr id="1354" name="Google Shape;1354;p65"/>
          <p:cNvSpPr txBox="1"/>
          <p:nvPr/>
        </p:nvSpPr>
        <p:spPr>
          <a:xfrm>
            <a:off x="9131969" y="1033749"/>
            <a:ext cx="315280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4 Step Problem Solving</a:t>
            </a:r>
            <a:endParaRPr/>
          </a:p>
        </p:txBody>
      </p:sp>
      <p:sp>
        <p:nvSpPr>
          <p:cNvPr id="1355" name="Google Shape;1355;p65"/>
          <p:cNvSpPr txBox="1"/>
          <p:nvPr/>
        </p:nvSpPr>
        <p:spPr>
          <a:xfrm>
            <a:off x="6027271" y="2752598"/>
            <a:ext cx="2670837"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Sequencing Activities</a:t>
            </a:r>
            <a:endParaRPr/>
          </a:p>
        </p:txBody>
      </p:sp>
      <p:sp>
        <p:nvSpPr>
          <p:cNvPr id="1356" name="Google Shape;1356;p65"/>
          <p:cNvSpPr txBox="1"/>
          <p:nvPr/>
        </p:nvSpPr>
        <p:spPr>
          <a:xfrm>
            <a:off x="9104406" y="2759033"/>
            <a:ext cx="267083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Social Stories</a:t>
            </a:r>
            <a:endParaRPr/>
          </a:p>
        </p:txBody>
      </p:sp>
      <p:sp>
        <p:nvSpPr>
          <p:cNvPr id="1357" name="Google Shape;1357;p65"/>
          <p:cNvSpPr txBox="1"/>
          <p:nvPr/>
        </p:nvSpPr>
        <p:spPr>
          <a:xfrm>
            <a:off x="5998958" y="4379115"/>
            <a:ext cx="244721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Body Breaks</a:t>
            </a:r>
            <a:endParaRPr/>
          </a:p>
        </p:txBody>
      </p:sp>
      <p:sp>
        <p:nvSpPr>
          <p:cNvPr id="1358" name="Google Shape;1358;p65"/>
          <p:cNvSpPr/>
          <p:nvPr/>
        </p:nvSpPr>
        <p:spPr>
          <a:xfrm rot="9950181">
            <a:off x="5247747" y="1081521"/>
            <a:ext cx="751211" cy="584775"/>
          </a:xfrm>
          <a:custGeom>
            <a:avLst/>
            <a:gdLst/>
            <a:ahLst/>
            <a:cxnLst/>
            <a:rect l="l" t="t" r="r" b="b"/>
            <a:pathLst>
              <a:path w="873" h="682" extrusionOk="0">
                <a:moveTo>
                  <a:pt x="424" y="368"/>
                </a:moveTo>
                <a:cubicBezTo>
                  <a:pt x="424" y="423"/>
                  <a:pt x="378" y="468"/>
                  <a:pt x="321" y="468"/>
                </a:cubicBezTo>
                <a:cubicBezTo>
                  <a:pt x="264" y="468"/>
                  <a:pt x="218" y="423"/>
                  <a:pt x="218" y="368"/>
                </a:cubicBezTo>
                <a:cubicBezTo>
                  <a:pt x="218" y="312"/>
                  <a:pt x="264" y="267"/>
                  <a:pt x="321" y="267"/>
                </a:cubicBezTo>
                <a:cubicBezTo>
                  <a:pt x="378" y="267"/>
                  <a:pt x="424" y="312"/>
                  <a:pt x="424" y="368"/>
                </a:cubicBezTo>
                <a:close/>
                <a:moveTo>
                  <a:pt x="783" y="130"/>
                </a:moveTo>
                <a:cubicBezTo>
                  <a:pt x="783" y="153"/>
                  <a:pt x="764" y="172"/>
                  <a:pt x="741" y="172"/>
                </a:cubicBezTo>
                <a:cubicBezTo>
                  <a:pt x="717" y="172"/>
                  <a:pt x="698" y="153"/>
                  <a:pt x="698" y="130"/>
                </a:cubicBezTo>
                <a:cubicBezTo>
                  <a:pt x="698" y="107"/>
                  <a:pt x="717" y="88"/>
                  <a:pt x="741" y="88"/>
                </a:cubicBezTo>
                <a:cubicBezTo>
                  <a:pt x="764" y="88"/>
                  <a:pt x="783" y="107"/>
                  <a:pt x="783" y="130"/>
                </a:cubicBezTo>
                <a:close/>
                <a:moveTo>
                  <a:pt x="837" y="100"/>
                </a:moveTo>
                <a:lnTo>
                  <a:pt x="830" y="84"/>
                </a:lnTo>
                <a:cubicBezTo>
                  <a:pt x="830" y="84"/>
                  <a:pt x="846" y="49"/>
                  <a:pt x="844" y="48"/>
                </a:cubicBezTo>
                <a:lnTo>
                  <a:pt x="824" y="28"/>
                </a:lnTo>
                <a:cubicBezTo>
                  <a:pt x="822" y="26"/>
                  <a:pt x="787" y="42"/>
                  <a:pt x="787" y="42"/>
                </a:cubicBezTo>
                <a:lnTo>
                  <a:pt x="771" y="36"/>
                </a:lnTo>
                <a:cubicBezTo>
                  <a:pt x="771" y="36"/>
                  <a:pt x="757" y="0"/>
                  <a:pt x="755" y="0"/>
                </a:cubicBezTo>
                <a:lnTo>
                  <a:pt x="725" y="0"/>
                </a:lnTo>
                <a:cubicBezTo>
                  <a:pt x="723" y="0"/>
                  <a:pt x="710" y="36"/>
                  <a:pt x="710" y="36"/>
                </a:cubicBezTo>
                <a:lnTo>
                  <a:pt x="694" y="43"/>
                </a:lnTo>
                <a:cubicBezTo>
                  <a:pt x="694" y="43"/>
                  <a:pt x="658" y="27"/>
                  <a:pt x="657" y="29"/>
                </a:cubicBezTo>
                <a:lnTo>
                  <a:pt x="636" y="49"/>
                </a:lnTo>
                <a:cubicBezTo>
                  <a:pt x="635" y="50"/>
                  <a:pt x="651" y="85"/>
                  <a:pt x="651" y="85"/>
                </a:cubicBezTo>
                <a:lnTo>
                  <a:pt x="644" y="100"/>
                </a:lnTo>
                <a:cubicBezTo>
                  <a:pt x="644" y="100"/>
                  <a:pt x="608" y="114"/>
                  <a:pt x="608" y="116"/>
                </a:cubicBezTo>
                <a:lnTo>
                  <a:pt x="608" y="145"/>
                </a:lnTo>
                <a:cubicBezTo>
                  <a:pt x="608" y="147"/>
                  <a:pt x="645" y="160"/>
                  <a:pt x="645" y="160"/>
                </a:cubicBezTo>
                <a:lnTo>
                  <a:pt x="651" y="176"/>
                </a:lnTo>
                <a:cubicBezTo>
                  <a:pt x="651" y="176"/>
                  <a:pt x="636" y="211"/>
                  <a:pt x="637" y="212"/>
                </a:cubicBezTo>
                <a:lnTo>
                  <a:pt x="658" y="232"/>
                </a:lnTo>
                <a:cubicBezTo>
                  <a:pt x="659" y="234"/>
                  <a:pt x="694" y="218"/>
                  <a:pt x="694" y="218"/>
                </a:cubicBezTo>
                <a:lnTo>
                  <a:pt x="710" y="224"/>
                </a:lnTo>
                <a:cubicBezTo>
                  <a:pt x="710" y="224"/>
                  <a:pt x="725" y="260"/>
                  <a:pt x="727" y="260"/>
                </a:cubicBezTo>
                <a:lnTo>
                  <a:pt x="756" y="260"/>
                </a:lnTo>
                <a:cubicBezTo>
                  <a:pt x="758" y="260"/>
                  <a:pt x="771" y="224"/>
                  <a:pt x="771" y="224"/>
                </a:cubicBezTo>
                <a:lnTo>
                  <a:pt x="787" y="218"/>
                </a:lnTo>
                <a:cubicBezTo>
                  <a:pt x="787" y="218"/>
                  <a:pt x="823" y="233"/>
                  <a:pt x="824" y="231"/>
                </a:cubicBezTo>
                <a:lnTo>
                  <a:pt x="845" y="211"/>
                </a:lnTo>
                <a:cubicBezTo>
                  <a:pt x="846" y="210"/>
                  <a:pt x="830" y="175"/>
                  <a:pt x="830" y="175"/>
                </a:cubicBezTo>
                <a:lnTo>
                  <a:pt x="837" y="160"/>
                </a:lnTo>
                <a:cubicBezTo>
                  <a:pt x="837" y="160"/>
                  <a:pt x="873" y="146"/>
                  <a:pt x="873" y="144"/>
                </a:cubicBezTo>
                <a:lnTo>
                  <a:pt x="873" y="115"/>
                </a:lnTo>
                <a:cubicBezTo>
                  <a:pt x="873" y="113"/>
                  <a:pt x="837" y="100"/>
                  <a:pt x="837" y="100"/>
                </a:cubicBezTo>
                <a:close/>
                <a:moveTo>
                  <a:pt x="554" y="295"/>
                </a:moveTo>
                <a:lnTo>
                  <a:pt x="538" y="257"/>
                </a:lnTo>
                <a:cubicBezTo>
                  <a:pt x="538" y="257"/>
                  <a:pt x="576" y="172"/>
                  <a:pt x="572" y="168"/>
                </a:cubicBezTo>
                <a:lnTo>
                  <a:pt x="522" y="120"/>
                </a:lnTo>
                <a:cubicBezTo>
                  <a:pt x="519" y="116"/>
                  <a:pt x="434" y="155"/>
                  <a:pt x="434" y="155"/>
                </a:cubicBezTo>
                <a:lnTo>
                  <a:pt x="394" y="139"/>
                </a:lnTo>
                <a:cubicBezTo>
                  <a:pt x="394" y="139"/>
                  <a:pt x="360" y="53"/>
                  <a:pt x="355" y="53"/>
                </a:cubicBezTo>
                <a:lnTo>
                  <a:pt x="284" y="53"/>
                </a:lnTo>
                <a:cubicBezTo>
                  <a:pt x="280" y="53"/>
                  <a:pt x="247" y="140"/>
                  <a:pt x="247" y="140"/>
                </a:cubicBezTo>
                <a:lnTo>
                  <a:pt x="208" y="155"/>
                </a:lnTo>
                <a:cubicBezTo>
                  <a:pt x="208" y="155"/>
                  <a:pt x="121" y="118"/>
                  <a:pt x="118" y="122"/>
                </a:cubicBezTo>
                <a:lnTo>
                  <a:pt x="68" y="171"/>
                </a:lnTo>
                <a:cubicBezTo>
                  <a:pt x="65" y="174"/>
                  <a:pt x="104" y="257"/>
                  <a:pt x="104" y="257"/>
                </a:cubicBezTo>
                <a:lnTo>
                  <a:pt x="88" y="296"/>
                </a:lnTo>
                <a:cubicBezTo>
                  <a:pt x="88" y="296"/>
                  <a:pt x="0" y="330"/>
                  <a:pt x="0" y="334"/>
                </a:cubicBezTo>
                <a:lnTo>
                  <a:pt x="0" y="404"/>
                </a:lnTo>
                <a:cubicBezTo>
                  <a:pt x="0" y="408"/>
                  <a:pt x="88" y="440"/>
                  <a:pt x="88" y="440"/>
                </a:cubicBezTo>
                <a:lnTo>
                  <a:pt x="104" y="478"/>
                </a:lnTo>
                <a:cubicBezTo>
                  <a:pt x="104" y="478"/>
                  <a:pt x="67" y="563"/>
                  <a:pt x="70" y="567"/>
                </a:cubicBezTo>
                <a:lnTo>
                  <a:pt x="120" y="616"/>
                </a:lnTo>
                <a:cubicBezTo>
                  <a:pt x="123" y="619"/>
                  <a:pt x="209" y="580"/>
                  <a:pt x="209" y="580"/>
                </a:cubicBezTo>
                <a:lnTo>
                  <a:pt x="248" y="596"/>
                </a:lnTo>
                <a:cubicBezTo>
                  <a:pt x="248" y="596"/>
                  <a:pt x="283" y="682"/>
                  <a:pt x="287" y="682"/>
                </a:cubicBezTo>
                <a:lnTo>
                  <a:pt x="358" y="682"/>
                </a:lnTo>
                <a:cubicBezTo>
                  <a:pt x="363" y="682"/>
                  <a:pt x="395" y="596"/>
                  <a:pt x="395" y="596"/>
                </a:cubicBezTo>
                <a:lnTo>
                  <a:pt x="434" y="580"/>
                </a:lnTo>
                <a:cubicBezTo>
                  <a:pt x="434" y="580"/>
                  <a:pt x="521" y="617"/>
                  <a:pt x="524" y="613"/>
                </a:cubicBezTo>
                <a:lnTo>
                  <a:pt x="574" y="565"/>
                </a:lnTo>
                <a:cubicBezTo>
                  <a:pt x="578" y="561"/>
                  <a:pt x="538" y="478"/>
                  <a:pt x="538" y="478"/>
                </a:cubicBezTo>
                <a:lnTo>
                  <a:pt x="554" y="439"/>
                </a:lnTo>
                <a:cubicBezTo>
                  <a:pt x="554" y="439"/>
                  <a:pt x="642" y="405"/>
                  <a:pt x="642" y="401"/>
                </a:cubicBezTo>
                <a:lnTo>
                  <a:pt x="642" y="332"/>
                </a:lnTo>
                <a:cubicBezTo>
                  <a:pt x="643" y="327"/>
                  <a:pt x="554" y="295"/>
                  <a:pt x="554" y="295"/>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359" name="Google Shape;1359;p65"/>
          <p:cNvSpPr/>
          <p:nvPr/>
        </p:nvSpPr>
        <p:spPr>
          <a:xfrm rot="-6545657">
            <a:off x="8317519" y="1135950"/>
            <a:ext cx="751211" cy="584775"/>
          </a:xfrm>
          <a:custGeom>
            <a:avLst/>
            <a:gdLst/>
            <a:ahLst/>
            <a:cxnLst/>
            <a:rect l="l" t="t" r="r" b="b"/>
            <a:pathLst>
              <a:path w="873" h="682" extrusionOk="0">
                <a:moveTo>
                  <a:pt x="424" y="368"/>
                </a:moveTo>
                <a:cubicBezTo>
                  <a:pt x="424" y="423"/>
                  <a:pt x="378" y="468"/>
                  <a:pt x="321" y="468"/>
                </a:cubicBezTo>
                <a:cubicBezTo>
                  <a:pt x="264" y="468"/>
                  <a:pt x="218" y="423"/>
                  <a:pt x="218" y="368"/>
                </a:cubicBezTo>
                <a:cubicBezTo>
                  <a:pt x="218" y="312"/>
                  <a:pt x="264" y="267"/>
                  <a:pt x="321" y="267"/>
                </a:cubicBezTo>
                <a:cubicBezTo>
                  <a:pt x="378" y="267"/>
                  <a:pt x="424" y="312"/>
                  <a:pt x="424" y="368"/>
                </a:cubicBezTo>
                <a:close/>
                <a:moveTo>
                  <a:pt x="783" y="130"/>
                </a:moveTo>
                <a:cubicBezTo>
                  <a:pt x="783" y="153"/>
                  <a:pt x="764" y="172"/>
                  <a:pt x="741" y="172"/>
                </a:cubicBezTo>
                <a:cubicBezTo>
                  <a:pt x="717" y="172"/>
                  <a:pt x="698" y="153"/>
                  <a:pt x="698" y="130"/>
                </a:cubicBezTo>
                <a:cubicBezTo>
                  <a:pt x="698" y="107"/>
                  <a:pt x="717" y="88"/>
                  <a:pt x="741" y="88"/>
                </a:cubicBezTo>
                <a:cubicBezTo>
                  <a:pt x="764" y="88"/>
                  <a:pt x="783" y="107"/>
                  <a:pt x="783" y="130"/>
                </a:cubicBezTo>
                <a:close/>
                <a:moveTo>
                  <a:pt x="837" y="100"/>
                </a:moveTo>
                <a:lnTo>
                  <a:pt x="830" y="84"/>
                </a:lnTo>
                <a:cubicBezTo>
                  <a:pt x="830" y="84"/>
                  <a:pt x="846" y="49"/>
                  <a:pt x="844" y="48"/>
                </a:cubicBezTo>
                <a:lnTo>
                  <a:pt x="824" y="28"/>
                </a:lnTo>
                <a:cubicBezTo>
                  <a:pt x="822" y="26"/>
                  <a:pt x="787" y="42"/>
                  <a:pt x="787" y="42"/>
                </a:cubicBezTo>
                <a:lnTo>
                  <a:pt x="771" y="36"/>
                </a:lnTo>
                <a:cubicBezTo>
                  <a:pt x="771" y="36"/>
                  <a:pt x="757" y="0"/>
                  <a:pt x="755" y="0"/>
                </a:cubicBezTo>
                <a:lnTo>
                  <a:pt x="725" y="0"/>
                </a:lnTo>
                <a:cubicBezTo>
                  <a:pt x="723" y="0"/>
                  <a:pt x="710" y="36"/>
                  <a:pt x="710" y="36"/>
                </a:cubicBezTo>
                <a:lnTo>
                  <a:pt x="694" y="43"/>
                </a:lnTo>
                <a:cubicBezTo>
                  <a:pt x="694" y="43"/>
                  <a:pt x="658" y="27"/>
                  <a:pt x="657" y="29"/>
                </a:cubicBezTo>
                <a:lnTo>
                  <a:pt x="636" y="49"/>
                </a:lnTo>
                <a:cubicBezTo>
                  <a:pt x="635" y="50"/>
                  <a:pt x="651" y="85"/>
                  <a:pt x="651" y="85"/>
                </a:cubicBezTo>
                <a:lnTo>
                  <a:pt x="644" y="100"/>
                </a:lnTo>
                <a:cubicBezTo>
                  <a:pt x="644" y="100"/>
                  <a:pt x="608" y="114"/>
                  <a:pt x="608" y="116"/>
                </a:cubicBezTo>
                <a:lnTo>
                  <a:pt x="608" y="145"/>
                </a:lnTo>
                <a:cubicBezTo>
                  <a:pt x="608" y="147"/>
                  <a:pt x="645" y="160"/>
                  <a:pt x="645" y="160"/>
                </a:cubicBezTo>
                <a:lnTo>
                  <a:pt x="651" y="176"/>
                </a:lnTo>
                <a:cubicBezTo>
                  <a:pt x="651" y="176"/>
                  <a:pt x="636" y="211"/>
                  <a:pt x="637" y="212"/>
                </a:cubicBezTo>
                <a:lnTo>
                  <a:pt x="658" y="232"/>
                </a:lnTo>
                <a:cubicBezTo>
                  <a:pt x="659" y="234"/>
                  <a:pt x="694" y="218"/>
                  <a:pt x="694" y="218"/>
                </a:cubicBezTo>
                <a:lnTo>
                  <a:pt x="710" y="224"/>
                </a:lnTo>
                <a:cubicBezTo>
                  <a:pt x="710" y="224"/>
                  <a:pt x="725" y="260"/>
                  <a:pt x="727" y="260"/>
                </a:cubicBezTo>
                <a:lnTo>
                  <a:pt x="756" y="260"/>
                </a:lnTo>
                <a:cubicBezTo>
                  <a:pt x="758" y="260"/>
                  <a:pt x="771" y="224"/>
                  <a:pt x="771" y="224"/>
                </a:cubicBezTo>
                <a:lnTo>
                  <a:pt x="787" y="218"/>
                </a:lnTo>
                <a:cubicBezTo>
                  <a:pt x="787" y="218"/>
                  <a:pt x="823" y="233"/>
                  <a:pt x="824" y="231"/>
                </a:cubicBezTo>
                <a:lnTo>
                  <a:pt x="845" y="211"/>
                </a:lnTo>
                <a:cubicBezTo>
                  <a:pt x="846" y="210"/>
                  <a:pt x="830" y="175"/>
                  <a:pt x="830" y="175"/>
                </a:cubicBezTo>
                <a:lnTo>
                  <a:pt x="837" y="160"/>
                </a:lnTo>
                <a:cubicBezTo>
                  <a:pt x="837" y="160"/>
                  <a:pt x="873" y="146"/>
                  <a:pt x="873" y="144"/>
                </a:cubicBezTo>
                <a:lnTo>
                  <a:pt x="873" y="115"/>
                </a:lnTo>
                <a:cubicBezTo>
                  <a:pt x="873" y="113"/>
                  <a:pt x="837" y="100"/>
                  <a:pt x="837" y="100"/>
                </a:cubicBezTo>
                <a:close/>
                <a:moveTo>
                  <a:pt x="554" y="295"/>
                </a:moveTo>
                <a:lnTo>
                  <a:pt x="538" y="257"/>
                </a:lnTo>
                <a:cubicBezTo>
                  <a:pt x="538" y="257"/>
                  <a:pt x="576" y="172"/>
                  <a:pt x="572" y="168"/>
                </a:cubicBezTo>
                <a:lnTo>
                  <a:pt x="522" y="120"/>
                </a:lnTo>
                <a:cubicBezTo>
                  <a:pt x="519" y="116"/>
                  <a:pt x="434" y="155"/>
                  <a:pt x="434" y="155"/>
                </a:cubicBezTo>
                <a:lnTo>
                  <a:pt x="394" y="139"/>
                </a:lnTo>
                <a:cubicBezTo>
                  <a:pt x="394" y="139"/>
                  <a:pt x="360" y="53"/>
                  <a:pt x="355" y="53"/>
                </a:cubicBezTo>
                <a:lnTo>
                  <a:pt x="284" y="53"/>
                </a:lnTo>
                <a:cubicBezTo>
                  <a:pt x="280" y="53"/>
                  <a:pt x="247" y="140"/>
                  <a:pt x="247" y="140"/>
                </a:cubicBezTo>
                <a:lnTo>
                  <a:pt x="208" y="155"/>
                </a:lnTo>
                <a:cubicBezTo>
                  <a:pt x="208" y="155"/>
                  <a:pt x="121" y="118"/>
                  <a:pt x="118" y="122"/>
                </a:cubicBezTo>
                <a:lnTo>
                  <a:pt x="68" y="171"/>
                </a:lnTo>
                <a:cubicBezTo>
                  <a:pt x="65" y="174"/>
                  <a:pt x="104" y="257"/>
                  <a:pt x="104" y="257"/>
                </a:cubicBezTo>
                <a:lnTo>
                  <a:pt x="88" y="296"/>
                </a:lnTo>
                <a:cubicBezTo>
                  <a:pt x="88" y="296"/>
                  <a:pt x="0" y="330"/>
                  <a:pt x="0" y="334"/>
                </a:cubicBezTo>
                <a:lnTo>
                  <a:pt x="0" y="404"/>
                </a:lnTo>
                <a:cubicBezTo>
                  <a:pt x="0" y="408"/>
                  <a:pt x="88" y="440"/>
                  <a:pt x="88" y="440"/>
                </a:cubicBezTo>
                <a:lnTo>
                  <a:pt x="104" y="478"/>
                </a:lnTo>
                <a:cubicBezTo>
                  <a:pt x="104" y="478"/>
                  <a:pt x="67" y="563"/>
                  <a:pt x="70" y="567"/>
                </a:cubicBezTo>
                <a:lnTo>
                  <a:pt x="120" y="616"/>
                </a:lnTo>
                <a:cubicBezTo>
                  <a:pt x="123" y="619"/>
                  <a:pt x="209" y="580"/>
                  <a:pt x="209" y="580"/>
                </a:cubicBezTo>
                <a:lnTo>
                  <a:pt x="248" y="596"/>
                </a:lnTo>
                <a:cubicBezTo>
                  <a:pt x="248" y="596"/>
                  <a:pt x="283" y="682"/>
                  <a:pt x="287" y="682"/>
                </a:cubicBezTo>
                <a:lnTo>
                  <a:pt x="358" y="682"/>
                </a:lnTo>
                <a:cubicBezTo>
                  <a:pt x="363" y="682"/>
                  <a:pt x="395" y="596"/>
                  <a:pt x="395" y="596"/>
                </a:cubicBezTo>
                <a:lnTo>
                  <a:pt x="434" y="580"/>
                </a:lnTo>
                <a:cubicBezTo>
                  <a:pt x="434" y="580"/>
                  <a:pt x="521" y="617"/>
                  <a:pt x="524" y="613"/>
                </a:cubicBezTo>
                <a:lnTo>
                  <a:pt x="574" y="565"/>
                </a:lnTo>
                <a:cubicBezTo>
                  <a:pt x="578" y="561"/>
                  <a:pt x="538" y="478"/>
                  <a:pt x="538" y="478"/>
                </a:cubicBezTo>
                <a:lnTo>
                  <a:pt x="554" y="439"/>
                </a:lnTo>
                <a:cubicBezTo>
                  <a:pt x="554" y="439"/>
                  <a:pt x="642" y="405"/>
                  <a:pt x="642" y="401"/>
                </a:cubicBezTo>
                <a:lnTo>
                  <a:pt x="642" y="332"/>
                </a:lnTo>
                <a:cubicBezTo>
                  <a:pt x="643" y="327"/>
                  <a:pt x="554" y="295"/>
                  <a:pt x="554" y="295"/>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360" name="Google Shape;1360;p65"/>
          <p:cNvSpPr/>
          <p:nvPr/>
        </p:nvSpPr>
        <p:spPr>
          <a:xfrm rot="-711943">
            <a:off x="5247747" y="2812349"/>
            <a:ext cx="751211" cy="584775"/>
          </a:xfrm>
          <a:custGeom>
            <a:avLst/>
            <a:gdLst/>
            <a:ahLst/>
            <a:cxnLst/>
            <a:rect l="l" t="t" r="r" b="b"/>
            <a:pathLst>
              <a:path w="873" h="682" extrusionOk="0">
                <a:moveTo>
                  <a:pt x="424" y="368"/>
                </a:moveTo>
                <a:cubicBezTo>
                  <a:pt x="424" y="423"/>
                  <a:pt x="378" y="468"/>
                  <a:pt x="321" y="468"/>
                </a:cubicBezTo>
                <a:cubicBezTo>
                  <a:pt x="264" y="468"/>
                  <a:pt x="218" y="423"/>
                  <a:pt x="218" y="368"/>
                </a:cubicBezTo>
                <a:cubicBezTo>
                  <a:pt x="218" y="312"/>
                  <a:pt x="264" y="267"/>
                  <a:pt x="321" y="267"/>
                </a:cubicBezTo>
                <a:cubicBezTo>
                  <a:pt x="378" y="267"/>
                  <a:pt x="424" y="312"/>
                  <a:pt x="424" y="368"/>
                </a:cubicBezTo>
                <a:close/>
                <a:moveTo>
                  <a:pt x="783" y="130"/>
                </a:moveTo>
                <a:cubicBezTo>
                  <a:pt x="783" y="153"/>
                  <a:pt x="764" y="172"/>
                  <a:pt x="741" y="172"/>
                </a:cubicBezTo>
                <a:cubicBezTo>
                  <a:pt x="717" y="172"/>
                  <a:pt x="698" y="153"/>
                  <a:pt x="698" y="130"/>
                </a:cubicBezTo>
                <a:cubicBezTo>
                  <a:pt x="698" y="107"/>
                  <a:pt x="717" y="88"/>
                  <a:pt x="741" y="88"/>
                </a:cubicBezTo>
                <a:cubicBezTo>
                  <a:pt x="764" y="88"/>
                  <a:pt x="783" y="107"/>
                  <a:pt x="783" y="130"/>
                </a:cubicBezTo>
                <a:close/>
                <a:moveTo>
                  <a:pt x="837" y="100"/>
                </a:moveTo>
                <a:lnTo>
                  <a:pt x="830" y="84"/>
                </a:lnTo>
                <a:cubicBezTo>
                  <a:pt x="830" y="84"/>
                  <a:pt x="846" y="49"/>
                  <a:pt x="844" y="48"/>
                </a:cubicBezTo>
                <a:lnTo>
                  <a:pt x="824" y="28"/>
                </a:lnTo>
                <a:cubicBezTo>
                  <a:pt x="822" y="26"/>
                  <a:pt x="787" y="42"/>
                  <a:pt x="787" y="42"/>
                </a:cubicBezTo>
                <a:lnTo>
                  <a:pt x="771" y="36"/>
                </a:lnTo>
                <a:cubicBezTo>
                  <a:pt x="771" y="36"/>
                  <a:pt x="757" y="0"/>
                  <a:pt x="755" y="0"/>
                </a:cubicBezTo>
                <a:lnTo>
                  <a:pt x="725" y="0"/>
                </a:lnTo>
                <a:cubicBezTo>
                  <a:pt x="723" y="0"/>
                  <a:pt x="710" y="36"/>
                  <a:pt x="710" y="36"/>
                </a:cubicBezTo>
                <a:lnTo>
                  <a:pt x="694" y="43"/>
                </a:lnTo>
                <a:cubicBezTo>
                  <a:pt x="694" y="43"/>
                  <a:pt x="658" y="27"/>
                  <a:pt x="657" y="29"/>
                </a:cubicBezTo>
                <a:lnTo>
                  <a:pt x="636" y="49"/>
                </a:lnTo>
                <a:cubicBezTo>
                  <a:pt x="635" y="50"/>
                  <a:pt x="651" y="85"/>
                  <a:pt x="651" y="85"/>
                </a:cubicBezTo>
                <a:lnTo>
                  <a:pt x="644" y="100"/>
                </a:lnTo>
                <a:cubicBezTo>
                  <a:pt x="644" y="100"/>
                  <a:pt x="608" y="114"/>
                  <a:pt x="608" y="116"/>
                </a:cubicBezTo>
                <a:lnTo>
                  <a:pt x="608" y="145"/>
                </a:lnTo>
                <a:cubicBezTo>
                  <a:pt x="608" y="147"/>
                  <a:pt x="645" y="160"/>
                  <a:pt x="645" y="160"/>
                </a:cubicBezTo>
                <a:lnTo>
                  <a:pt x="651" y="176"/>
                </a:lnTo>
                <a:cubicBezTo>
                  <a:pt x="651" y="176"/>
                  <a:pt x="636" y="211"/>
                  <a:pt x="637" y="212"/>
                </a:cubicBezTo>
                <a:lnTo>
                  <a:pt x="658" y="232"/>
                </a:lnTo>
                <a:cubicBezTo>
                  <a:pt x="659" y="234"/>
                  <a:pt x="694" y="218"/>
                  <a:pt x="694" y="218"/>
                </a:cubicBezTo>
                <a:lnTo>
                  <a:pt x="710" y="224"/>
                </a:lnTo>
                <a:cubicBezTo>
                  <a:pt x="710" y="224"/>
                  <a:pt x="725" y="260"/>
                  <a:pt x="727" y="260"/>
                </a:cubicBezTo>
                <a:lnTo>
                  <a:pt x="756" y="260"/>
                </a:lnTo>
                <a:cubicBezTo>
                  <a:pt x="758" y="260"/>
                  <a:pt x="771" y="224"/>
                  <a:pt x="771" y="224"/>
                </a:cubicBezTo>
                <a:lnTo>
                  <a:pt x="787" y="218"/>
                </a:lnTo>
                <a:cubicBezTo>
                  <a:pt x="787" y="218"/>
                  <a:pt x="823" y="233"/>
                  <a:pt x="824" y="231"/>
                </a:cubicBezTo>
                <a:lnTo>
                  <a:pt x="845" y="211"/>
                </a:lnTo>
                <a:cubicBezTo>
                  <a:pt x="846" y="210"/>
                  <a:pt x="830" y="175"/>
                  <a:pt x="830" y="175"/>
                </a:cubicBezTo>
                <a:lnTo>
                  <a:pt x="837" y="160"/>
                </a:lnTo>
                <a:cubicBezTo>
                  <a:pt x="837" y="160"/>
                  <a:pt x="873" y="146"/>
                  <a:pt x="873" y="144"/>
                </a:cubicBezTo>
                <a:lnTo>
                  <a:pt x="873" y="115"/>
                </a:lnTo>
                <a:cubicBezTo>
                  <a:pt x="873" y="113"/>
                  <a:pt x="837" y="100"/>
                  <a:pt x="837" y="100"/>
                </a:cubicBezTo>
                <a:close/>
                <a:moveTo>
                  <a:pt x="554" y="295"/>
                </a:moveTo>
                <a:lnTo>
                  <a:pt x="538" y="257"/>
                </a:lnTo>
                <a:cubicBezTo>
                  <a:pt x="538" y="257"/>
                  <a:pt x="576" y="172"/>
                  <a:pt x="572" y="168"/>
                </a:cubicBezTo>
                <a:lnTo>
                  <a:pt x="522" y="120"/>
                </a:lnTo>
                <a:cubicBezTo>
                  <a:pt x="519" y="116"/>
                  <a:pt x="434" y="155"/>
                  <a:pt x="434" y="155"/>
                </a:cubicBezTo>
                <a:lnTo>
                  <a:pt x="394" y="139"/>
                </a:lnTo>
                <a:cubicBezTo>
                  <a:pt x="394" y="139"/>
                  <a:pt x="360" y="53"/>
                  <a:pt x="355" y="53"/>
                </a:cubicBezTo>
                <a:lnTo>
                  <a:pt x="284" y="53"/>
                </a:lnTo>
                <a:cubicBezTo>
                  <a:pt x="280" y="53"/>
                  <a:pt x="247" y="140"/>
                  <a:pt x="247" y="140"/>
                </a:cubicBezTo>
                <a:lnTo>
                  <a:pt x="208" y="155"/>
                </a:lnTo>
                <a:cubicBezTo>
                  <a:pt x="208" y="155"/>
                  <a:pt x="121" y="118"/>
                  <a:pt x="118" y="122"/>
                </a:cubicBezTo>
                <a:lnTo>
                  <a:pt x="68" y="171"/>
                </a:lnTo>
                <a:cubicBezTo>
                  <a:pt x="65" y="174"/>
                  <a:pt x="104" y="257"/>
                  <a:pt x="104" y="257"/>
                </a:cubicBezTo>
                <a:lnTo>
                  <a:pt x="88" y="296"/>
                </a:lnTo>
                <a:cubicBezTo>
                  <a:pt x="88" y="296"/>
                  <a:pt x="0" y="330"/>
                  <a:pt x="0" y="334"/>
                </a:cubicBezTo>
                <a:lnTo>
                  <a:pt x="0" y="404"/>
                </a:lnTo>
                <a:cubicBezTo>
                  <a:pt x="0" y="408"/>
                  <a:pt x="88" y="440"/>
                  <a:pt x="88" y="440"/>
                </a:cubicBezTo>
                <a:lnTo>
                  <a:pt x="104" y="478"/>
                </a:lnTo>
                <a:cubicBezTo>
                  <a:pt x="104" y="478"/>
                  <a:pt x="67" y="563"/>
                  <a:pt x="70" y="567"/>
                </a:cubicBezTo>
                <a:lnTo>
                  <a:pt x="120" y="616"/>
                </a:lnTo>
                <a:cubicBezTo>
                  <a:pt x="123" y="619"/>
                  <a:pt x="209" y="580"/>
                  <a:pt x="209" y="580"/>
                </a:cubicBezTo>
                <a:lnTo>
                  <a:pt x="248" y="596"/>
                </a:lnTo>
                <a:cubicBezTo>
                  <a:pt x="248" y="596"/>
                  <a:pt x="283" y="682"/>
                  <a:pt x="287" y="682"/>
                </a:cubicBezTo>
                <a:lnTo>
                  <a:pt x="358" y="682"/>
                </a:lnTo>
                <a:cubicBezTo>
                  <a:pt x="363" y="682"/>
                  <a:pt x="395" y="596"/>
                  <a:pt x="395" y="596"/>
                </a:cubicBezTo>
                <a:lnTo>
                  <a:pt x="434" y="580"/>
                </a:lnTo>
                <a:cubicBezTo>
                  <a:pt x="434" y="580"/>
                  <a:pt x="521" y="617"/>
                  <a:pt x="524" y="613"/>
                </a:cubicBezTo>
                <a:lnTo>
                  <a:pt x="574" y="565"/>
                </a:lnTo>
                <a:cubicBezTo>
                  <a:pt x="578" y="561"/>
                  <a:pt x="538" y="478"/>
                  <a:pt x="538" y="478"/>
                </a:cubicBezTo>
                <a:lnTo>
                  <a:pt x="554" y="439"/>
                </a:lnTo>
                <a:cubicBezTo>
                  <a:pt x="554" y="439"/>
                  <a:pt x="642" y="405"/>
                  <a:pt x="642" y="401"/>
                </a:cubicBezTo>
                <a:lnTo>
                  <a:pt x="642" y="332"/>
                </a:lnTo>
                <a:cubicBezTo>
                  <a:pt x="643" y="327"/>
                  <a:pt x="554" y="295"/>
                  <a:pt x="554" y="295"/>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361" name="Google Shape;1361;p65"/>
          <p:cNvSpPr/>
          <p:nvPr/>
        </p:nvSpPr>
        <p:spPr>
          <a:xfrm rot="6230080">
            <a:off x="8382643" y="2866778"/>
            <a:ext cx="751211" cy="584775"/>
          </a:xfrm>
          <a:custGeom>
            <a:avLst/>
            <a:gdLst/>
            <a:ahLst/>
            <a:cxnLst/>
            <a:rect l="l" t="t" r="r" b="b"/>
            <a:pathLst>
              <a:path w="873" h="682" extrusionOk="0">
                <a:moveTo>
                  <a:pt x="424" y="368"/>
                </a:moveTo>
                <a:cubicBezTo>
                  <a:pt x="424" y="423"/>
                  <a:pt x="378" y="468"/>
                  <a:pt x="321" y="468"/>
                </a:cubicBezTo>
                <a:cubicBezTo>
                  <a:pt x="264" y="468"/>
                  <a:pt x="218" y="423"/>
                  <a:pt x="218" y="368"/>
                </a:cubicBezTo>
                <a:cubicBezTo>
                  <a:pt x="218" y="312"/>
                  <a:pt x="264" y="267"/>
                  <a:pt x="321" y="267"/>
                </a:cubicBezTo>
                <a:cubicBezTo>
                  <a:pt x="378" y="267"/>
                  <a:pt x="424" y="312"/>
                  <a:pt x="424" y="368"/>
                </a:cubicBezTo>
                <a:close/>
                <a:moveTo>
                  <a:pt x="783" y="130"/>
                </a:moveTo>
                <a:cubicBezTo>
                  <a:pt x="783" y="153"/>
                  <a:pt x="764" y="172"/>
                  <a:pt x="741" y="172"/>
                </a:cubicBezTo>
                <a:cubicBezTo>
                  <a:pt x="717" y="172"/>
                  <a:pt x="698" y="153"/>
                  <a:pt x="698" y="130"/>
                </a:cubicBezTo>
                <a:cubicBezTo>
                  <a:pt x="698" y="107"/>
                  <a:pt x="717" y="88"/>
                  <a:pt x="741" y="88"/>
                </a:cubicBezTo>
                <a:cubicBezTo>
                  <a:pt x="764" y="88"/>
                  <a:pt x="783" y="107"/>
                  <a:pt x="783" y="130"/>
                </a:cubicBezTo>
                <a:close/>
                <a:moveTo>
                  <a:pt x="837" y="100"/>
                </a:moveTo>
                <a:lnTo>
                  <a:pt x="830" y="84"/>
                </a:lnTo>
                <a:cubicBezTo>
                  <a:pt x="830" y="84"/>
                  <a:pt x="846" y="49"/>
                  <a:pt x="844" y="48"/>
                </a:cubicBezTo>
                <a:lnTo>
                  <a:pt x="824" y="28"/>
                </a:lnTo>
                <a:cubicBezTo>
                  <a:pt x="822" y="26"/>
                  <a:pt x="787" y="42"/>
                  <a:pt x="787" y="42"/>
                </a:cubicBezTo>
                <a:lnTo>
                  <a:pt x="771" y="36"/>
                </a:lnTo>
                <a:cubicBezTo>
                  <a:pt x="771" y="36"/>
                  <a:pt x="757" y="0"/>
                  <a:pt x="755" y="0"/>
                </a:cubicBezTo>
                <a:lnTo>
                  <a:pt x="725" y="0"/>
                </a:lnTo>
                <a:cubicBezTo>
                  <a:pt x="723" y="0"/>
                  <a:pt x="710" y="36"/>
                  <a:pt x="710" y="36"/>
                </a:cubicBezTo>
                <a:lnTo>
                  <a:pt x="694" y="43"/>
                </a:lnTo>
                <a:cubicBezTo>
                  <a:pt x="694" y="43"/>
                  <a:pt x="658" y="27"/>
                  <a:pt x="657" y="29"/>
                </a:cubicBezTo>
                <a:lnTo>
                  <a:pt x="636" y="49"/>
                </a:lnTo>
                <a:cubicBezTo>
                  <a:pt x="635" y="50"/>
                  <a:pt x="651" y="85"/>
                  <a:pt x="651" y="85"/>
                </a:cubicBezTo>
                <a:lnTo>
                  <a:pt x="644" y="100"/>
                </a:lnTo>
                <a:cubicBezTo>
                  <a:pt x="644" y="100"/>
                  <a:pt x="608" y="114"/>
                  <a:pt x="608" y="116"/>
                </a:cubicBezTo>
                <a:lnTo>
                  <a:pt x="608" y="145"/>
                </a:lnTo>
                <a:cubicBezTo>
                  <a:pt x="608" y="147"/>
                  <a:pt x="645" y="160"/>
                  <a:pt x="645" y="160"/>
                </a:cubicBezTo>
                <a:lnTo>
                  <a:pt x="651" y="176"/>
                </a:lnTo>
                <a:cubicBezTo>
                  <a:pt x="651" y="176"/>
                  <a:pt x="636" y="211"/>
                  <a:pt x="637" y="212"/>
                </a:cubicBezTo>
                <a:lnTo>
                  <a:pt x="658" y="232"/>
                </a:lnTo>
                <a:cubicBezTo>
                  <a:pt x="659" y="234"/>
                  <a:pt x="694" y="218"/>
                  <a:pt x="694" y="218"/>
                </a:cubicBezTo>
                <a:lnTo>
                  <a:pt x="710" y="224"/>
                </a:lnTo>
                <a:cubicBezTo>
                  <a:pt x="710" y="224"/>
                  <a:pt x="725" y="260"/>
                  <a:pt x="727" y="260"/>
                </a:cubicBezTo>
                <a:lnTo>
                  <a:pt x="756" y="260"/>
                </a:lnTo>
                <a:cubicBezTo>
                  <a:pt x="758" y="260"/>
                  <a:pt x="771" y="224"/>
                  <a:pt x="771" y="224"/>
                </a:cubicBezTo>
                <a:lnTo>
                  <a:pt x="787" y="218"/>
                </a:lnTo>
                <a:cubicBezTo>
                  <a:pt x="787" y="218"/>
                  <a:pt x="823" y="233"/>
                  <a:pt x="824" y="231"/>
                </a:cubicBezTo>
                <a:lnTo>
                  <a:pt x="845" y="211"/>
                </a:lnTo>
                <a:cubicBezTo>
                  <a:pt x="846" y="210"/>
                  <a:pt x="830" y="175"/>
                  <a:pt x="830" y="175"/>
                </a:cubicBezTo>
                <a:lnTo>
                  <a:pt x="837" y="160"/>
                </a:lnTo>
                <a:cubicBezTo>
                  <a:pt x="837" y="160"/>
                  <a:pt x="873" y="146"/>
                  <a:pt x="873" y="144"/>
                </a:cubicBezTo>
                <a:lnTo>
                  <a:pt x="873" y="115"/>
                </a:lnTo>
                <a:cubicBezTo>
                  <a:pt x="873" y="113"/>
                  <a:pt x="837" y="100"/>
                  <a:pt x="837" y="100"/>
                </a:cubicBezTo>
                <a:close/>
                <a:moveTo>
                  <a:pt x="554" y="295"/>
                </a:moveTo>
                <a:lnTo>
                  <a:pt x="538" y="257"/>
                </a:lnTo>
                <a:cubicBezTo>
                  <a:pt x="538" y="257"/>
                  <a:pt x="576" y="172"/>
                  <a:pt x="572" y="168"/>
                </a:cubicBezTo>
                <a:lnTo>
                  <a:pt x="522" y="120"/>
                </a:lnTo>
                <a:cubicBezTo>
                  <a:pt x="519" y="116"/>
                  <a:pt x="434" y="155"/>
                  <a:pt x="434" y="155"/>
                </a:cubicBezTo>
                <a:lnTo>
                  <a:pt x="394" y="139"/>
                </a:lnTo>
                <a:cubicBezTo>
                  <a:pt x="394" y="139"/>
                  <a:pt x="360" y="53"/>
                  <a:pt x="355" y="53"/>
                </a:cubicBezTo>
                <a:lnTo>
                  <a:pt x="284" y="53"/>
                </a:lnTo>
                <a:cubicBezTo>
                  <a:pt x="280" y="53"/>
                  <a:pt x="247" y="140"/>
                  <a:pt x="247" y="140"/>
                </a:cubicBezTo>
                <a:lnTo>
                  <a:pt x="208" y="155"/>
                </a:lnTo>
                <a:cubicBezTo>
                  <a:pt x="208" y="155"/>
                  <a:pt x="121" y="118"/>
                  <a:pt x="118" y="122"/>
                </a:cubicBezTo>
                <a:lnTo>
                  <a:pt x="68" y="171"/>
                </a:lnTo>
                <a:cubicBezTo>
                  <a:pt x="65" y="174"/>
                  <a:pt x="104" y="257"/>
                  <a:pt x="104" y="257"/>
                </a:cubicBezTo>
                <a:lnTo>
                  <a:pt x="88" y="296"/>
                </a:lnTo>
                <a:cubicBezTo>
                  <a:pt x="88" y="296"/>
                  <a:pt x="0" y="330"/>
                  <a:pt x="0" y="334"/>
                </a:cubicBezTo>
                <a:lnTo>
                  <a:pt x="0" y="404"/>
                </a:lnTo>
                <a:cubicBezTo>
                  <a:pt x="0" y="408"/>
                  <a:pt x="88" y="440"/>
                  <a:pt x="88" y="440"/>
                </a:cubicBezTo>
                <a:lnTo>
                  <a:pt x="104" y="478"/>
                </a:lnTo>
                <a:cubicBezTo>
                  <a:pt x="104" y="478"/>
                  <a:pt x="67" y="563"/>
                  <a:pt x="70" y="567"/>
                </a:cubicBezTo>
                <a:lnTo>
                  <a:pt x="120" y="616"/>
                </a:lnTo>
                <a:cubicBezTo>
                  <a:pt x="123" y="619"/>
                  <a:pt x="209" y="580"/>
                  <a:pt x="209" y="580"/>
                </a:cubicBezTo>
                <a:lnTo>
                  <a:pt x="248" y="596"/>
                </a:lnTo>
                <a:cubicBezTo>
                  <a:pt x="248" y="596"/>
                  <a:pt x="283" y="682"/>
                  <a:pt x="287" y="682"/>
                </a:cubicBezTo>
                <a:lnTo>
                  <a:pt x="358" y="682"/>
                </a:lnTo>
                <a:cubicBezTo>
                  <a:pt x="363" y="682"/>
                  <a:pt x="395" y="596"/>
                  <a:pt x="395" y="596"/>
                </a:cubicBezTo>
                <a:lnTo>
                  <a:pt x="434" y="580"/>
                </a:lnTo>
                <a:cubicBezTo>
                  <a:pt x="434" y="580"/>
                  <a:pt x="521" y="617"/>
                  <a:pt x="524" y="613"/>
                </a:cubicBezTo>
                <a:lnTo>
                  <a:pt x="574" y="565"/>
                </a:lnTo>
                <a:cubicBezTo>
                  <a:pt x="578" y="561"/>
                  <a:pt x="538" y="478"/>
                  <a:pt x="538" y="478"/>
                </a:cubicBezTo>
                <a:lnTo>
                  <a:pt x="554" y="439"/>
                </a:lnTo>
                <a:cubicBezTo>
                  <a:pt x="554" y="439"/>
                  <a:pt x="642" y="405"/>
                  <a:pt x="642" y="401"/>
                </a:cubicBezTo>
                <a:lnTo>
                  <a:pt x="642" y="332"/>
                </a:lnTo>
                <a:cubicBezTo>
                  <a:pt x="643" y="327"/>
                  <a:pt x="554" y="295"/>
                  <a:pt x="554" y="295"/>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362" name="Google Shape;1362;p65"/>
          <p:cNvSpPr/>
          <p:nvPr/>
        </p:nvSpPr>
        <p:spPr>
          <a:xfrm rot="-9482697">
            <a:off x="5247748" y="4477863"/>
            <a:ext cx="751211" cy="584775"/>
          </a:xfrm>
          <a:custGeom>
            <a:avLst/>
            <a:gdLst/>
            <a:ahLst/>
            <a:cxnLst/>
            <a:rect l="l" t="t" r="r" b="b"/>
            <a:pathLst>
              <a:path w="873" h="682" extrusionOk="0">
                <a:moveTo>
                  <a:pt x="424" y="368"/>
                </a:moveTo>
                <a:cubicBezTo>
                  <a:pt x="424" y="423"/>
                  <a:pt x="378" y="468"/>
                  <a:pt x="321" y="468"/>
                </a:cubicBezTo>
                <a:cubicBezTo>
                  <a:pt x="264" y="468"/>
                  <a:pt x="218" y="423"/>
                  <a:pt x="218" y="368"/>
                </a:cubicBezTo>
                <a:cubicBezTo>
                  <a:pt x="218" y="312"/>
                  <a:pt x="264" y="267"/>
                  <a:pt x="321" y="267"/>
                </a:cubicBezTo>
                <a:cubicBezTo>
                  <a:pt x="378" y="267"/>
                  <a:pt x="424" y="312"/>
                  <a:pt x="424" y="368"/>
                </a:cubicBezTo>
                <a:close/>
                <a:moveTo>
                  <a:pt x="783" y="130"/>
                </a:moveTo>
                <a:cubicBezTo>
                  <a:pt x="783" y="153"/>
                  <a:pt x="764" y="172"/>
                  <a:pt x="741" y="172"/>
                </a:cubicBezTo>
                <a:cubicBezTo>
                  <a:pt x="717" y="172"/>
                  <a:pt x="698" y="153"/>
                  <a:pt x="698" y="130"/>
                </a:cubicBezTo>
                <a:cubicBezTo>
                  <a:pt x="698" y="107"/>
                  <a:pt x="717" y="88"/>
                  <a:pt x="741" y="88"/>
                </a:cubicBezTo>
                <a:cubicBezTo>
                  <a:pt x="764" y="88"/>
                  <a:pt x="783" y="107"/>
                  <a:pt x="783" y="130"/>
                </a:cubicBezTo>
                <a:close/>
                <a:moveTo>
                  <a:pt x="837" y="100"/>
                </a:moveTo>
                <a:lnTo>
                  <a:pt x="830" y="84"/>
                </a:lnTo>
                <a:cubicBezTo>
                  <a:pt x="830" y="84"/>
                  <a:pt x="846" y="49"/>
                  <a:pt x="844" y="48"/>
                </a:cubicBezTo>
                <a:lnTo>
                  <a:pt x="824" y="28"/>
                </a:lnTo>
                <a:cubicBezTo>
                  <a:pt x="822" y="26"/>
                  <a:pt x="787" y="42"/>
                  <a:pt x="787" y="42"/>
                </a:cubicBezTo>
                <a:lnTo>
                  <a:pt x="771" y="36"/>
                </a:lnTo>
                <a:cubicBezTo>
                  <a:pt x="771" y="36"/>
                  <a:pt x="757" y="0"/>
                  <a:pt x="755" y="0"/>
                </a:cubicBezTo>
                <a:lnTo>
                  <a:pt x="725" y="0"/>
                </a:lnTo>
                <a:cubicBezTo>
                  <a:pt x="723" y="0"/>
                  <a:pt x="710" y="36"/>
                  <a:pt x="710" y="36"/>
                </a:cubicBezTo>
                <a:lnTo>
                  <a:pt x="694" y="43"/>
                </a:lnTo>
                <a:cubicBezTo>
                  <a:pt x="694" y="43"/>
                  <a:pt x="658" y="27"/>
                  <a:pt x="657" y="29"/>
                </a:cubicBezTo>
                <a:lnTo>
                  <a:pt x="636" y="49"/>
                </a:lnTo>
                <a:cubicBezTo>
                  <a:pt x="635" y="50"/>
                  <a:pt x="651" y="85"/>
                  <a:pt x="651" y="85"/>
                </a:cubicBezTo>
                <a:lnTo>
                  <a:pt x="644" y="100"/>
                </a:lnTo>
                <a:cubicBezTo>
                  <a:pt x="644" y="100"/>
                  <a:pt x="608" y="114"/>
                  <a:pt x="608" y="116"/>
                </a:cubicBezTo>
                <a:lnTo>
                  <a:pt x="608" y="145"/>
                </a:lnTo>
                <a:cubicBezTo>
                  <a:pt x="608" y="147"/>
                  <a:pt x="645" y="160"/>
                  <a:pt x="645" y="160"/>
                </a:cubicBezTo>
                <a:lnTo>
                  <a:pt x="651" y="176"/>
                </a:lnTo>
                <a:cubicBezTo>
                  <a:pt x="651" y="176"/>
                  <a:pt x="636" y="211"/>
                  <a:pt x="637" y="212"/>
                </a:cubicBezTo>
                <a:lnTo>
                  <a:pt x="658" y="232"/>
                </a:lnTo>
                <a:cubicBezTo>
                  <a:pt x="659" y="234"/>
                  <a:pt x="694" y="218"/>
                  <a:pt x="694" y="218"/>
                </a:cubicBezTo>
                <a:lnTo>
                  <a:pt x="710" y="224"/>
                </a:lnTo>
                <a:cubicBezTo>
                  <a:pt x="710" y="224"/>
                  <a:pt x="725" y="260"/>
                  <a:pt x="727" y="260"/>
                </a:cubicBezTo>
                <a:lnTo>
                  <a:pt x="756" y="260"/>
                </a:lnTo>
                <a:cubicBezTo>
                  <a:pt x="758" y="260"/>
                  <a:pt x="771" y="224"/>
                  <a:pt x="771" y="224"/>
                </a:cubicBezTo>
                <a:lnTo>
                  <a:pt x="787" y="218"/>
                </a:lnTo>
                <a:cubicBezTo>
                  <a:pt x="787" y="218"/>
                  <a:pt x="823" y="233"/>
                  <a:pt x="824" y="231"/>
                </a:cubicBezTo>
                <a:lnTo>
                  <a:pt x="845" y="211"/>
                </a:lnTo>
                <a:cubicBezTo>
                  <a:pt x="846" y="210"/>
                  <a:pt x="830" y="175"/>
                  <a:pt x="830" y="175"/>
                </a:cubicBezTo>
                <a:lnTo>
                  <a:pt x="837" y="160"/>
                </a:lnTo>
                <a:cubicBezTo>
                  <a:pt x="837" y="160"/>
                  <a:pt x="873" y="146"/>
                  <a:pt x="873" y="144"/>
                </a:cubicBezTo>
                <a:lnTo>
                  <a:pt x="873" y="115"/>
                </a:lnTo>
                <a:cubicBezTo>
                  <a:pt x="873" y="113"/>
                  <a:pt x="837" y="100"/>
                  <a:pt x="837" y="100"/>
                </a:cubicBezTo>
                <a:close/>
                <a:moveTo>
                  <a:pt x="554" y="295"/>
                </a:moveTo>
                <a:lnTo>
                  <a:pt x="538" y="257"/>
                </a:lnTo>
                <a:cubicBezTo>
                  <a:pt x="538" y="257"/>
                  <a:pt x="576" y="172"/>
                  <a:pt x="572" y="168"/>
                </a:cubicBezTo>
                <a:lnTo>
                  <a:pt x="522" y="120"/>
                </a:lnTo>
                <a:cubicBezTo>
                  <a:pt x="519" y="116"/>
                  <a:pt x="434" y="155"/>
                  <a:pt x="434" y="155"/>
                </a:cubicBezTo>
                <a:lnTo>
                  <a:pt x="394" y="139"/>
                </a:lnTo>
                <a:cubicBezTo>
                  <a:pt x="394" y="139"/>
                  <a:pt x="360" y="53"/>
                  <a:pt x="355" y="53"/>
                </a:cubicBezTo>
                <a:lnTo>
                  <a:pt x="284" y="53"/>
                </a:lnTo>
                <a:cubicBezTo>
                  <a:pt x="280" y="53"/>
                  <a:pt x="247" y="140"/>
                  <a:pt x="247" y="140"/>
                </a:cubicBezTo>
                <a:lnTo>
                  <a:pt x="208" y="155"/>
                </a:lnTo>
                <a:cubicBezTo>
                  <a:pt x="208" y="155"/>
                  <a:pt x="121" y="118"/>
                  <a:pt x="118" y="122"/>
                </a:cubicBezTo>
                <a:lnTo>
                  <a:pt x="68" y="171"/>
                </a:lnTo>
                <a:cubicBezTo>
                  <a:pt x="65" y="174"/>
                  <a:pt x="104" y="257"/>
                  <a:pt x="104" y="257"/>
                </a:cubicBezTo>
                <a:lnTo>
                  <a:pt x="88" y="296"/>
                </a:lnTo>
                <a:cubicBezTo>
                  <a:pt x="88" y="296"/>
                  <a:pt x="0" y="330"/>
                  <a:pt x="0" y="334"/>
                </a:cubicBezTo>
                <a:lnTo>
                  <a:pt x="0" y="404"/>
                </a:lnTo>
                <a:cubicBezTo>
                  <a:pt x="0" y="408"/>
                  <a:pt x="88" y="440"/>
                  <a:pt x="88" y="440"/>
                </a:cubicBezTo>
                <a:lnTo>
                  <a:pt x="104" y="478"/>
                </a:lnTo>
                <a:cubicBezTo>
                  <a:pt x="104" y="478"/>
                  <a:pt x="67" y="563"/>
                  <a:pt x="70" y="567"/>
                </a:cubicBezTo>
                <a:lnTo>
                  <a:pt x="120" y="616"/>
                </a:lnTo>
                <a:cubicBezTo>
                  <a:pt x="123" y="619"/>
                  <a:pt x="209" y="580"/>
                  <a:pt x="209" y="580"/>
                </a:cubicBezTo>
                <a:lnTo>
                  <a:pt x="248" y="596"/>
                </a:lnTo>
                <a:cubicBezTo>
                  <a:pt x="248" y="596"/>
                  <a:pt x="283" y="682"/>
                  <a:pt x="287" y="682"/>
                </a:cubicBezTo>
                <a:lnTo>
                  <a:pt x="358" y="682"/>
                </a:lnTo>
                <a:cubicBezTo>
                  <a:pt x="363" y="682"/>
                  <a:pt x="395" y="596"/>
                  <a:pt x="395" y="596"/>
                </a:cubicBezTo>
                <a:lnTo>
                  <a:pt x="434" y="580"/>
                </a:lnTo>
                <a:cubicBezTo>
                  <a:pt x="434" y="580"/>
                  <a:pt x="521" y="617"/>
                  <a:pt x="524" y="613"/>
                </a:cubicBezTo>
                <a:lnTo>
                  <a:pt x="574" y="565"/>
                </a:lnTo>
                <a:cubicBezTo>
                  <a:pt x="578" y="561"/>
                  <a:pt x="538" y="478"/>
                  <a:pt x="538" y="478"/>
                </a:cubicBezTo>
                <a:lnTo>
                  <a:pt x="554" y="439"/>
                </a:lnTo>
                <a:cubicBezTo>
                  <a:pt x="554" y="439"/>
                  <a:pt x="642" y="405"/>
                  <a:pt x="642" y="401"/>
                </a:cubicBezTo>
                <a:lnTo>
                  <a:pt x="642" y="332"/>
                </a:lnTo>
                <a:cubicBezTo>
                  <a:pt x="643" y="327"/>
                  <a:pt x="554" y="295"/>
                  <a:pt x="554" y="295"/>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367"/>
        <p:cNvGrpSpPr/>
        <p:nvPr/>
      </p:nvGrpSpPr>
      <p:grpSpPr>
        <a:xfrm>
          <a:off x="0" y="0"/>
          <a:ext cx="0" cy="0"/>
          <a:chOff x="0" y="0"/>
          <a:chExt cx="0" cy="0"/>
        </a:xfrm>
      </p:grpSpPr>
      <p:sp>
        <p:nvSpPr>
          <p:cNvPr id="1368" name="Google Shape;1368;p66"/>
          <p:cNvSpPr/>
          <p:nvPr/>
        </p:nvSpPr>
        <p:spPr>
          <a:xfrm>
            <a:off x="930407" y="778933"/>
            <a:ext cx="558241" cy="2624667"/>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9" name="Google Shape;1369;p66"/>
          <p:cNvSpPr/>
          <p:nvPr/>
        </p:nvSpPr>
        <p:spPr>
          <a:xfrm>
            <a:off x="5130427" y="5235741"/>
            <a:ext cx="699750" cy="842796"/>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0" name="Google Shape;1370;p66"/>
          <p:cNvSpPr txBox="1"/>
          <p:nvPr/>
        </p:nvSpPr>
        <p:spPr>
          <a:xfrm>
            <a:off x="6890657" y="3048000"/>
            <a:ext cx="4979788" cy="169706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Reading</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Writing</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Comprehension</a:t>
            </a:r>
            <a:endParaRPr/>
          </a:p>
        </p:txBody>
      </p:sp>
      <p:sp>
        <p:nvSpPr>
          <p:cNvPr id="1371" name="Google Shape;1371;p66"/>
          <p:cNvSpPr txBox="1"/>
          <p:nvPr/>
        </p:nvSpPr>
        <p:spPr>
          <a:xfrm>
            <a:off x="6890657" y="984152"/>
            <a:ext cx="5193965"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Literacy Challenges</a:t>
            </a:r>
            <a:endParaRPr/>
          </a:p>
        </p:txBody>
      </p:sp>
      <p:sp>
        <p:nvSpPr>
          <p:cNvPr id="1372" name="Google Shape;1372;p66"/>
          <p:cNvSpPr/>
          <p:nvPr/>
        </p:nvSpPr>
        <p:spPr>
          <a:xfrm>
            <a:off x="702192" y="3973832"/>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3" name="Google Shape;1373;p66"/>
          <p:cNvSpPr/>
          <p:nvPr/>
        </p:nvSpPr>
        <p:spPr>
          <a:xfrm>
            <a:off x="389959" y="221489"/>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4" name="Google Shape;1374;p66"/>
          <p:cNvSpPr/>
          <p:nvPr/>
        </p:nvSpPr>
        <p:spPr>
          <a:xfrm>
            <a:off x="1832897" y="5848055"/>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75" name="Google Shape;1375;p66" descr="A picture containing text, person, indoor&#10;&#10;Description automatically generated"/>
          <p:cNvPicPr preferRelativeResize="0">
            <a:picLocks noGrp="1"/>
          </p:cNvPicPr>
          <p:nvPr>
            <p:ph type="pic" idx="2"/>
          </p:nvPr>
        </p:nvPicPr>
        <p:blipFill rotWithShape="1">
          <a:blip r:embed="rId3">
            <a:alphaModFix/>
          </a:blip>
          <a:srcRect l="10663" r="10662"/>
          <a:stretch/>
        </p:blipFill>
        <p:spPr>
          <a:xfrm>
            <a:off x="1452563" y="779463"/>
            <a:ext cx="4643437" cy="4456112"/>
          </a:xfrm>
          <a:prstGeom prst="rect">
            <a:avLst/>
          </a:prstGeom>
          <a:solidFill>
            <a:schemeClr val="lt1"/>
          </a:solid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380"/>
        <p:cNvGrpSpPr/>
        <p:nvPr/>
      </p:nvGrpSpPr>
      <p:grpSpPr>
        <a:xfrm>
          <a:off x="0" y="0"/>
          <a:ext cx="0" cy="0"/>
          <a:chOff x="0" y="0"/>
          <a:chExt cx="0" cy="0"/>
        </a:xfrm>
      </p:grpSpPr>
      <p:sp>
        <p:nvSpPr>
          <p:cNvPr id="1381" name="Google Shape;1381;p67"/>
          <p:cNvSpPr/>
          <p:nvPr/>
        </p:nvSpPr>
        <p:spPr>
          <a:xfrm>
            <a:off x="3363311" y="-1"/>
            <a:ext cx="8828690"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2" name="Google Shape;1382;p67"/>
          <p:cNvSpPr/>
          <p:nvPr/>
        </p:nvSpPr>
        <p:spPr>
          <a:xfrm>
            <a:off x="0" y="4246179"/>
            <a:ext cx="4287448"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3" name="Google Shape;1383;p67"/>
          <p:cNvSpPr txBox="1"/>
          <p:nvPr/>
        </p:nvSpPr>
        <p:spPr>
          <a:xfrm>
            <a:off x="6132917" y="1033749"/>
            <a:ext cx="4360912"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Multimodal Learning</a:t>
            </a:r>
            <a:endParaRPr/>
          </a:p>
        </p:txBody>
      </p:sp>
      <p:sp>
        <p:nvSpPr>
          <p:cNvPr id="1384" name="Google Shape;1384;p67"/>
          <p:cNvSpPr txBox="1"/>
          <p:nvPr/>
        </p:nvSpPr>
        <p:spPr>
          <a:xfrm>
            <a:off x="399642" y="4604230"/>
            <a:ext cx="416794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Literacy Strategies</a:t>
            </a:r>
            <a:endParaRPr/>
          </a:p>
        </p:txBody>
      </p:sp>
      <p:sp>
        <p:nvSpPr>
          <p:cNvPr id="1385" name="Google Shape;1385;p67"/>
          <p:cNvSpPr txBox="1"/>
          <p:nvPr/>
        </p:nvSpPr>
        <p:spPr>
          <a:xfrm>
            <a:off x="6027271" y="2237518"/>
            <a:ext cx="5914358"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Speech, Language, Communication, and Social Skills</a:t>
            </a:r>
            <a:endParaRPr/>
          </a:p>
        </p:txBody>
      </p:sp>
      <p:sp>
        <p:nvSpPr>
          <p:cNvPr id="1386" name="Google Shape;1386;p67"/>
          <p:cNvSpPr txBox="1"/>
          <p:nvPr/>
        </p:nvSpPr>
        <p:spPr>
          <a:xfrm>
            <a:off x="5998957" y="3800550"/>
            <a:ext cx="331921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Comprehension</a:t>
            </a:r>
            <a:endParaRPr/>
          </a:p>
        </p:txBody>
      </p:sp>
      <p:sp>
        <p:nvSpPr>
          <p:cNvPr id="1387" name="Google Shape;1387;p67"/>
          <p:cNvSpPr txBox="1"/>
          <p:nvPr/>
        </p:nvSpPr>
        <p:spPr>
          <a:xfrm>
            <a:off x="5998957" y="4833236"/>
            <a:ext cx="331921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Reading</a:t>
            </a:r>
            <a:endParaRPr/>
          </a:p>
        </p:txBody>
      </p:sp>
      <p:sp>
        <p:nvSpPr>
          <p:cNvPr id="1388" name="Google Shape;1388;p67"/>
          <p:cNvSpPr/>
          <p:nvPr/>
        </p:nvSpPr>
        <p:spPr>
          <a:xfrm>
            <a:off x="5529436" y="1107991"/>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389" name="Google Shape;1389;p67"/>
          <p:cNvSpPr/>
          <p:nvPr/>
        </p:nvSpPr>
        <p:spPr>
          <a:xfrm>
            <a:off x="5529436" y="2376212"/>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390" name="Google Shape;1390;p67"/>
          <p:cNvSpPr/>
          <p:nvPr/>
        </p:nvSpPr>
        <p:spPr>
          <a:xfrm>
            <a:off x="5529436" y="3774990"/>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391" name="Google Shape;1391;p67"/>
          <p:cNvSpPr/>
          <p:nvPr/>
        </p:nvSpPr>
        <p:spPr>
          <a:xfrm>
            <a:off x="5529436" y="4820019"/>
            <a:ext cx="389855" cy="584775"/>
          </a:xfrm>
          <a:custGeom>
            <a:avLst/>
            <a:gdLst/>
            <a:ahLst/>
            <a:cxnLst/>
            <a:rect l="l" t="t" r="r" b="b"/>
            <a:pathLst>
              <a:path w="440" h="660" extrusionOk="0">
                <a:moveTo>
                  <a:pt x="34" y="0"/>
                </a:moveTo>
                <a:cubicBezTo>
                  <a:pt x="25" y="0"/>
                  <a:pt x="17" y="3"/>
                  <a:pt x="10" y="10"/>
                </a:cubicBezTo>
                <a:cubicBezTo>
                  <a:pt x="3" y="17"/>
                  <a:pt x="0" y="25"/>
                  <a:pt x="0" y="35"/>
                </a:cubicBezTo>
                <a:lnTo>
                  <a:pt x="0" y="70"/>
                </a:lnTo>
                <a:lnTo>
                  <a:pt x="0" y="105"/>
                </a:lnTo>
                <a:lnTo>
                  <a:pt x="0" y="313"/>
                </a:lnTo>
                <a:lnTo>
                  <a:pt x="0" y="625"/>
                </a:lnTo>
                <a:cubicBezTo>
                  <a:pt x="0" y="634"/>
                  <a:pt x="4" y="642"/>
                  <a:pt x="11" y="649"/>
                </a:cubicBezTo>
                <a:cubicBezTo>
                  <a:pt x="18" y="657"/>
                  <a:pt x="26" y="660"/>
                  <a:pt x="34" y="660"/>
                </a:cubicBezTo>
                <a:cubicBezTo>
                  <a:pt x="43" y="660"/>
                  <a:pt x="51" y="657"/>
                  <a:pt x="58" y="649"/>
                </a:cubicBezTo>
                <a:cubicBezTo>
                  <a:pt x="65" y="642"/>
                  <a:pt x="69" y="634"/>
                  <a:pt x="69" y="625"/>
                </a:cubicBezTo>
                <a:lnTo>
                  <a:pt x="69" y="270"/>
                </a:lnTo>
                <a:cubicBezTo>
                  <a:pt x="81" y="264"/>
                  <a:pt x="92" y="260"/>
                  <a:pt x="102" y="260"/>
                </a:cubicBezTo>
                <a:cubicBezTo>
                  <a:pt x="124" y="260"/>
                  <a:pt x="164" y="275"/>
                  <a:pt x="219" y="304"/>
                </a:cubicBezTo>
                <a:cubicBezTo>
                  <a:pt x="275" y="333"/>
                  <a:pt x="315" y="348"/>
                  <a:pt x="338" y="348"/>
                </a:cubicBezTo>
                <a:cubicBezTo>
                  <a:pt x="376" y="348"/>
                  <a:pt x="410" y="336"/>
                  <a:pt x="440" y="313"/>
                </a:cubicBezTo>
                <a:lnTo>
                  <a:pt x="440" y="70"/>
                </a:lnTo>
                <a:cubicBezTo>
                  <a:pt x="425" y="82"/>
                  <a:pt x="413" y="90"/>
                  <a:pt x="405" y="96"/>
                </a:cubicBezTo>
                <a:cubicBezTo>
                  <a:pt x="397" y="102"/>
                  <a:pt x="387" y="108"/>
                  <a:pt x="374" y="114"/>
                </a:cubicBezTo>
                <a:cubicBezTo>
                  <a:pt x="361" y="119"/>
                  <a:pt x="349" y="122"/>
                  <a:pt x="338" y="122"/>
                </a:cubicBezTo>
                <a:cubicBezTo>
                  <a:pt x="316" y="122"/>
                  <a:pt x="276" y="108"/>
                  <a:pt x="220" y="79"/>
                </a:cubicBezTo>
                <a:cubicBezTo>
                  <a:pt x="164" y="50"/>
                  <a:pt x="124" y="35"/>
                  <a:pt x="102" y="35"/>
                </a:cubicBezTo>
                <a:cubicBezTo>
                  <a:pt x="94" y="35"/>
                  <a:pt x="83" y="36"/>
                  <a:pt x="69" y="39"/>
                </a:cubicBezTo>
                <a:lnTo>
                  <a:pt x="69" y="35"/>
                </a:lnTo>
                <a:cubicBezTo>
                  <a:pt x="69" y="25"/>
                  <a:pt x="65" y="17"/>
                  <a:pt x="58" y="10"/>
                </a:cubicBezTo>
                <a:cubicBezTo>
                  <a:pt x="52" y="3"/>
                  <a:pt x="44" y="0"/>
                  <a:pt x="34" y="0"/>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pic>
        <p:nvPicPr>
          <p:cNvPr id="1392" name="Google Shape;1392;p67" descr="Icon&#10;&#10;Description automatically generated"/>
          <p:cNvPicPr preferRelativeResize="0"/>
          <p:nvPr/>
        </p:nvPicPr>
        <p:blipFill rotWithShape="1">
          <a:blip r:embed="rId3">
            <a:alphaModFix/>
          </a:blip>
          <a:srcRect/>
          <a:stretch/>
        </p:blipFill>
        <p:spPr>
          <a:xfrm>
            <a:off x="656347" y="923805"/>
            <a:ext cx="3222171" cy="3222171"/>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397"/>
        <p:cNvGrpSpPr/>
        <p:nvPr/>
      </p:nvGrpSpPr>
      <p:grpSpPr>
        <a:xfrm>
          <a:off x="0" y="0"/>
          <a:ext cx="0" cy="0"/>
          <a:chOff x="0" y="0"/>
          <a:chExt cx="0" cy="0"/>
        </a:xfrm>
      </p:grpSpPr>
      <p:sp>
        <p:nvSpPr>
          <p:cNvPr id="1398" name="Google Shape;1398;p68"/>
          <p:cNvSpPr/>
          <p:nvPr/>
        </p:nvSpPr>
        <p:spPr>
          <a:xfrm>
            <a:off x="6505895"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399" name="Google Shape;1399;p68"/>
          <p:cNvSpPr/>
          <p:nvPr/>
        </p:nvSpPr>
        <p:spPr>
          <a:xfrm>
            <a:off x="7831228" y="1101969"/>
            <a:ext cx="4608675" cy="529856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0" name="Google Shape;1400;p68"/>
          <p:cNvSpPr/>
          <p:nvPr/>
        </p:nvSpPr>
        <p:spPr>
          <a:xfrm>
            <a:off x="-45237"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401" name="Google Shape;1401;p68"/>
          <p:cNvCxnSpPr>
            <a:stCxn id="1400" idx="0"/>
          </p:cNvCxnSpPr>
          <p:nvPr/>
        </p:nvCxnSpPr>
        <p:spPr>
          <a:xfrm flipH="1">
            <a:off x="199756"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402" name="Google Shape;1402;p68"/>
          <p:cNvSpPr txBox="1"/>
          <p:nvPr/>
        </p:nvSpPr>
        <p:spPr>
          <a:xfrm>
            <a:off x="76249"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79</a:t>
            </a:fld>
            <a:endParaRPr sz="1200">
              <a:solidFill>
                <a:schemeClr val="lt1"/>
              </a:solidFill>
              <a:latin typeface="Calibri"/>
              <a:ea typeface="Calibri"/>
              <a:cs typeface="Calibri"/>
              <a:sym typeface="Calibri"/>
            </a:endParaRPr>
          </a:p>
        </p:txBody>
      </p:sp>
      <p:sp>
        <p:nvSpPr>
          <p:cNvPr id="1403" name="Google Shape;1403;p68"/>
          <p:cNvSpPr txBox="1"/>
          <p:nvPr/>
        </p:nvSpPr>
        <p:spPr>
          <a:xfrm>
            <a:off x="1213673" y="1125141"/>
            <a:ext cx="5960915" cy="499239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3600">
                <a:solidFill>
                  <a:srgbClr val="595959"/>
                </a:solidFill>
                <a:latin typeface="Calibri"/>
                <a:ea typeface="Calibri"/>
                <a:cs typeface="Calibri"/>
                <a:sym typeface="Calibri"/>
              </a:rPr>
              <a:t>Be patient, very repetitive, </a:t>
            </a:r>
            <a:endParaRPr/>
          </a:p>
          <a:p>
            <a:pPr marL="0" marR="0" lvl="0" indent="0" algn="l" rtl="0">
              <a:lnSpc>
                <a:spcPct val="150000"/>
              </a:lnSpc>
              <a:spcBef>
                <a:spcPts val="0"/>
              </a:spcBef>
              <a:spcAft>
                <a:spcPts val="0"/>
              </a:spcAft>
              <a:buNone/>
            </a:pPr>
            <a:r>
              <a:rPr lang="en-CA" sz="3600">
                <a:solidFill>
                  <a:srgbClr val="595959"/>
                </a:solidFill>
                <a:latin typeface="Calibri"/>
                <a:ea typeface="Calibri"/>
                <a:cs typeface="Calibri"/>
                <a:sym typeface="Calibri"/>
              </a:rPr>
              <a:t>use many modalities. If it doesn’t work – try, try again. Create many varied experiences.</a:t>
            </a:r>
            <a:endParaRPr/>
          </a:p>
          <a:p>
            <a:pPr marL="0" marR="0" lvl="0" indent="0" algn="l" rtl="0">
              <a:lnSpc>
                <a:spcPct val="150000"/>
              </a:lnSpc>
              <a:spcBef>
                <a:spcPts val="0"/>
              </a:spcBef>
              <a:spcAft>
                <a:spcPts val="0"/>
              </a:spcAft>
              <a:buNone/>
            </a:pPr>
            <a:r>
              <a:rPr lang="en-CA" sz="3600">
                <a:solidFill>
                  <a:srgbClr val="595959"/>
                </a:solidFill>
                <a:latin typeface="Calibri"/>
                <a:ea typeface="Calibri"/>
                <a:cs typeface="Calibri"/>
                <a:sym typeface="Calibri"/>
              </a:rPr>
              <a:t>– Teacher</a:t>
            </a:r>
            <a:endParaRPr/>
          </a:p>
        </p:txBody>
      </p:sp>
      <p:sp>
        <p:nvSpPr>
          <p:cNvPr id="1404" name="Google Shape;1404;p68"/>
          <p:cNvSpPr txBox="1"/>
          <p:nvPr/>
        </p:nvSpPr>
        <p:spPr>
          <a:xfrm>
            <a:off x="833802" y="1222465"/>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405" name="Google Shape;1405;p68"/>
          <p:cNvSpPr txBox="1"/>
          <p:nvPr/>
        </p:nvSpPr>
        <p:spPr>
          <a:xfrm>
            <a:off x="3233076" y="4453275"/>
            <a:ext cx="1169385"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406" name="Google Shape;1406;p68"/>
          <p:cNvSpPr/>
          <p:nvPr/>
        </p:nvSpPr>
        <p:spPr>
          <a:xfrm>
            <a:off x="6803500" y="6589249"/>
            <a:ext cx="5003800"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1200">
                <a:solidFill>
                  <a:schemeClr val="dk1"/>
                </a:solidFill>
                <a:latin typeface="Calibri"/>
                <a:ea typeface="Calibri"/>
                <a:cs typeface="Calibri"/>
                <a:sym typeface="Calibri"/>
              </a:rPr>
              <a:t>A Quick Guidebook for Schools – Lakeland Center – Heather MacFarlene</a:t>
            </a:r>
            <a:endParaRPr sz="1200">
              <a:solidFill>
                <a:schemeClr val="dk1"/>
              </a:solidFill>
              <a:latin typeface="Calibri"/>
              <a:ea typeface="Calibri"/>
              <a:cs typeface="Calibri"/>
              <a:sym typeface="Calibri"/>
            </a:endParaRPr>
          </a:p>
        </p:txBody>
      </p:sp>
      <p:pic>
        <p:nvPicPr>
          <p:cNvPr id="1407" name="Google Shape;1407;p68"/>
          <p:cNvPicPr preferRelativeResize="0">
            <a:picLocks noGrp="1"/>
          </p:cNvPicPr>
          <p:nvPr>
            <p:ph type="pic" idx="2"/>
          </p:nvPr>
        </p:nvPicPr>
        <p:blipFill rotWithShape="1">
          <a:blip r:embed="rId3">
            <a:alphaModFix/>
          </a:blip>
          <a:srcRect t="3489" b="3489"/>
          <a:stretch/>
        </p:blipFill>
        <p:spPr>
          <a:xfrm>
            <a:off x="7174589" y="1500188"/>
            <a:ext cx="5003800" cy="4654550"/>
          </a:xfrm>
          <a:prstGeom prst="rect">
            <a:avLst/>
          </a:prstGeom>
          <a:solidFill>
            <a:schemeClr val="lt1"/>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8"/>
          <p:cNvSpPr/>
          <p:nvPr/>
        </p:nvSpPr>
        <p:spPr>
          <a:xfrm>
            <a:off x="-1268454"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12" name="Google Shape;212;p8"/>
          <p:cNvSpPr/>
          <p:nvPr/>
        </p:nvSpPr>
        <p:spPr>
          <a:xfrm>
            <a:off x="656639" y="1288473"/>
            <a:ext cx="4608675" cy="511206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3" name="Google Shape;213;p8"/>
          <p:cNvSpPr/>
          <p:nvPr/>
        </p:nvSpPr>
        <p:spPr>
          <a:xfrm>
            <a:off x="11685814" y="0"/>
            <a:ext cx="506186" cy="6858000"/>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14" name="Google Shape;214;p8"/>
          <p:cNvCxnSpPr>
            <a:stCxn id="213"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215" name="Google Shape;215;p8"/>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8</a:t>
            </a:fld>
            <a:endParaRPr sz="1200">
              <a:solidFill>
                <a:schemeClr val="lt1"/>
              </a:solidFill>
              <a:latin typeface="Calibri"/>
              <a:ea typeface="Calibri"/>
              <a:cs typeface="Calibri"/>
              <a:sym typeface="Calibri"/>
            </a:endParaRPr>
          </a:p>
        </p:txBody>
      </p:sp>
      <p:sp>
        <p:nvSpPr>
          <p:cNvPr id="216" name="Google Shape;216;p8"/>
          <p:cNvSpPr/>
          <p:nvPr/>
        </p:nvSpPr>
        <p:spPr>
          <a:xfrm>
            <a:off x="5564128"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8"/>
          <p:cNvSpPr txBox="1"/>
          <p:nvPr/>
        </p:nvSpPr>
        <p:spPr>
          <a:xfrm>
            <a:off x="5787137" y="1244183"/>
            <a:ext cx="5462706" cy="403868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Education/knowledge is developing, but it’s going to be a long process but the fact that groups are asking for presentations/workshops shows that awareness is being heightened.</a:t>
            </a:r>
            <a:endParaRPr/>
          </a:p>
          <a:p>
            <a:pPr marL="0" marR="0" lvl="0" indent="0" algn="l" rtl="0">
              <a:lnSpc>
                <a:spcPct val="150000"/>
              </a:lnSpc>
              <a:spcBef>
                <a:spcPts val="0"/>
              </a:spcBef>
              <a:spcAft>
                <a:spcPts val="0"/>
              </a:spcAft>
              <a:buNone/>
            </a:pPr>
            <a:r>
              <a:rPr lang="en-CA" sz="2800">
                <a:solidFill>
                  <a:srgbClr val="595959"/>
                </a:solidFill>
                <a:latin typeface="Calibri"/>
                <a:ea typeface="Calibri"/>
                <a:cs typeface="Calibri"/>
                <a:sym typeface="Calibri"/>
              </a:rPr>
              <a:t>- Key Worker</a:t>
            </a:r>
            <a:endParaRPr/>
          </a:p>
        </p:txBody>
      </p:sp>
      <p:pic>
        <p:nvPicPr>
          <p:cNvPr id="218" name="Google Shape;218;p8"/>
          <p:cNvPicPr preferRelativeResize="0">
            <a:picLocks noGrp="1"/>
          </p:cNvPicPr>
          <p:nvPr>
            <p:ph type="pic" idx="2"/>
          </p:nvPr>
        </p:nvPicPr>
        <p:blipFill rotWithShape="1">
          <a:blip r:embed="rId3">
            <a:alphaModFix/>
          </a:blip>
          <a:srcRect l="8747" r="8746"/>
          <a:stretch/>
        </p:blipFill>
        <p:spPr>
          <a:xfrm>
            <a:off x="0" y="1887538"/>
            <a:ext cx="4751388" cy="3835400"/>
          </a:xfrm>
          <a:prstGeom prst="rect">
            <a:avLst/>
          </a:prstGeom>
          <a:solidFill>
            <a:schemeClr val="lt1"/>
          </a:solidFill>
          <a:ln>
            <a:noFill/>
          </a:ln>
        </p:spPr>
      </p:pic>
      <p:sp>
        <p:nvSpPr>
          <p:cNvPr id="219" name="Google Shape;219;p8"/>
          <p:cNvSpPr txBox="1"/>
          <p:nvPr/>
        </p:nvSpPr>
        <p:spPr>
          <a:xfrm>
            <a:off x="5379427" y="1288473"/>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220" name="Google Shape;220;p8"/>
          <p:cNvSpPr txBox="1"/>
          <p:nvPr/>
        </p:nvSpPr>
        <p:spPr>
          <a:xfrm>
            <a:off x="11003621" y="3844504"/>
            <a:ext cx="492443"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221" name="Google Shape;221;p8"/>
          <p:cNvSpPr/>
          <p:nvPr/>
        </p:nvSpPr>
        <p:spPr>
          <a:xfrm>
            <a:off x="7294934" y="6530657"/>
            <a:ext cx="4512366" cy="2782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http://www.kpdsb.on.ca/assets/uploads/FASD/FASDFinalReport.pdf</a:t>
            </a:r>
            <a:endParaRPr sz="1200">
              <a:solidFill>
                <a:schemeClr val="dk1"/>
              </a:solidFill>
              <a:latin typeface="Calibri"/>
              <a:ea typeface="Calibri"/>
              <a:cs typeface="Calibri"/>
              <a:sym typeface="Calibri"/>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01">
          <a:extLst>
            <a:ext uri="{FF2B5EF4-FFF2-40B4-BE49-F238E27FC236}">
              <a16:creationId xmlns:a16="http://schemas.microsoft.com/office/drawing/2014/main" id="{02F25D99-263D-810F-8F76-995C1A51D225}"/>
            </a:ext>
          </a:extLst>
        </p:cNvPr>
        <p:cNvGrpSpPr/>
        <p:nvPr/>
      </p:nvGrpSpPr>
      <p:grpSpPr>
        <a:xfrm>
          <a:off x="0" y="0"/>
          <a:ext cx="0" cy="0"/>
          <a:chOff x="0" y="0"/>
          <a:chExt cx="0" cy="0"/>
        </a:xfrm>
      </p:grpSpPr>
      <p:sp>
        <p:nvSpPr>
          <p:cNvPr id="702" name="Google Shape;702;p32">
            <a:extLst>
              <a:ext uri="{FF2B5EF4-FFF2-40B4-BE49-F238E27FC236}">
                <a16:creationId xmlns:a16="http://schemas.microsoft.com/office/drawing/2014/main" id="{620C2C7B-42AA-8635-A8E9-01339CCA84F0}"/>
              </a:ext>
            </a:extLst>
          </p:cNvPr>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704" name="Google Shape;704;p32">
            <a:extLst>
              <a:ext uri="{FF2B5EF4-FFF2-40B4-BE49-F238E27FC236}">
                <a16:creationId xmlns:a16="http://schemas.microsoft.com/office/drawing/2014/main" id="{705F2797-0D9B-BF20-E2EF-D2BCD0B57585}"/>
              </a:ext>
            </a:extLst>
          </p:cNvPr>
          <p:cNvPicPr preferRelativeResize="0"/>
          <p:nvPr/>
        </p:nvPicPr>
        <p:blipFill rotWithShape="1">
          <a:blip r:embed="rId3">
            <a:alphaModFix/>
          </a:blip>
          <a:srcRect l="-1153"/>
          <a:stretch/>
        </p:blipFill>
        <p:spPr>
          <a:xfrm>
            <a:off x="3843639" y="2010181"/>
            <a:ext cx="8180907" cy="4681302"/>
          </a:xfrm>
          <a:prstGeom prst="rect">
            <a:avLst/>
          </a:prstGeom>
          <a:noFill/>
          <a:ln>
            <a:noFill/>
          </a:ln>
        </p:spPr>
      </p:pic>
      <p:sp>
        <p:nvSpPr>
          <p:cNvPr id="705" name="Google Shape;705;p32">
            <a:extLst>
              <a:ext uri="{FF2B5EF4-FFF2-40B4-BE49-F238E27FC236}">
                <a16:creationId xmlns:a16="http://schemas.microsoft.com/office/drawing/2014/main" id="{96AF3DBA-13B4-3FBC-DFE6-2ED732B58898}"/>
              </a:ext>
            </a:extLst>
          </p:cNvPr>
          <p:cNvSpPr txBox="1"/>
          <p:nvPr/>
        </p:nvSpPr>
        <p:spPr>
          <a:xfrm>
            <a:off x="390136" y="338228"/>
            <a:ext cx="6234720" cy="230828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CA" sz="5400" b="1" dirty="0">
                <a:solidFill>
                  <a:srgbClr val="364DA1"/>
                </a:solidFill>
                <a:latin typeface="EB Garamond"/>
                <a:ea typeface="EB Garamond"/>
                <a:sym typeface="EB Garamond"/>
              </a:rPr>
              <a:t>Literacy for All Learners</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3600" b="1" i="0" u="none" strike="noStrike" kern="0" cap="none" spc="0" normalizeH="0" baseline="0" noProof="0" dirty="0">
                <a:ln>
                  <a:noFill/>
                </a:ln>
                <a:solidFill>
                  <a:srgbClr val="364DA1"/>
                </a:solidFill>
                <a:effectLst/>
                <a:uLnTx/>
                <a:uFillTx/>
                <a:latin typeface="EB Garamond"/>
                <a:ea typeface="EB Garamond"/>
                <a:cs typeface="EB Garamond"/>
                <a:sym typeface="EB Garamond"/>
              </a:rPr>
              <a:t>by Dr. Shelby Pollitt</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5" name="Picture Placeholder 4">
            <a:extLst>
              <a:ext uri="{FF2B5EF4-FFF2-40B4-BE49-F238E27FC236}">
                <a16:creationId xmlns:a16="http://schemas.microsoft.com/office/drawing/2014/main" id="{C691E754-5C17-ECF1-D593-BB65EDDC42C9}"/>
              </a:ext>
            </a:extLst>
          </p:cNvPr>
          <p:cNvPicPr>
            <a:picLocks noGrp="1" noChangeAspect="1"/>
          </p:cNvPicPr>
          <p:nvPr>
            <p:ph type="pic" idx="2"/>
          </p:nvPr>
        </p:nvPicPr>
        <p:blipFill>
          <a:blip r:embed="rId4"/>
          <a:srcRect l="6008" r="6008"/>
          <a:stretch/>
        </p:blipFill>
        <p:spPr>
          <a:xfrm>
            <a:off x="4828477" y="2045254"/>
            <a:ext cx="6211229" cy="3916068"/>
          </a:xfrm>
          <a:prstGeom prst="rect">
            <a:avLst/>
          </a:prstGeom>
          <a:solidFill>
            <a:srgbClr val="FFFFFF"/>
          </a:solidFill>
          <a:ln>
            <a:noFill/>
          </a:ln>
        </p:spPr>
      </p:pic>
      <p:sp>
        <p:nvSpPr>
          <p:cNvPr id="7" name="TextBox 6">
            <a:extLst>
              <a:ext uri="{FF2B5EF4-FFF2-40B4-BE49-F238E27FC236}">
                <a16:creationId xmlns:a16="http://schemas.microsoft.com/office/drawing/2014/main" id="{F7CA1224-97E9-2E51-F381-02CACCAEA790}"/>
              </a:ext>
            </a:extLst>
          </p:cNvPr>
          <p:cNvSpPr txBox="1"/>
          <p:nvPr/>
        </p:nvSpPr>
        <p:spPr>
          <a:xfrm>
            <a:off x="461556" y="3561862"/>
            <a:ext cx="6091880" cy="320024"/>
          </a:xfrm>
          <a:prstGeom prst="rect">
            <a:avLst/>
          </a:prstGeom>
          <a:noFill/>
        </p:spPr>
        <p:txBody>
          <a:bodyPr wrap="square">
            <a:spAutoFit/>
          </a:bodyPr>
          <a:lstStyle/>
          <a:p>
            <a:pPr>
              <a:lnSpc>
                <a:spcPct val="115000"/>
              </a:lnSpc>
              <a:buNone/>
            </a:pPr>
            <a:r>
              <a:rPr lang="en-GB" sz="1400" b="1" u="sng" dirty="0">
                <a:solidFill>
                  <a:srgbClr val="0000FF"/>
                </a:solidFill>
                <a:effectLst/>
                <a:latin typeface="Times New Roman" panose="02020603050405020304" pitchFamily="18" charset="0"/>
                <a:ea typeface="Arial" panose="020B0604020202020204" pitchFamily="34" charset="0"/>
                <a:hlinkClick r:id="rId5"/>
              </a:rPr>
              <a:t>https://popcon.ca/talks/literacy-all-learners</a:t>
            </a:r>
            <a:r>
              <a:rPr lang="en-GB" sz="1400" b="1" dirty="0">
                <a:effectLst/>
                <a:latin typeface="Times New Roman" panose="02020603050405020304" pitchFamily="18" charset="0"/>
                <a:ea typeface="Arial" panose="020B0604020202020204" pitchFamily="34" charset="0"/>
              </a:rPr>
              <a:t> </a:t>
            </a:r>
            <a:endParaRPr lang="en-CA"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0891764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412"/>
        <p:cNvGrpSpPr/>
        <p:nvPr/>
      </p:nvGrpSpPr>
      <p:grpSpPr>
        <a:xfrm>
          <a:off x="0" y="0"/>
          <a:ext cx="0" cy="0"/>
          <a:chOff x="0" y="0"/>
          <a:chExt cx="0" cy="0"/>
        </a:xfrm>
      </p:grpSpPr>
      <p:sp>
        <p:nvSpPr>
          <p:cNvPr id="1413" name="Google Shape;1413;p69"/>
          <p:cNvSpPr/>
          <p:nvPr/>
        </p:nvSpPr>
        <p:spPr>
          <a:xfrm>
            <a:off x="703504" y="778933"/>
            <a:ext cx="558241" cy="2624667"/>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4" name="Google Shape;1414;p69"/>
          <p:cNvSpPr/>
          <p:nvPr/>
        </p:nvSpPr>
        <p:spPr>
          <a:xfrm>
            <a:off x="3622592" y="4626429"/>
            <a:ext cx="699750" cy="1221626"/>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5" name="Google Shape;1415;p69"/>
          <p:cNvSpPr txBox="1"/>
          <p:nvPr/>
        </p:nvSpPr>
        <p:spPr>
          <a:xfrm>
            <a:off x="5967550" y="1652818"/>
            <a:ext cx="5902896" cy="4467057"/>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What a number represents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Understanding math vocabulary </a:t>
            </a:r>
            <a:br>
              <a:rPr lang="en-CA" sz="2400">
                <a:solidFill>
                  <a:srgbClr val="595959"/>
                </a:solidFill>
                <a:latin typeface="Calibri"/>
                <a:ea typeface="Calibri"/>
                <a:cs typeface="Calibri"/>
                <a:sym typeface="Calibri"/>
              </a:rPr>
            </a:br>
            <a:r>
              <a:rPr lang="en-CA" sz="2400">
                <a:solidFill>
                  <a:srgbClr val="595959"/>
                </a:solidFill>
                <a:latin typeface="Calibri"/>
                <a:ea typeface="Calibri"/>
                <a:cs typeface="Calibri"/>
                <a:sym typeface="Calibri"/>
              </a:rPr>
              <a:t>and symbols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Basic math skills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Memorising facts like multiplication tables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Confusion where to begin</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Abstract concepts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Overwhelmed by information</a:t>
            </a:r>
            <a:endParaRPr/>
          </a:p>
        </p:txBody>
      </p:sp>
      <p:sp>
        <p:nvSpPr>
          <p:cNvPr id="1416" name="Google Shape;1416;p69"/>
          <p:cNvSpPr txBox="1"/>
          <p:nvPr/>
        </p:nvSpPr>
        <p:spPr>
          <a:xfrm>
            <a:off x="5967551" y="729488"/>
            <a:ext cx="562919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Math Challenges</a:t>
            </a:r>
            <a:endParaRPr/>
          </a:p>
        </p:txBody>
      </p:sp>
      <p:sp>
        <p:nvSpPr>
          <p:cNvPr id="1417" name="Google Shape;1417;p69"/>
          <p:cNvSpPr/>
          <p:nvPr/>
        </p:nvSpPr>
        <p:spPr>
          <a:xfrm>
            <a:off x="475289" y="3973832"/>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8" name="Google Shape;1418;p69"/>
          <p:cNvSpPr/>
          <p:nvPr/>
        </p:nvSpPr>
        <p:spPr>
          <a:xfrm>
            <a:off x="337228" y="221489"/>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9" name="Google Shape;1419;p69"/>
          <p:cNvSpPr/>
          <p:nvPr/>
        </p:nvSpPr>
        <p:spPr>
          <a:xfrm>
            <a:off x="1605994" y="5848055"/>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20" name="Google Shape;1420;p69" descr="A chalkboard with writing on it&#10;&#10;Description automatically generated with medium confidence"/>
          <p:cNvPicPr preferRelativeResize="0">
            <a:picLocks noGrp="1"/>
          </p:cNvPicPr>
          <p:nvPr>
            <p:ph type="pic" idx="2"/>
          </p:nvPr>
        </p:nvPicPr>
        <p:blipFill rotWithShape="1">
          <a:blip r:embed="rId3">
            <a:alphaModFix/>
          </a:blip>
          <a:srcRect t="2860" b="2859"/>
          <a:stretch/>
        </p:blipFill>
        <p:spPr>
          <a:xfrm>
            <a:off x="1262063" y="779463"/>
            <a:ext cx="4079875" cy="3846512"/>
          </a:xfrm>
          <a:prstGeom prst="rect">
            <a:avLst/>
          </a:prstGeom>
          <a:solidFill>
            <a:schemeClr val="lt1"/>
          </a:solid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25"/>
        <p:cNvGrpSpPr/>
        <p:nvPr/>
      </p:nvGrpSpPr>
      <p:grpSpPr>
        <a:xfrm>
          <a:off x="0" y="0"/>
          <a:ext cx="0" cy="0"/>
          <a:chOff x="0" y="0"/>
          <a:chExt cx="0" cy="0"/>
        </a:xfrm>
      </p:grpSpPr>
      <p:sp>
        <p:nvSpPr>
          <p:cNvPr id="1426" name="Google Shape;1426;p70"/>
          <p:cNvSpPr/>
          <p:nvPr/>
        </p:nvSpPr>
        <p:spPr>
          <a:xfrm>
            <a:off x="3363311" y="-1"/>
            <a:ext cx="8828690"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7" name="Google Shape;1427;p70"/>
          <p:cNvSpPr/>
          <p:nvPr/>
        </p:nvSpPr>
        <p:spPr>
          <a:xfrm>
            <a:off x="0" y="4246179"/>
            <a:ext cx="4287448"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8" name="Google Shape;1428;p70"/>
          <p:cNvSpPr txBox="1"/>
          <p:nvPr/>
        </p:nvSpPr>
        <p:spPr>
          <a:xfrm>
            <a:off x="6132917" y="522623"/>
            <a:ext cx="4360912"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General</a:t>
            </a:r>
            <a:endParaRPr/>
          </a:p>
        </p:txBody>
      </p:sp>
      <p:sp>
        <p:nvSpPr>
          <p:cNvPr id="1429" name="Google Shape;1429;p70"/>
          <p:cNvSpPr txBox="1"/>
          <p:nvPr/>
        </p:nvSpPr>
        <p:spPr>
          <a:xfrm>
            <a:off x="399642" y="4604230"/>
            <a:ext cx="416794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Math Strategies</a:t>
            </a:r>
            <a:endParaRPr/>
          </a:p>
        </p:txBody>
      </p:sp>
      <p:sp>
        <p:nvSpPr>
          <p:cNvPr id="1430" name="Google Shape;1430;p70"/>
          <p:cNvSpPr txBox="1"/>
          <p:nvPr/>
        </p:nvSpPr>
        <p:spPr>
          <a:xfrm>
            <a:off x="6176458" y="1439989"/>
            <a:ext cx="591435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Basic Math Facts</a:t>
            </a:r>
            <a:endParaRPr/>
          </a:p>
        </p:txBody>
      </p:sp>
      <p:sp>
        <p:nvSpPr>
          <p:cNvPr id="1431" name="Google Shape;1431;p70"/>
          <p:cNvSpPr txBox="1"/>
          <p:nvPr/>
        </p:nvSpPr>
        <p:spPr>
          <a:xfrm>
            <a:off x="6176458" y="2388594"/>
            <a:ext cx="331921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Number Concepts</a:t>
            </a:r>
            <a:endParaRPr/>
          </a:p>
        </p:txBody>
      </p:sp>
      <p:sp>
        <p:nvSpPr>
          <p:cNvPr id="1432" name="Google Shape;1432;p70"/>
          <p:cNvSpPr txBox="1"/>
          <p:nvPr/>
        </p:nvSpPr>
        <p:spPr>
          <a:xfrm>
            <a:off x="6176458" y="3315463"/>
            <a:ext cx="591435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Spatial Direction and Organization</a:t>
            </a:r>
            <a:endParaRPr/>
          </a:p>
        </p:txBody>
      </p:sp>
      <p:pic>
        <p:nvPicPr>
          <p:cNvPr id="1433" name="Google Shape;1433;p70"/>
          <p:cNvPicPr preferRelativeResize="0"/>
          <p:nvPr/>
        </p:nvPicPr>
        <p:blipFill rotWithShape="1">
          <a:blip r:embed="rId3">
            <a:alphaModFix/>
          </a:blip>
          <a:srcRect/>
          <a:stretch/>
        </p:blipFill>
        <p:spPr>
          <a:xfrm>
            <a:off x="656347" y="923805"/>
            <a:ext cx="3222171" cy="3222171"/>
          </a:xfrm>
          <a:prstGeom prst="rect">
            <a:avLst/>
          </a:prstGeom>
          <a:noFill/>
          <a:ln>
            <a:noFill/>
          </a:ln>
        </p:spPr>
      </p:pic>
      <p:sp>
        <p:nvSpPr>
          <p:cNvPr id="1434" name="Google Shape;1434;p70"/>
          <p:cNvSpPr/>
          <p:nvPr/>
        </p:nvSpPr>
        <p:spPr>
          <a:xfrm>
            <a:off x="5269276" y="574961"/>
            <a:ext cx="641667" cy="556417"/>
          </a:xfrm>
          <a:custGeom>
            <a:avLst/>
            <a:gdLst/>
            <a:ahLst/>
            <a:cxnLst/>
            <a:rect l="l" t="t" r="r" b="b"/>
            <a:pathLst>
              <a:path w="750" h="648" extrusionOk="0">
                <a:moveTo>
                  <a:pt x="349" y="282"/>
                </a:moveTo>
                <a:cubicBezTo>
                  <a:pt x="355" y="286"/>
                  <a:pt x="361" y="292"/>
                  <a:pt x="365" y="298"/>
                </a:cubicBezTo>
                <a:lnTo>
                  <a:pt x="340" y="311"/>
                </a:lnTo>
                <a:cubicBezTo>
                  <a:pt x="338" y="310"/>
                  <a:pt x="337" y="309"/>
                  <a:pt x="335" y="308"/>
                </a:cubicBezTo>
                <a:cubicBezTo>
                  <a:pt x="326" y="302"/>
                  <a:pt x="314" y="305"/>
                  <a:pt x="308" y="315"/>
                </a:cubicBezTo>
                <a:cubicBezTo>
                  <a:pt x="302" y="324"/>
                  <a:pt x="306" y="336"/>
                  <a:pt x="315" y="342"/>
                </a:cubicBezTo>
                <a:cubicBezTo>
                  <a:pt x="325" y="347"/>
                  <a:pt x="337" y="344"/>
                  <a:pt x="342" y="335"/>
                </a:cubicBezTo>
                <a:cubicBezTo>
                  <a:pt x="344" y="332"/>
                  <a:pt x="345" y="330"/>
                  <a:pt x="345" y="327"/>
                </a:cubicBezTo>
                <a:lnTo>
                  <a:pt x="371" y="313"/>
                </a:lnTo>
                <a:cubicBezTo>
                  <a:pt x="374" y="325"/>
                  <a:pt x="372" y="338"/>
                  <a:pt x="366" y="348"/>
                </a:cubicBezTo>
                <a:cubicBezTo>
                  <a:pt x="352" y="372"/>
                  <a:pt x="323" y="379"/>
                  <a:pt x="300" y="366"/>
                </a:cubicBezTo>
                <a:cubicBezTo>
                  <a:pt x="277" y="352"/>
                  <a:pt x="269" y="323"/>
                  <a:pt x="282" y="300"/>
                </a:cubicBezTo>
                <a:cubicBezTo>
                  <a:pt x="296" y="277"/>
                  <a:pt x="326" y="269"/>
                  <a:pt x="349" y="282"/>
                </a:cubicBezTo>
                <a:close/>
                <a:moveTo>
                  <a:pt x="750" y="143"/>
                </a:moveTo>
                <a:cubicBezTo>
                  <a:pt x="750" y="143"/>
                  <a:pt x="745" y="127"/>
                  <a:pt x="732" y="124"/>
                </a:cubicBezTo>
                <a:lnTo>
                  <a:pt x="731" y="122"/>
                </a:lnTo>
                <a:lnTo>
                  <a:pt x="728" y="116"/>
                </a:lnTo>
                <a:lnTo>
                  <a:pt x="727" y="114"/>
                </a:lnTo>
                <a:cubicBezTo>
                  <a:pt x="733" y="101"/>
                  <a:pt x="723" y="87"/>
                  <a:pt x="723" y="87"/>
                </a:cubicBezTo>
                <a:cubicBezTo>
                  <a:pt x="687" y="101"/>
                  <a:pt x="671" y="129"/>
                  <a:pt x="665" y="143"/>
                </a:cubicBezTo>
                <a:lnTo>
                  <a:pt x="574" y="190"/>
                </a:lnTo>
                <a:cubicBezTo>
                  <a:pt x="550" y="146"/>
                  <a:pt x="514" y="107"/>
                  <a:pt x="467" y="80"/>
                </a:cubicBezTo>
                <a:cubicBezTo>
                  <a:pt x="332" y="0"/>
                  <a:pt x="159" y="46"/>
                  <a:pt x="80" y="181"/>
                </a:cubicBezTo>
                <a:cubicBezTo>
                  <a:pt x="0" y="316"/>
                  <a:pt x="46" y="490"/>
                  <a:pt x="181" y="569"/>
                </a:cubicBezTo>
                <a:cubicBezTo>
                  <a:pt x="316" y="648"/>
                  <a:pt x="490" y="603"/>
                  <a:pt x="569" y="467"/>
                </a:cubicBezTo>
                <a:cubicBezTo>
                  <a:pt x="617" y="384"/>
                  <a:pt x="619" y="286"/>
                  <a:pt x="581" y="205"/>
                </a:cubicBezTo>
                <a:lnTo>
                  <a:pt x="675" y="157"/>
                </a:lnTo>
                <a:cubicBezTo>
                  <a:pt x="691" y="160"/>
                  <a:pt x="720" y="162"/>
                  <a:pt x="750" y="143"/>
                </a:cubicBezTo>
                <a:close/>
                <a:moveTo>
                  <a:pt x="510" y="223"/>
                </a:moveTo>
                <a:lnTo>
                  <a:pt x="451" y="254"/>
                </a:lnTo>
                <a:cubicBezTo>
                  <a:pt x="439" y="232"/>
                  <a:pt x="421" y="212"/>
                  <a:pt x="398" y="199"/>
                </a:cubicBezTo>
                <a:cubicBezTo>
                  <a:pt x="328" y="158"/>
                  <a:pt x="239" y="181"/>
                  <a:pt x="199" y="251"/>
                </a:cubicBezTo>
                <a:cubicBezTo>
                  <a:pt x="158" y="320"/>
                  <a:pt x="181" y="409"/>
                  <a:pt x="251" y="449"/>
                </a:cubicBezTo>
                <a:cubicBezTo>
                  <a:pt x="320" y="490"/>
                  <a:pt x="409" y="467"/>
                  <a:pt x="450" y="398"/>
                </a:cubicBezTo>
                <a:cubicBezTo>
                  <a:pt x="474" y="357"/>
                  <a:pt x="475" y="309"/>
                  <a:pt x="458" y="269"/>
                </a:cubicBezTo>
                <a:lnTo>
                  <a:pt x="518" y="238"/>
                </a:lnTo>
                <a:cubicBezTo>
                  <a:pt x="544" y="298"/>
                  <a:pt x="543" y="370"/>
                  <a:pt x="507" y="431"/>
                </a:cubicBezTo>
                <a:cubicBezTo>
                  <a:pt x="448" y="532"/>
                  <a:pt x="318" y="566"/>
                  <a:pt x="217" y="507"/>
                </a:cubicBezTo>
                <a:cubicBezTo>
                  <a:pt x="116" y="448"/>
                  <a:pt x="82" y="318"/>
                  <a:pt x="142" y="217"/>
                </a:cubicBezTo>
                <a:cubicBezTo>
                  <a:pt x="201" y="116"/>
                  <a:pt x="330" y="82"/>
                  <a:pt x="431" y="142"/>
                </a:cubicBezTo>
                <a:cubicBezTo>
                  <a:pt x="466" y="162"/>
                  <a:pt x="492" y="190"/>
                  <a:pt x="510" y="223"/>
                </a:cubicBezTo>
                <a:close/>
                <a:moveTo>
                  <a:pt x="418" y="270"/>
                </a:moveTo>
                <a:lnTo>
                  <a:pt x="379" y="290"/>
                </a:lnTo>
                <a:cubicBezTo>
                  <a:pt x="374" y="282"/>
                  <a:pt x="366" y="274"/>
                  <a:pt x="357" y="268"/>
                </a:cubicBezTo>
                <a:cubicBezTo>
                  <a:pt x="326" y="250"/>
                  <a:pt x="286" y="260"/>
                  <a:pt x="268" y="291"/>
                </a:cubicBezTo>
                <a:cubicBezTo>
                  <a:pt x="250" y="322"/>
                  <a:pt x="261" y="362"/>
                  <a:pt x="291" y="380"/>
                </a:cubicBezTo>
                <a:cubicBezTo>
                  <a:pt x="322" y="398"/>
                  <a:pt x="362" y="388"/>
                  <a:pt x="380" y="357"/>
                </a:cubicBezTo>
                <a:cubicBezTo>
                  <a:pt x="389" y="341"/>
                  <a:pt x="391" y="322"/>
                  <a:pt x="386" y="306"/>
                </a:cubicBezTo>
                <a:lnTo>
                  <a:pt x="426" y="286"/>
                </a:lnTo>
                <a:cubicBezTo>
                  <a:pt x="437" y="315"/>
                  <a:pt x="435" y="349"/>
                  <a:pt x="418" y="379"/>
                </a:cubicBezTo>
                <a:cubicBezTo>
                  <a:pt x="387" y="431"/>
                  <a:pt x="321" y="448"/>
                  <a:pt x="269" y="418"/>
                </a:cubicBezTo>
                <a:cubicBezTo>
                  <a:pt x="218" y="388"/>
                  <a:pt x="200" y="321"/>
                  <a:pt x="231" y="269"/>
                </a:cubicBezTo>
                <a:cubicBezTo>
                  <a:pt x="261" y="218"/>
                  <a:pt x="327" y="200"/>
                  <a:pt x="379" y="231"/>
                </a:cubicBezTo>
                <a:cubicBezTo>
                  <a:pt x="396" y="241"/>
                  <a:pt x="409" y="254"/>
                  <a:pt x="418" y="270"/>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435" name="Google Shape;1435;p70"/>
          <p:cNvSpPr/>
          <p:nvPr/>
        </p:nvSpPr>
        <p:spPr>
          <a:xfrm>
            <a:off x="5269276" y="1467590"/>
            <a:ext cx="641667" cy="556417"/>
          </a:xfrm>
          <a:custGeom>
            <a:avLst/>
            <a:gdLst/>
            <a:ahLst/>
            <a:cxnLst/>
            <a:rect l="l" t="t" r="r" b="b"/>
            <a:pathLst>
              <a:path w="750" h="648" extrusionOk="0">
                <a:moveTo>
                  <a:pt x="349" y="282"/>
                </a:moveTo>
                <a:cubicBezTo>
                  <a:pt x="355" y="286"/>
                  <a:pt x="361" y="292"/>
                  <a:pt x="365" y="298"/>
                </a:cubicBezTo>
                <a:lnTo>
                  <a:pt x="340" y="311"/>
                </a:lnTo>
                <a:cubicBezTo>
                  <a:pt x="338" y="310"/>
                  <a:pt x="337" y="309"/>
                  <a:pt x="335" y="308"/>
                </a:cubicBezTo>
                <a:cubicBezTo>
                  <a:pt x="326" y="302"/>
                  <a:pt x="314" y="305"/>
                  <a:pt x="308" y="315"/>
                </a:cubicBezTo>
                <a:cubicBezTo>
                  <a:pt x="302" y="324"/>
                  <a:pt x="306" y="336"/>
                  <a:pt x="315" y="342"/>
                </a:cubicBezTo>
                <a:cubicBezTo>
                  <a:pt x="325" y="347"/>
                  <a:pt x="337" y="344"/>
                  <a:pt x="342" y="335"/>
                </a:cubicBezTo>
                <a:cubicBezTo>
                  <a:pt x="344" y="332"/>
                  <a:pt x="345" y="330"/>
                  <a:pt x="345" y="327"/>
                </a:cubicBezTo>
                <a:lnTo>
                  <a:pt x="371" y="313"/>
                </a:lnTo>
                <a:cubicBezTo>
                  <a:pt x="374" y="325"/>
                  <a:pt x="372" y="338"/>
                  <a:pt x="366" y="348"/>
                </a:cubicBezTo>
                <a:cubicBezTo>
                  <a:pt x="352" y="372"/>
                  <a:pt x="323" y="379"/>
                  <a:pt x="300" y="366"/>
                </a:cubicBezTo>
                <a:cubicBezTo>
                  <a:pt x="277" y="352"/>
                  <a:pt x="269" y="323"/>
                  <a:pt x="282" y="300"/>
                </a:cubicBezTo>
                <a:cubicBezTo>
                  <a:pt x="296" y="277"/>
                  <a:pt x="326" y="269"/>
                  <a:pt x="349" y="282"/>
                </a:cubicBezTo>
                <a:close/>
                <a:moveTo>
                  <a:pt x="750" y="143"/>
                </a:moveTo>
                <a:cubicBezTo>
                  <a:pt x="750" y="143"/>
                  <a:pt x="745" y="127"/>
                  <a:pt x="732" y="124"/>
                </a:cubicBezTo>
                <a:lnTo>
                  <a:pt x="731" y="122"/>
                </a:lnTo>
                <a:lnTo>
                  <a:pt x="728" y="116"/>
                </a:lnTo>
                <a:lnTo>
                  <a:pt x="727" y="114"/>
                </a:lnTo>
                <a:cubicBezTo>
                  <a:pt x="733" y="101"/>
                  <a:pt x="723" y="87"/>
                  <a:pt x="723" y="87"/>
                </a:cubicBezTo>
                <a:cubicBezTo>
                  <a:pt x="687" y="101"/>
                  <a:pt x="671" y="129"/>
                  <a:pt x="665" y="143"/>
                </a:cubicBezTo>
                <a:lnTo>
                  <a:pt x="574" y="190"/>
                </a:lnTo>
                <a:cubicBezTo>
                  <a:pt x="550" y="146"/>
                  <a:pt x="514" y="107"/>
                  <a:pt x="467" y="80"/>
                </a:cubicBezTo>
                <a:cubicBezTo>
                  <a:pt x="332" y="0"/>
                  <a:pt x="159" y="46"/>
                  <a:pt x="80" y="181"/>
                </a:cubicBezTo>
                <a:cubicBezTo>
                  <a:pt x="0" y="316"/>
                  <a:pt x="46" y="490"/>
                  <a:pt x="181" y="569"/>
                </a:cubicBezTo>
                <a:cubicBezTo>
                  <a:pt x="316" y="648"/>
                  <a:pt x="490" y="603"/>
                  <a:pt x="569" y="467"/>
                </a:cubicBezTo>
                <a:cubicBezTo>
                  <a:pt x="617" y="384"/>
                  <a:pt x="619" y="286"/>
                  <a:pt x="581" y="205"/>
                </a:cubicBezTo>
                <a:lnTo>
                  <a:pt x="675" y="157"/>
                </a:lnTo>
                <a:cubicBezTo>
                  <a:pt x="691" y="160"/>
                  <a:pt x="720" y="162"/>
                  <a:pt x="750" y="143"/>
                </a:cubicBezTo>
                <a:close/>
                <a:moveTo>
                  <a:pt x="510" y="223"/>
                </a:moveTo>
                <a:lnTo>
                  <a:pt x="451" y="254"/>
                </a:lnTo>
                <a:cubicBezTo>
                  <a:pt x="439" y="232"/>
                  <a:pt x="421" y="212"/>
                  <a:pt x="398" y="199"/>
                </a:cubicBezTo>
                <a:cubicBezTo>
                  <a:pt x="328" y="158"/>
                  <a:pt x="239" y="181"/>
                  <a:pt x="199" y="251"/>
                </a:cubicBezTo>
                <a:cubicBezTo>
                  <a:pt x="158" y="320"/>
                  <a:pt x="181" y="409"/>
                  <a:pt x="251" y="449"/>
                </a:cubicBezTo>
                <a:cubicBezTo>
                  <a:pt x="320" y="490"/>
                  <a:pt x="409" y="467"/>
                  <a:pt x="450" y="398"/>
                </a:cubicBezTo>
                <a:cubicBezTo>
                  <a:pt x="474" y="357"/>
                  <a:pt x="475" y="309"/>
                  <a:pt x="458" y="269"/>
                </a:cubicBezTo>
                <a:lnTo>
                  <a:pt x="518" y="238"/>
                </a:lnTo>
                <a:cubicBezTo>
                  <a:pt x="544" y="298"/>
                  <a:pt x="543" y="370"/>
                  <a:pt x="507" y="431"/>
                </a:cubicBezTo>
                <a:cubicBezTo>
                  <a:pt x="448" y="532"/>
                  <a:pt x="318" y="566"/>
                  <a:pt x="217" y="507"/>
                </a:cubicBezTo>
                <a:cubicBezTo>
                  <a:pt x="116" y="448"/>
                  <a:pt x="82" y="318"/>
                  <a:pt x="142" y="217"/>
                </a:cubicBezTo>
                <a:cubicBezTo>
                  <a:pt x="201" y="116"/>
                  <a:pt x="330" y="82"/>
                  <a:pt x="431" y="142"/>
                </a:cubicBezTo>
                <a:cubicBezTo>
                  <a:pt x="466" y="162"/>
                  <a:pt x="492" y="190"/>
                  <a:pt x="510" y="223"/>
                </a:cubicBezTo>
                <a:close/>
                <a:moveTo>
                  <a:pt x="418" y="270"/>
                </a:moveTo>
                <a:lnTo>
                  <a:pt x="379" y="290"/>
                </a:lnTo>
                <a:cubicBezTo>
                  <a:pt x="374" y="282"/>
                  <a:pt x="366" y="274"/>
                  <a:pt x="357" y="268"/>
                </a:cubicBezTo>
                <a:cubicBezTo>
                  <a:pt x="326" y="250"/>
                  <a:pt x="286" y="260"/>
                  <a:pt x="268" y="291"/>
                </a:cubicBezTo>
                <a:cubicBezTo>
                  <a:pt x="250" y="322"/>
                  <a:pt x="261" y="362"/>
                  <a:pt x="291" y="380"/>
                </a:cubicBezTo>
                <a:cubicBezTo>
                  <a:pt x="322" y="398"/>
                  <a:pt x="362" y="388"/>
                  <a:pt x="380" y="357"/>
                </a:cubicBezTo>
                <a:cubicBezTo>
                  <a:pt x="389" y="341"/>
                  <a:pt x="391" y="322"/>
                  <a:pt x="386" y="306"/>
                </a:cubicBezTo>
                <a:lnTo>
                  <a:pt x="426" y="286"/>
                </a:lnTo>
                <a:cubicBezTo>
                  <a:pt x="437" y="315"/>
                  <a:pt x="435" y="349"/>
                  <a:pt x="418" y="379"/>
                </a:cubicBezTo>
                <a:cubicBezTo>
                  <a:pt x="387" y="431"/>
                  <a:pt x="321" y="448"/>
                  <a:pt x="269" y="418"/>
                </a:cubicBezTo>
                <a:cubicBezTo>
                  <a:pt x="218" y="388"/>
                  <a:pt x="200" y="321"/>
                  <a:pt x="231" y="269"/>
                </a:cubicBezTo>
                <a:cubicBezTo>
                  <a:pt x="261" y="218"/>
                  <a:pt x="327" y="200"/>
                  <a:pt x="379" y="231"/>
                </a:cubicBezTo>
                <a:cubicBezTo>
                  <a:pt x="396" y="241"/>
                  <a:pt x="409" y="254"/>
                  <a:pt x="418" y="270"/>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436" name="Google Shape;1436;p70"/>
          <p:cNvSpPr txBox="1"/>
          <p:nvPr/>
        </p:nvSpPr>
        <p:spPr>
          <a:xfrm>
            <a:off x="6176458" y="4237427"/>
            <a:ext cx="591435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Problem Solving</a:t>
            </a:r>
            <a:endParaRPr/>
          </a:p>
        </p:txBody>
      </p:sp>
      <p:sp>
        <p:nvSpPr>
          <p:cNvPr id="1437" name="Google Shape;1437;p70"/>
          <p:cNvSpPr txBox="1"/>
          <p:nvPr/>
        </p:nvSpPr>
        <p:spPr>
          <a:xfrm>
            <a:off x="6176458" y="5133377"/>
            <a:ext cx="591435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Computational Skills</a:t>
            </a:r>
            <a:endParaRPr/>
          </a:p>
        </p:txBody>
      </p:sp>
      <p:sp>
        <p:nvSpPr>
          <p:cNvPr id="1438" name="Google Shape;1438;p70"/>
          <p:cNvSpPr/>
          <p:nvPr/>
        </p:nvSpPr>
        <p:spPr>
          <a:xfrm>
            <a:off x="5269276" y="2388294"/>
            <a:ext cx="641667" cy="556417"/>
          </a:xfrm>
          <a:custGeom>
            <a:avLst/>
            <a:gdLst/>
            <a:ahLst/>
            <a:cxnLst/>
            <a:rect l="l" t="t" r="r" b="b"/>
            <a:pathLst>
              <a:path w="750" h="648" extrusionOk="0">
                <a:moveTo>
                  <a:pt x="349" y="282"/>
                </a:moveTo>
                <a:cubicBezTo>
                  <a:pt x="355" y="286"/>
                  <a:pt x="361" y="292"/>
                  <a:pt x="365" y="298"/>
                </a:cubicBezTo>
                <a:lnTo>
                  <a:pt x="340" y="311"/>
                </a:lnTo>
                <a:cubicBezTo>
                  <a:pt x="338" y="310"/>
                  <a:pt x="337" y="309"/>
                  <a:pt x="335" y="308"/>
                </a:cubicBezTo>
                <a:cubicBezTo>
                  <a:pt x="326" y="302"/>
                  <a:pt x="314" y="305"/>
                  <a:pt x="308" y="315"/>
                </a:cubicBezTo>
                <a:cubicBezTo>
                  <a:pt x="302" y="324"/>
                  <a:pt x="306" y="336"/>
                  <a:pt x="315" y="342"/>
                </a:cubicBezTo>
                <a:cubicBezTo>
                  <a:pt x="325" y="347"/>
                  <a:pt x="337" y="344"/>
                  <a:pt x="342" y="335"/>
                </a:cubicBezTo>
                <a:cubicBezTo>
                  <a:pt x="344" y="332"/>
                  <a:pt x="345" y="330"/>
                  <a:pt x="345" y="327"/>
                </a:cubicBezTo>
                <a:lnTo>
                  <a:pt x="371" y="313"/>
                </a:lnTo>
                <a:cubicBezTo>
                  <a:pt x="374" y="325"/>
                  <a:pt x="372" y="338"/>
                  <a:pt x="366" y="348"/>
                </a:cubicBezTo>
                <a:cubicBezTo>
                  <a:pt x="352" y="372"/>
                  <a:pt x="323" y="379"/>
                  <a:pt x="300" y="366"/>
                </a:cubicBezTo>
                <a:cubicBezTo>
                  <a:pt x="277" y="352"/>
                  <a:pt x="269" y="323"/>
                  <a:pt x="282" y="300"/>
                </a:cubicBezTo>
                <a:cubicBezTo>
                  <a:pt x="296" y="277"/>
                  <a:pt x="326" y="269"/>
                  <a:pt x="349" y="282"/>
                </a:cubicBezTo>
                <a:close/>
                <a:moveTo>
                  <a:pt x="750" y="143"/>
                </a:moveTo>
                <a:cubicBezTo>
                  <a:pt x="750" y="143"/>
                  <a:pt x="745" y="127"/>
                  <a:pt x="732" y="124"/>
                </a:cubicBezTo>
                <a:lnTo>
                  <a:pt x="731" y="122"/>
                </a:lnTo>
                <a:lnTo>
                  <a:pt x="728" y="116"/>
                </a:lnTo>
                <a:lnTo>
                  <a:pt x="727" y="114"/>
                </a:lnTo>
                <a:cubicBezTo>
                  <a:pt x="733" y="101"/>
                  <a:pt x="723" y="87"/>
                  <a:pt x="723" y="87"/>
                </a:cubicBezTo>
                <a:cubicBezTo>
                  <a:pt x="687" y="101"/>
                  <a:pt x="671" y="129"/>
                  <a:pt x="665" y="143"/>
                </a:cubicBezTo>
                <a:lnTo>
                  <a:pt x="574" y="190"/>
                </a:lnTo>
                <a:cubicBezTo>
                  <a:pt x="550" y="146"/>
                  <a:pt x="514" y="107"/>
                  <a:pt x="467" y="80"/>
                </a:cubicBezTo>
                <a:cubicBezTo>
                  <a:pt x="332" y="0"/>
                  <a:pt x="159" y="46"/>
                  <a:pt x="80" y="181"/>
                </a:cubicBezTo>
                <a:cubicBezTo>
                  <a:pt x="0" y="316"/>
                  <a:pt x="46" y="490"/>
                  <a:pt x="181" y="569"/>
                </a:cubicBezTo>
                <a:cubicBezTo>
                  <a:pt x="316" y="648"/>
                  <a:pt x="490" y="603"/>
                  <a:pt x="569" y="467"/>
                </a:cubicBezTo>
                <a:cubicBezTo>
                  <a:pt x="617" y="384"/>
                  <a:pt x="619" y="286"/>
                  <a:pt x="581" y="205"/>
                </a:cubicBezTo>
                <a:lnTo>
                  <a:pt x="675" y="157"/>
                </a:lnTo>
                <a:cubicBezTo>
                  <a:pt x="691" y="160"/>
                  <a:pt x="720" y="162"/>
                  <a:pt x="750" y="143"/>
                </a:cubicBezTo>
                <a:close/>
                <a:moveTo>
                  <a:pt x="510" y="223"/>
                </a:moveTo>
                <a:lnTo>
                  <a:pt x="451" y="254"/>
                </a:lnTo>
                <a:cubicBezTo>
                  <a:pt x="439" y="232"/>
                  <a:pt x="421" y="212"/>
                  <a:pt x="398" y="199"/>
                </a:cubicBezTo>
                <a:cubicBezTo>
                  <a:pt x="328" y="158"/>
                  <a:pt x="239" y="181"/>
                  <a:pt x="199" y="251"/>
                </a:cubicBezTo>
                <a:cubicBezTo>
                  <a:pt x="158" y="320"/>
                  <a:pt x="181" y="409"/>
                  <a:pt x="251" y="449"/>
                </a:cubicBezTo>
                <a:cubicBezTo>
                  <a:pt x="320" y="490"/>
                  <a:pt x="409" y="467"/>
                  <a:pt x="450" y="398"/>
                </a:cubicBezTo>
                <a:cubicBezTo>
                  <a:pt x="474" y="357"/>
                  <a:pt x="475" y="309"/>
                  <a:pt x="458" y="269"/>
                </a:cubicBezTo>
                <a:lnTo>
                  <a:pt x="518" y="238"/>
                </a:lnTo>
                <a:cubicBezTo>
                  <a:pt x="544" y="298"/>
                  <a:pt x="543" y="370"/>
                  <a:pt x="507" y="431"/>
                </a:cubicBezTo>
                <a:cubicBezTo>
                  <a:pt x="448" y="532"/>
                  <a:pt x="318" y="566"/>
                  <a:pt x="217" y="507"/>
                </a:cubicBezTo>
                <a:cubicBezTo>
                  <a:pt x="116" y="448"/>
                  <a:pt x="82" y="318"/>
                  <a:pt x="142" y="217"/>
                </a:cubicBezTo>
                <a:cubicBezTo>
                  <a:pt x="201" y="116"/>
                  <a:pt x="330" y="82"/>
                  <a:pt x="431" y="142"/>
                </a:cubicBezTo>
                <a:cubicBezTo>
                  <a:pt x="466" y="162"/>
                  <a:pt x="492" y="190"/>
                  <a:pt x="510" y="223"/>
                </a:cubicBezTo>
                <a:close/>
                <a:moveTo>
                  <a:pt x="418" y="270"/>
                </a:moveTo>
                <a:lnTo>
                  <a:pt x="379" y="290"/>
                </a:lnTo>
                <a:cubicBezTo>
                  <a:pt x="374" y="282"/>
                  <a:pt x="366" y="274"/>
                  <a:pt x="357" y="268"/>
                </a:cubicBezTo>
                <a:cubicBezTo>
                  <a:pt x="326" y="250"/>
                  <a:pt x="286" y="260"/>
                  <a:pt x="268" y="291"/>
                </a:cubicBezTo>
                <a:cubicBezTo>
                  <a:pt x="250" y="322"/>
                  <a:pt x="261" y="362"/>
                  <a:pt x="291" y="380"/>
                </a:cubicBezTo>
                <a:cubicBezTo>
                  <a:pt x="322" y="398"/>
                  <a:pt x="362" y="388"/>
                  <a:pt x="380" y="357"/>
                </a:cubicBezTo>
                <a:cubicBezTo>
                  <a:pt x="389" y="341"/>
                  <a:pt x="391" y="322"/>
                  <a:pt x="386" y="306"/>
                </a:cubicBezTo>
                <a:lnTo>
                  <a:pt x="426" y="286"/>
                </a:lnTo>
                <a:cubicBezTo>
                  <a:pt x="437" y="315"/>
                  <a:pt x="435" y="349"/>
                  <a:pt x="418" y="379"/>
                </a:cubicBezTo>
                <a:cubicBezTo>
                  <a:pt x="387" y="431"/>
                  <a:pt x="321" y="448"/>
                  <a:pt x="269" y="418"/>
                </a:cubicBezTo>
                <a:cubicBezTo>
                  <a:pt x="218" y="388"/>
                  <a:pt x="200" y="321"/>
                  <a:pt x="231" y="269"/>
                </a:cubicBezTo>
                <a:cubicBezTo>
                  <a:pt x="261" y="218"/>
                  <a:pt x="327" y="200"/>
                  <a:pt x="379" y="231"/>
                </a:cubicBezTo>
                <a:cubicBezTo>
                  <a:pt x="396" y="241"/>
                  <a:pt x="409" y="254"/>
                  <a:pt x="418" y="270"/>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439" name="Google Shape;1439;p70"/>
          <p:cNvSpPr/>
          <p:nvPr/>
        </p:nvSpPr>
        <p:spPr>
          <a:xfrm>
            <a:off x="5269276" y="3285504"/>
            <a:ext cx="641667" cy="556417"/>
          </a:xfrm>
          <a:custGeom>
            <a:avLst/>
            <a:gdLst/>
            <a:ahLst/>
            <a:cxnLst/>
            <a:rect l="l" t="t" r="r" b="b"/>
            <a:pathLst>
              <a:path w="750" h="648" extrusionOk="0">
                <a:moveTo>
                  <a:pt x="349" y="282"/>
                </a:moveTo>
                <a:cubicBezTo>
                  <a:pt x="355" y="286"/>
                  <a:pt x="361" y="292"/>
                  <a:pt x="365" y="298"/>
                </a:cubicBezTo>
                <a:lnTo>
                  <a:pt x="340" y="311"/>
                </a:lnTo>
                <a:cubicBezTo>
                  <a:pt x="338" y="310"/>
                  <a:pt x="337" y="309"/>
                  <a:pt x="335" y="308"/>
                </a:cubicBezTo>
                <a:cubicBezTo>
                  <a:pt x="326" y="302"/>
                  <a:pt x="314" y="305"/>
                  <a:pt x="308" y="315"/>
                </a:cubicBezTo>
                <a:cubicBezTo>
                  <a:pt x="302" y="324"/>
                  <a:pt x="306" y="336"/>
                  <a:pt x="315" y="342"/>
                </a:cubicBezTo>
                <a:cubicBezTo>
                  <a:pt x="325" y="347"/>
                  <a:pt x="337" y="344"/>
                  <a:pt x="342" y="335"/>
                </a:cubicBezTo>
                <a:cubicBezTo>
                  <a:pt x="344" y="332"/>
                  <a:pt x="345" y="330"/>
                  <a:pt x="345" y="327"/>
                </a:cubicBezTo>
                <a:lnTo>
                  <a:pt x="371" y="313"/>
                </a:lnTo>
                <a:cubicBezTo>
                  <a:pt x="374" y="325"/>
                  <a:pt x="372" y="338"/>
                  <a:pt x="366" y="348"/>
                </a:cubicBezTo>
                <a:cubicBezTo>
                  <a:pt x="352" y="372"/>
                  <a:pt x="323" y="379"/>
                  <a:pt x="300" y="366"/>
                </a:cubicBezTo>
                <a:cubicBezTo>
                  <a:pt x="277" y="352"/>
                  <a:pt x="269" y="323"/>
                  <a:pt x="282" y="300"/>
                </a:cubicBezTo>
                <a:cubicBezTo>
                  <a:pt x="296" y="277"/>
                  <a:pt x="326" y="269"/>
                  <a:pt x="349" y="282"/>
                </a:cubicBezTo>
                <a:close/>
                <a:moveTo>
                  <a:pt x="750" y="143"/>
                </a:moveTo>
                <a:cubicBezTo>
                  <a:pt x="750" y="143"/>
                  <a:pt x="745" y="127"/>
                  <a:pt x="732" y="124"/>
                </a:cubicBezTo>
                <a:lnTo>
                  <a:pt x="731" y="122"/>
                </a:lnTo>
                <a:lnTo>
                  <a:pt x="728" y="116"/>
                </a:lnTo>
                <a:lnTo>
                  <a:pt x="727" y="114"/>
                </a:lnTo>
                <a:cubicBezTo>
                  <a:pt x="733" y="101"/>
                  <a:pt x="723" y="87"/>
                  <a:pt x="723" y="87"/>
                </a:cubicBezTo>
                <a:cubicBezTo>
                  <a:pt x="687" y="101"/>
                  <a:pt x="671" y="129"/>
                  <a:pt x="665" y="143"/>
                </a:cubicBezTo>
                <a:lnTo>
                  <a:pt x="574" y="190"/>
                </a:lnTo>
                <a:cubicBezTo>
                  <a:pt x="550" y="146"/>
                  <a:pt x="514" y="107"/>
                  <a:pt x="467" y="80"/>
                </a:cubicBezTo>
                <a:cubicBezTo>
                  <a:pt x="332" y="0"/>
                  <a:pt x="159" y="46"/>
                  <a:pt x="80" y="181"/>
                </a:cubicBezTo>
                <a:cubicBezTo>
                  <a:pt x="0" y="316"/>
                  <a:pt x="46" y="490"/>
                  <a:pt x="181" y="569"/>
                </a:cubicBezTo>
                <a:cubicBezTo>
                  <a:pt x="316" y="648"/>
                  <a:pt x="490" y="603"/>
                  <a:pt x="569" y="467"/>
                </a:cubicBezTo>
                <a:cubicBezTo>
                  <a:pt x="617" y="384"/>
                  <a:pt x="619" y="286"/>
                  <a:pt x="581" y="205"/>
                </a:cubicBezTo>
                <a:lnTo>
                  <a:pt x="675" y="157"/>
                </a:lnTo>
                <a:cubicBezTo>
                  <a:pt x="691" y="160"/>
                  <a:pt x="720" y="162"/>
                  <a:pt x="750" y="143"/>
                </a:cubicBezTo>
                <a:close/>
                <a:moveTo>
                  <a:pt x="510" y="223"/>
                </a:moveTo>
                <a:lnTo>
                  <a:pt x="451" y="254"/>
                </a:lnTo>
                <a:cubicBezTo>
                  <a:pt x="439" y="232"/>
                  <a:pt x="421" y="212"/>
                  <a:pt x="398" y="199"/>
                </a:cubicBezTo>
                <a:cubicBezTo>
                  <a:pt x="328" y="158"/>
                  <a:pt x="239" y="181"/>
                  <a:pt x="199" y="251"/>
                </a:cubicBezTo>
                <a:cubicBezTo>
                  <a:pt x="158" y="320"/>
                  <a:pt x="181" y="409"/>
                  <a:pt x="251" y="449"/>
                </a:cubicBezTo>
                <a:cubicBezTo>
                  <a:pt x="320" y="490"/>
                  <a:pt x="409" y="467"/>
                  <a:pt x="450" y="398"/>
                </a:cubicBezTo>
                <a:cubicBezTo>
                  <a:pt x="474" y="357"/>
                  <a:pt x="475" y="309"/>
                  <a:pt x="458" y="269"/>
                </a:cubicBezTo>
                <a:lnTo>
                  <a:pt x="518" y="238"/>
                </a:lnTo>
                <a:cubicBezTo>
                  <a:pt x="544" y="298"/>
                  <a:pt x="543" y="370"/>
                  <a:pt x="507" y="431"/>
                </a:cubicBezTo>
                <a:cubicBezTo>
                  <a:pt x="448" y="532"/>
                  <a:pt x="318" y="566"/>
                  <a:pt x="217" y="507"/>
                </a:cubicBezTo>
                <a:cubicBezTo>
                  <a:pt x="116" y="448"/>
                  <a:pt x="82" y="318"/>
                  <a:pt x="142" y="217"/>
                </a:cubicBezTo>
                <a:cubicBezTo>
                  <a:pt x="201" y="116"/>
                  <a:pt x="330" y="82"/>
                  <a:pt x="431" y="142"/>
                </a:cubicBezTo>
                <a:cubicBezTo>
                  <a:pt x="466" y="162"/>
                  <a:pt x="492" y="190"/>
                  <a:pt x="510" y="223"/>
                </a:cubicBezTo>
                <a:close/>
                <a:moveTo>
                  <a:pt x="418" y="270"/>
                </a:moveTo>
                <a:lnTo>
                  <a:pt x="379" y="290"/>
                </a:lnTo>
                <a:cubicBezTo>
                  <a:pt x="374" y="282"/>
                  <a:pt x="366" y="274"/>
                  <a:pt x="357" y="268"/>
                </a:cubicBezTo>
                <a:cubicBezTo>
                  <a:pt x="326" y="250"/>
                  <a:pt x="286" y="260"/>
                  <a:pt x="268" y="291"/>
                </a:cubicBezTo>
                <a:cubicBezTo>
                  <a:pt x="250" y="322"/>
                  <a:pt x="261" y="362"/>
                  <a:pt x="291" y="380"/>
                </a:cubicBezTo>
                <a:cubicBezTo>
                  <a:pt x="322" y="398"/>
                  <a:pt x="362" y="388"/>
                  <a:pt x="380" y="357"/>
                </a:cubicBezTo>
                <a:cubicBezTo>
                  <a:pt x="389" y="341"/>
                  <a:pt x="391" y="322"/>
                  <a:pt x="386" y="306"/>
                </a:cubicBezTo>
                <a:lnTo>
                  <a:pt x="426" y="286"/>
                </a:lnTo>
                <a:cubicBezTo>
                  <a:pt x="437" y="315"/>
                  <a:pt x="435" y="349"/>
                  <a:pt x="418" y="379"/>
                </a:cubicBezTo>
                <a:cubicBezTo>
                  <a:pt x="387" y="431"/>
                  <a:pt x="321" y="448"/>
                  <a:pt x="269" y="418"/>
                </a:cubicBezTo>
                <a:cubicBezTo>
                  <a:pt x="218" y="388"/>
                  <a:pt x="200" y="321"/>
                  <a:pt x="231" y="269"/>
                </a:cubicBezTo>
                <a:cubicBezTo>
                  <a:pt x="261" y="218"/>
                  <a:pt x="327" y="200"/>
                  <a:pt x="379" y="231"/>
                </a:cubicBezTo>
                <a:cubicBezTo>
                  <a:pt x="396" y="241"/>
                  <a:pt x="409" y="254"/>
                  <a:pt x="418" y="270"/>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440" name="Google Shape;1440;p70"/>
          <p:cNvSpPr/>
          <p:nvPr/>
        </p:nvSpPr>
        <p:spPr>
          <a:xfrm>
            <a:off x="5269276" y="4218354"/>
            <a:ext cx="641667" cy="556417"/>
          </a:xfrm>
          <a:custGeom>
            <a:avLst/>
            <a:gdLst/>
            <a:ahLst/>
            <a:cxnLst/>
            <a:rect l="l" t="t" r="r" b="b"/>
            <a:pathLst>
              <a:path w="750" h="648" extrusionOk="0">
                <a:moveTo>
                  <a:pt x="349" y="282"/>
                </a:moveTo>
                <a:cubicBezTo>
                  <a:pt x="355" y="286"/>
                  <a:pt x="361" y="292"/>
                  <a:pt x="365" y="298"/>
                </a:cubicBezTo>
                <a:lnTo>
                  <a:pt x="340" y="311"/>
                </a:lnTo>
                <a:cubicBezTo>
                  <a:pt x="338" y="310"/>
                  <a:pt x="337" y="309"/>
                  <a:pt x="335" y="308"/>
                </a:cubicBezTo>
                <a:cubicBezTo>
                  <a:pt x="326" y="302"/>
                  <a:pt x="314" y="305"/>
                  <a:pt x="308" y="315"/>
                </a:cubicBezTo>
                <a:cubicBezTo>
                  <a:pt x="302" y="324"/>
                  <a:pt x="306" y="336"/>
                  <a:pt x="315" y="342"/>
                </a:cubicBezTo>
                <a:cubicBezTo>
                  <a:pt x="325" y="347"/>
                  <a:pt x="337" y="344"/>
                  <a:pt x="342" y="335"/>
                </a:cubicBezTo>
                <a:cubicBezTo>
                  <a:pt x="344" y="332"/>
                  <a:pt x="345" y="330"/>
                  <a:pt x="345" y="327"/>
                </a:cubicBezTo>
                <a:lnTo>
                  <a:pt x="371" y="313"/>
                </a:lnTo>
                <a:cubicBezTo>
                  <a:pt x="374" y="325"/>
                  <a:pt x="372" y="338"/>
                  <a:pt x="366" y="348"/>
                </a:cubicBezTo>
                <a:cubicBezTo>
                  <a:pt x="352" y="372"/>
                  <a:pt x="323" y="379"/>
                  <a:pt x="300" y="366"/>
                </a:cubicBezTo>
                <a:cubicBezTo>
                  <a:pt x="277" y="352"/>
                  <a:pt x="269" y="323"/>
                  <a:pt x="282" y="300"/>
                </a:cubicBezTo>
                <a:cubicBezTo>
                  <a:pt x="296" y="277"/>
                  <a:pt x="326" y="269"/>
                  <a:pt x="349" y="282"/>
                </a:cubicBezTo>
                <a:close/>
                <a:moveTo>
                  <a:pt x="750" y="143"/>
                </a:moveTo>
                <a:cubicBezTo>
                  <a:pt x="750" y="143"/>
                  <a:pt x="745" y="127"/>
                  <a:pt x="732" y="124"/>
                </a:cubicBezTo>
                <a:lnTo>
                  <a:pt x="731" y="122"/>
                </a:lnTo>
                <a:lnTo>
                  <a:pt x="728" y="116"/>
                </a:lnTo>
                <a:lnTo>
                  <a:pt x="727" y="114"/>
                </a:lnTo>
                <a:cubicBezTo>
                  <a:pt x="733" y="101"/>
                  <a:pt x="723" y="87"/>
                  <a:pt x="723" y="87"/>
                </a:cubicBezTo>
                <a:cubicBezTo>
                  <a:pt x="687" y="101"/>
                  <a:pt x="671" y="129"/>
                  <a:pt x="665" y="143"/>
                </a:cubicBezTo>
                <a:lnTo>
                  <a:pt x="574" y="190"/>
                </a:lnTo>
                <a:cubicBezTo>
                  <a:pt x="550" y="146"/>
                  <a:pt x="514" y="107"/>
                  <a:pt x="467" y="80"/>
                </a:cubicBezTo>
                <a:cubicBezTo>
                  <a:pt x="332" y="0"/>
                  <a:pt x="159" y="46"/>
                  <a:pt x="80" y="181"/>
                </a:cubicBezTo>
                <a:cubicBezTo>
                  <a:pt x="0" y="316"/>
                  <a:pt x="46" y="490"/>
                  <a:pt x="181" y="569"/>
                </a:cubicBezTo>
                <a:cubicBezTo>
                  <a:pt x="316" y="648"/>
                  <a:pt x="490" y="603"/>
                  <a:pt x="569" y="467"/>
                </a:cubicBezTo>
                <a:cubicBezTo>
                  <a:pt x="617" y="384"/>
                  <a:pt x="619" y="286"/>
                  <a:pt x="581" y="205"/>
                </a:cubicBezTo>
                <a:lnTo>
                  <a:pt x="675" y="157"/>
                </a:lnTo>
                <a:cubicBezTo>
                  <a:pt x="691" y="160"/>
                  <a:pt x="720" y="162"/>
                  <a:pt x="750" y="143"/>
                </a:cubicBezTo>
                <a:close/>
                <a:moveTo>
                  <a:pt x="510" y="223"/>
                </a:moveTo>
                <a:lnTo>
                  <a:pt x="451" y="254"/>
                </a:lnTo>
                <a:cubicBezTo>
                  <a:pt x="439" y="232"/>
                  <a:pt x="421" y="212"/>
                  <a:pt x="398" y="199"/>
                </a:cubicBezTo>
                <a:cubicBezTo>
                  <a:pt x="328" y="158"/>
                  <a:pt x="239" y="181"/>
                  <a:pt x="199" y="251"/>
                </a:cubicBezTo>
                <a:cubicBezTo>
                  <a:pt x="158" y="320"/>
                  <a:pt x="181" y="409"/>
                  <a:pt x="251" y="449"/>
                </a:cubicBezTo>
                <a:cubicBezTo>
                  <a:pt x="320" y="490"/>
                  <a:pt x="409" y="467"/>
                  <a:pt x="450" y="398"/>
                </a:cubicBezTo>
                <a:cubicBezTo>
                  <a:pt x="474" y="357"/>
                  <a:pt x="475" y="309"/>
                  <a:pt x="458" y="269"/>
                </a:cubicBezTo>
                <a:lnTo>
                  <a:pt x="518" y="238"/>
                </a:lnTo>
                <a:cubicBezTo>
                  <a:pt x="544" y="298"/>
                  <a:pt x="543" y="370"/>
                  <a:pt x="507" y="431"/>
                </a:cubicBezTo>
                <a:cubicBezTo>
                  <a:pt x="448" y="532"/>
                  <a:pt x="318" y="566"/>
                  <a:pt x="217" y="507"/>
                </a:cubicBezTo>
                <a:cubicBezTo>
                  <a:pt x="116" y="448"/>
                  <a:pt x="82" y="318"/>
                  <a:pt x="142" y="217"/>
                </a:cubicBezTo>
                <a:cubicBezTo>
                  <a:pt x="201" y="116"/>
                  <a:pt x="330" y="82"/>
                  <a:pt x="431" y="142"/>
                </a:cubicBezTo>
                <a:cubicBezTo>
                  <a:pt x="466" y="162"/>
                  <a:pt x="492" y="190"/>
                  <a:pt x="510" y="223"/>
                </a:cubicBezTo>
                <a:close/>
                <a:moveTo>
                  <a:pt x="418" y="270"/>
                </a:moveTo>
                <a:lnTo>
                  <a:pt x="379" y="290"/>
                </a:lnTo>
                <a:cubicBezTo>
                  <a:pt x="374" y="282"/>
                  <a:pt x="366" y="274"/>
                  <a:pt x="357" y="268"/>
                </a:cubicBezTo>
                <a:cubicBezTo>
                  <a:pt x="326" y="250"/>
                  <a:pt x="286" y="260"/>
                  <a:pt x="268" y="291"/>
                </a:cubicBezTo>
                <a:cubicBezTo>
                  <a:pt x="250" y="322"/>
                  <a:pt x="261" y="362"/>
                  <a:pt x="291" y="380"/>
                </a:cubicBezTo>
                <a:cubicBezTo>
                  <a:pt x="322" y="398"/>
                  <a:pt x="362" y="388"/>
                  <a:pt x="380" y="357"/>
                </a:cubicBezTo>
                <a:cubicBezTo>
                  <a:pt x="389" y="341"/>
                  <a:pt x="391" y="322"/>
                  <a:pt x="386" y="306"/>
                </a:cubicBezTo>
                <a:lnTo>
                  <a:pt x="426" y="286"/>
                </a:lnTo>
                <a:cubicBezTo>
                  <a:pt x="437" y="315"/>
                  <a:pt x="435" y="349"/>
                  <a:pt x="418" y="379"/>
                </a:cubicBezTo>
                <a:cubicBezTo>
                  <a:pt x="387" y="431"/>
                  <a:pt x="321" y="448"/>
                  <a:pt x="269" y="418"/>
                </a:cubicBezTo>
                <a:cubicBezTo>
                  <a:pt x="218" y="388"/>
                  <a:pt x="200" y="321"/>
                  <a:pt x="231" y="269"/>
                </a:cubicBezTo>
                <a:cubicBezTo>
                  <a:pt x="261" y="218"/>
                  <a:pt x="327" y="200"/>
                  <a:pt x="379" y="231"/>
                </a:cubicBezTo>
                <a:cubicBezTo>
                  <a:pt x="396" y="241"/>
                  <a:pt x="409" y="254"/>
                  <a:pt x="418" y="270"/>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441" name="Google Shape;1441;p70"/>
          <p:cNvSpPr/>
          <p:nvPr/>
        </p:nvSpPr>
        <p:spPr>
          <a:xfrm>
            <a:off x="5269276" y="5136076"/>
            <a:ext cx="641667" cy="556417"/>
          </a:xfrm>
          <a:custGeom>
            <a:avLst/>
            <a:gdLst/>
            <a:ahLst/>
            <a:cxnLst/>
            <a:rect l="l" t="t" r="r" b="b"/>
            <a:pathLst>
              <a:path w="750" h="648" extrusionOk="0">
                <a:moveTo>
                  <a:pt x="349" y="282"/>
                </a:moveTo>
                <a:cubicBezTo>
                  <a:pt x="355" y="286"/>
                  <a:pt x="361" y="292"/>
                  <a:pt x="365" y="298"/>
                </a:cubicBezTo>
                <a:lnTo>
                  <a:pt x="340" y="311"/>
                </a:lnTo>
                <a:cubicBezTo>
                  <a:pt x="338" y="310"/>
                  <a:pt x="337" y="309"/>
                  <a:pt x="335" y="308"/>
                </a:cubicBezTo>
                <a:cubicBezTo>
                  <a:pt x="326" y="302"/>
                  <a:pt x="314" y="305"/>
                  <a:pt x="308" y="315"/>
                </a:cubicBezTo>
                <a:cubicBezTo>
                  <a:pt x="302" y="324"/>
                  <a:pt x="306" y="336"/>
                  <a:pt x="315" y="342"/>
                </a:cubicBezTo>
                <a:cubicBezTo>
                  <a:pt x="325" y="347"/>
                  <a:pt x="337" y="344"/>
                  <a:pt x="342" y="335"/>
                </a:cubicBezTo>
                <a:cubicBezTo>
                  <a:pt x="344" y="332"/>
                  <a:pt x="345" y="330"/>
                  <a:pt x="345" y="327"/>
                </a:cubicBezTo>
                <a:lnTo>
                  <a:pt x="371" y="313"/>
                </a:lnTo>
                <a:cubicBezTo>
                  <a:pt x="374" y="325"/>
                  <a:pt x="372" y="338"/>
                  <a:pt x="366" y="348"/>
                </a:cubicBezTo>
                <a:cubicBezTo>
                  <a:pt x="352" y="372"/>
                  <a:pt x="323" y="379"/>
                  <a:pt x="300" y="366"/>
                </a:cubicBezTo>
                <a:cubicBezTo>
                  <a:pt x="277" y="352"/>
                  <a:pt x="269" y="323"/>
                  <a:pt x="282" y="300"/>
                </a:cubicBezTo>
                <a:cubicBezTo>
                  <a:pt x="296" y="277"/>
                  <a:pt x="326" y="269"/>
                  <a:pt x="349" y="282"/>
                </a:cubicBezTo>
                <a:close/>
                <a:moveTo>
                  <a:pt x="750" y="143"/>
                </a:moveTo>
                <a:cubicBezTo>
                  <a:pt x="750" y="143"/>
                  <a:pt x="745" y="127"/>
                  <a:pt x="732" y="124"/>
                </a:cubicBezTo>
                <a:lnTo>
                  <a:pt x="731" y="122"/>
                </a:lnTo>
                <a:lnTo>
                  <a:pt x="728" y="116"/>
                </a:lnTo>
                <a:lnTo>
                  <a:pt x="727" y="114"/>
                </a:lnTo>
                <a:cubicBezTo>
                  <a:pt x="733" y="101"/>
                  <a:pt x="723" y="87"/>
                  <a:pt x="723" y="87"/>
                </a:cubicBezTo>
                <a:cubicBezTo>
                  <a:pt x="687" y="101"/>
                  <a:pt x="671" y="129"/>
                  <a:pt x="665" y="143"/>
                </a:cubicBezTo>
                <a:lnTo>
                  <a:pt x="574" y="190"/>
                </a:lnTo>
                <a:cubicBezTo>
                  <a:pt x="550" y="146"/>
                  <a:pt x="514" y="107"/>
                  <a:pt x="467" y="80"/>
                </a:cubicBezTo>
                <a:cubicBezTo>
                  <a:pt x="332" y="0"/>
                  <a:pt x="159" y="46"/>
                  <a:pt x="80" y="181"/>
                </a:cubicBezTo>
                <a:cubicBezTo>
                  <a:pt x="0" y="316"/>
                  <a:pt x="46" y="490"/>
                  <a:pt x="181" y="569"/>
                </a:cubicBezTo>
                <a:cubicBezTo>
                  <a:pt x="316" y="648"/>
                  <a:pt x="490" y="603"/>
                  <a:pt x="569" y="467"/>
                </a:cubicBezTo>
                <a:cubicBezTo>
                  <a:pt x="617" y="384"/>
                  <a:pt x="619" y="286"/>
                  <a:pt x="581" y="205"/>
                </a:cubicBezTo>
                <a:lnTo>
                  <a:pt x="675" y="157"/>
                </a:lnTo>
                <a:cubicBezTo>
                  <a:pt x="691" y="160"/>
                  <a:pt x="720" y="162"/>
                  <a:pt x="750" y="143"/>
                </a:cubicBezTo>
                <a:close/>
                <a:moveTo>
                  <a:pt x="510" y="223"/>
                </a:moveTo>
                <a:lnTo>
                  <a:pt x="451" y="254"/>
                </a:lnTo>
                <a:cubicBezTo>
                  <a:pt x="439" y="232"/>
                  <a:pt x="421" y="212"/>
                  <a:pt x="398" y="199"/>
                </a:cubicBezTo>
                <a:cubicBezTo>
                  <a:pt x="328" y="158"/>
                  <a:pt x="239" y="181"/>
                  <a:pt x="199" y="251"/>
                </a:cubicBezTo>
                <a:cubicBezTo>
                  <a:pt x="158" y="320"/>
                  <a:pt x="181" y="409"/>
                  <a:pt x="251" y="449"/>
                </a:cubicBezTo>
                <a:cubicBezTo>
                  <a:pt x="320" y="490"/>
                  <a:pt x="409" y="467"/>
                  <a:pt x="450" y="398"/>
                </a:cubicBezTo>
                <a:cubicBezTo>
                  <a:pt x="474" y="357"/>
                  <a:pt x="475" y="309"/>
                  <a:pt x="458" y="269"/>
                </a:cubicBezTo>
                <a:lnTo>
                  <a:pt x="518" y="238"/>
                </a:lnTo>
                <a:cubicBezTo>
                  <a:pt x="544" y="298"/>
                  <a:pt x="543" y="370"/>
                  <a:pt x="507" y="431"/>
                </a:cubicBezTo>
                <a:cubicBezTo>
                  <a:pt x="448" y="532"/>
                  <a:pt x="318" y="566"/>
                  <a:pt x="217" y="507"/>
                </a:cubicBezTo>
                <a:cubicBezTo>
                  <a:pt x="116" y="448"/>
                  <a:pt x="82" y="318"/>
                  <a:pt x="142" y="217"/>
                </a:cubicBezTo>
                <a:cubicBezTo>
                  <a:pt x="201" y="116"/>
                  <a:pt x="330" y="82"/>
                  <a:pt x="431" y="142"/>
                </a:cubicBezTo>
                <a:cubicBezTo>
                  <a:pt x="466" y="162"/>
                  <a:pt x="492" y="190"/>
                  <a:pt x="510" y="223"/>
                </a:cubicBezTo>
                <a:close/>
                <a:moveTo>
                  <a:pt x="418" y="270"/>
                </a:moveTo>
                <a:lnTo>
                  <a:pt x="379" y="290"/>
                </a:lnTo>
                <a:cubicBezTo>
                  <a:pt x="374" y="282"/>
                  <a:pt x="366" y="274"/>
                  <a:pt x="357" y="268"/>
                </a:cubicBezTo>
                <a:cubicBezTo>
                  <a:pt x="326" y="250"/>
                  <a:pt x="286" y="260"/>
                  <a:pt x="268" y="291"/>
                </a:cubicBezTo>
                <a:cubicBezTo>
                  <a:pt x="250" y="322"/>
                  <a:pt x="261" y="362"/>
                  <a:pt x="291" y="380"/>
                </a:cubicBezTo>
                <a:cubicBezTo>
                  <a:pt x="322" y="398"/>
                  <a:pt x="362" y="388"/>
                  <a:pt x="380" y="357"/>
                </a:cubicBezTo>
                <a:cubicBezTo>
                  <a:pt x="389" y="341"/>
                  <a:pt x="391" y="322"/>
                  <a:pt x="386" y="306"/>
                </a:cubicBezTo>
                <a:lnTo>
                  <a:pt x="426" y="286"/>
                </a:lnTo>
                <a:cubicBezTo>
                  <a:pt x="437" y="315"/>
                  <a:pt x="435" y="349"/>
                  <a:pt x="418" y="379"/>
                </a:cubicBezTo>
                <a:cubicBezTo>
                  <a:pt x="387" y="431"/>
                  <a:pt x="321" y="448"/>
                  <a:pt x="269" y="418"/>
                </a:cubicBezTo>
                <a:cubicBezTo>
                  <a:pt x="218" y="388"/>
                  <a:pt x="200" y="321"/>
                  <a:pt x="231" y="269"/>
                </a:cubicBezTo>
                <a:cubicBezTo>
                  <a:pt x="261" y="218"/>
                  <a:pt x="327" y="200"/>
                  <a:pt x="379" y="231"/>
                </a:cubicBezTo>
                <a:cubicBezTo>
                  <a:pt x="396" y="241"/>
                  <a:pt x="409" y="254"/>
                  <a:pt x="418" y="270"/>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446"/>
        <p:cNvGrpSpPr/>
        <p:nvPr/>
      </p:nvGrpSpPr>
      <p:grpSpPr>
        <a:xfrm>
          <a:off x="0" y="0"/>
          <a:ext cx="0" cy="0"/>
          <a:chOff x="0" y="0"/>
          <a:chExt cx="0" cy="0"/>
        </a:xfrm>
      </p:grpSpPr>
      <p:sp>
        <p:nvSpPr>
          <p:cNvPr id="1447" name="Google Shape;1447;p71"/>
          <p:cNvSpPr txBox="1"/>
          <p:nvPr/>
        </p:nvSpPr>
        <p:spPr>
          <a:xfrm>
            <a:off x="894808" y="635809"/>
            <a:ext cx="562919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Example</a:t>
            </a:r>
            <a:endParaRPr/>
          </a:p>
        </p:txBody>
      </p:sp>
      <p:sp>
        <p:nvSpPr>
          <p:cNvPr id="1448" name="Google Shape;1448;p71"/>
          <p:cNvSpPr txBox="1"/>
          <p:nvPr/>
        </p:nvSpPr>
        <p:spPr>
          <a:xfrm>
            <a:off x="894808" y="1415251"/>
            <a:ext cx="4360912"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rgbClr val="595959"/>
                </a:solidFill>
                <a:latin typeface="Calibri"/>
                <a:ea typeface="Calibri"/>
                <a:cs typeface="Calibri"/>
                <a:sym typeface="Calibri"/>
              </a:rPr>
              <a:t>Vertical Number Line</a:t>
            </a:r>
            <a:endParaRPr/>
          </a:p>
        </p:txBody>
      </p:sp>
      <p:sp>
        <p:nvSpPr>
          <p:cNvPr id="1449" name="Google Shape;1449;p71"/>
          <p:cNvSpPr/>
          <p:nvPr/>
        </p:nvSpPr>
        <p:spPr>
          <a:xfrm>
            <a:off x="1150983" y="4449291"/>
            <a:ext cx="2354217" cy="1221596"/>
          </a:xfrm>
          <a:prstGeom prst="rect">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3600" b="1">
                <a:solidFill>
                  <a:schemeClr val="lt1"/>
                </a:solidFill>
                <a:latin typeface="EB Garamond"/>
                <a:ea typeface="EB Garamond"/>
                <a:cs typeface="EB Garamond"/>
                <a:sym typeface="EB Garamond"/>
              </a:rPr>
              <a:t>Counting Down</a:t>
            </a:r>
            <a:endParaRPr/>
          </a:p>
        </p:txBody>
      </p:sp>
      <p:sp>
        <p:nvSpPr>
          <p:cNvPr id="1450" name="Google Shape;1450;p71"/>
          <p:cNvSpPr/>
          <p:nvPr/>
        </p:nvSpPr>
        <p:spPr>
          <a:xfrm>
            <a:off x="9054012" y="1323085"/>
            <a:ext cx="2354217" cy="1273422"/>
          </a:xfrm>
          <a:prstGeom prst="rect">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3600" b="1">
                <a:solidFill>
                  <a:schemeClr val="lt1"/>
                </a:solidFill>
                <a:latin typeface="EB Garamond"/>
                <a:ea typeface="EB Garamond"/>
                <a:cs typeface="EB Garamond"/>
                <a:sym typeface="EB Garamond"/>
              </a:rPr>
              <a:t>Counting Up</a:t>
            </a:r>
            <a:endParaRPr/>
          </a:p>
        </p:txBody>
      </p:sp>
      <p:pic>
        <p:nvPicPr>
          <p:cNvPr id="1451" name="Google Shape;1451;p71"/>
          <p:cNvPicPr preferRelativeResize="0"/>
          <p:nvPr/>
        </p:nvPicPr>
        <p:blipFill rotWithShape="1">
          <a:blip r:embed="rId3">
            <a:alphaModFix/>
          </a:blip>
          <a:srcRect/>
          <a:stretch/>
        </p:blipFill>
        <p:spPr>
          <a:xfrm flipH="1">
            <a:off x="6062927" y="665041"/>
            <a:ext cx="496782" cy="5946774"/>
          </a:xfrm>
          <a:prstGeom prst="rect">
            <a:avLst/>
          </a:prstGeom>
          <a:noFill/>
          <a:ln>
            <a:noFill/>
          </a:ln>
        </p:spPr>
      </p:pic>
      <p:sp>
        <p:nvSpPr>
          <p:cNvPr id="1452" name="Google Shape;1452;p71"/>
          <p:cNvSpPr txBox="1"/>
          <p:nvPr/>
        </p:nvSpPr>
        <p:spPr>
          <a:xfrm>
            <a:off x="6713703" y="2966430"/>
            <a:ext cx="472045"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1</a:t>
            </a:r>
            <a:endParaRPr/>
          </a:p>
        </p:txBody>
      </p:sp>
      <p:sp>
        <p:nvSpPr>
          <p:cNvPr id="1453" name="Google Shape;1453;p71"/>
          <p:cNvSpPr txBox="1"/>
          <p:nvPr/>
        </p:nvSpPr>
        <p:spPr>
          <a:xfrm>
            <a:off x="5419046" y="3776388"/>
            <a:ext cx="708068"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-1</a:t>
            </a:r>
            <a:endParaRPr/>
          </a:p>
        </p:txBody>
      </p:sp>
      <p:sp>
        <p:nvSpPr>
          <p:cNvPr id="1454" name="Google Shape;1454;p71"/>
          <p:cNvSpPr txBox="1"/>
          <p:nvPr/>
        </p:nvSpPr>
        <p:spPr>
          <a:xfrm>
            <a:off x="6713703" y="3370860"/>
            <a:ext cx="472045"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0</a:t>
            </a:r>
            <a:endParaRPr/>
          </a:p>
        </p:txBody>
      </p:sp>
      <p:sp>
        <p:nvSpPr>
          <p:cNvPr id="1455" name="Google Shape;1455;p71"/>
          <p:cNvSpPr txBox="1"/>
          <p:nvPr/>
        </p:nvSpPr>
        <p:spPr>
          <a:xfrm>
            <a:off x="6713703" y="836430"/>
            <a:ext cx="472045"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6</a:t>
            </a:r>
            <a:endParaRPr/>
          </a:p>
        </p:txBody>
      </p:sp>
      <p:sp>
        <p:nvSpPr>
          <p:cNvPr id="1456" name="Google Shape;1456;p71"/>
          <p:cNvSpPr txBox="1"/>
          <p:nvPr/>
        </p:nvSpPr>
        <p:spPr>
          <a:xfrm>
            <a:off x="6713703" y="1254273"/>
            <a:ext cx="472045"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5</a:t>
            </a:r>
            <a:endParaRPr/>
          </a:p>
        </p:txBody>
      </p:sp>
      <p:sp>
        <p:nvSpPr>
          <p:cNvPr id="1457" name="Google Shape;1457;p71"/>
          <p:cNvSpPr txBox="1"/>
          <p:nvPr/>
        </p:nvSpPr>
        <p:spPr>
          <a:xfrm>
            <a:off x="6713703" y="1668554"/>
            <a:ext cx="472045"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4</a:t>
            </a:r>
            <a:endParaRPr/>
          </a:p>
        </p:txBody>
      </p:sp>
      <p:sp>
        <p:nvSpPr>
          <p:cNvPr id="1458" name="Google Shape;1458;p71"/>
          <p:cNvSpPr txBox="1"/>
          <p:nvPr/>
        </p:nvSpPr>
        <p:spPr>
          <a:xfrm>
            <a:off x="6713703" y="2113816"/>
            <a:ext cx="472045"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3</a:t>
            </a:r>
            <a:endParaRPr/>
          </a:p>
        </p:txBody>
      </p:sp>
      <p:sp>
        <p:nvSpPr>
          <p:cNvPr id="1459" name="Google Shape;1459;p71"/>
          <p:cNvSpPr txBox="1"/>
          <p:nvPr/>
        </p:nvSpPr>
        <p:spPr>
          <a:xfrm>
            <a:off x="6713703" y="2511317"/>
            <a:ext cx="472045"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2</a:t>
            </a:r>
            <a:endParaRPr/>
          </a:p>
        </p:txBody>
      </p:sp>
      <p:sp>
        <p:nvSpPr>
          <p:cNvPr id="1460" name="Google Shape;1460;p71"/>
          <p:cNvSpPr txBox="1"/>
          <p:nvPr/>
        </p:nvSpPr>
        <p:spPr>
          <a:xfrm>
            <a:off x="5423623" y="4167682"/>
            <a:ext cx="708068"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-2</a:t>
            </a:r>
            <a:endParaRPr/>
          </a:p>
        </p:txBody>
      </p:sp>
      <p:sp>
        <p:nvSpPr>
          <p:cNvPr id="1461" name="Google Shape;1461;p71"/>
          <p:cNvSpPr txBox="1"/>
          <p:nvPr/>
        </p:nvSpPr>
        <p:spPr>
          <a:xfrm>
            <a:off x="5419046" y="4606357"/>
            <a:ext cx="708068"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-3</a:t>
            </a:r>
            <a:endParaRPr/>
          </a:p>
        </p:txBody>
      </p:sp>
      <p:sp>
        <p:nvSpPr>
          <p:cNvPr id="1462" name="Google Shape;1462;p71"/>
          <p:cNvSpPr txBox="1"/>
          <p:nvPr/>
        </p:nvSpPr>
        <p:spPr>
          <a:xfrm>
            <a:off x="5423623" y="4981298"/>
            <a:ext cx="708068"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-4</a:t>
            </a:r>
            <a:endParaRPr/>
          </a:p>
        </p:txBody>
      </p:sp>
      <p:sp>
        <p:nvSpPr>
          <p:cNvPr id="1463" name="Google Shape;1463;p71"/>
          <p:cNvSpPr txBox="1"/>
          <p:nvPr/>
        </p:nvSpPr>
        <p:spPr>
          <a:xfrm>
            <a:off x="5419046" y="5429627"/>
            <a:ext cx="708068"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-5</a:t>
            </a:r>
            <a:endParaRPr/>
          </a:p>
        </p:txBody>
      </p:sp>
      <p:sp>
        <p:nvSpPr>
          <p:cNvPr id="1464" name="Google Shape;1464;p71"/>
          <p:cNvSpPr txBox="1"/>
          <p:nvPr/>
        </p:nvSpPr>
        <p:spPr>
          <a:xfrm>
            <a:off x="5423623" y="5858648"/>
            <a:ext cx="708068"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-6</a:t>
            </a:r>
            <a:endParaRPr/>
          </a:p>
        </p:txBody>
      </p:sp>
      <p:sp>
        <p:nvSpPr>
          <p:cNvPr id="1465" name="Google Shape;1465;p71"/>
          <p:cNvSpPr txBox="1"/>
          <p:nvPr/>
        </p:nvSpPr>
        <p:spPr>
          <a:xfrm>
            <a:off x="5537057" y="3361405"/>
            <a:ext cx="472045" cy="5414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0</a:t>
            </a:r>
            <a:endParaRPr/>
          </a:p>
        </p:txBody>
      </p:sp>
      <p:sp>
        <p:nvSpPr>
          <p:cNvPr id="1466" name="Google Shape;1466;p71"/>
          <p:cNvSpPr/>
          <p:nvPr/>
        </p:nvSpPr>
        <p:spPr>
          <a:xfrm>
            <a:off x="6906952" y="3238350"/>
            <a:ext cx="546030" cy="384961"/>
          </a:xfrm>
          <a:prstGeom prst="arc">
            <a:avLst>
              <a:gd name="adj1" fmla="val 15312435"/>
              <a:gd name="adj2" fmla="val 6299027"/>
            </a:avLst>
          </a:prstGeom>
          <a:noFill/>
          <a:ln w="34925" cap="flat" cmpd="sng">
            <a:solidFill>
              <a:srgbClr val="4B9847"/>
            </a:solidFill>
            <a:prstDash val="solid"/>
            <a:miter lim="800000"/>
            <a:headEnd type="triangle"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67" name="Google Shape;1467;p71"/>
          <p:cNvSpPr/>
          <p:nvPr/>
        </p:nvSpPr>
        <p:spPr>
          <a:xfrm>
            <a:off x="6910684" y="2776321"/>
            <a:ext cx="546030" cy="472671"/>
          </a:xfrm>
          <a:prstGeom prst="arc">
            <a:avLst>
              <a:gd name="adj1" fmla="val 15312435"/>
              <a:gd name="adj2" fmla="val 6299027"/>
            </a:avLst>
          </a:prstGeom>
          <a:noFill/>
          <a:ln w="34925" cap="flat" cmpd="sng">
            <a:solidFill>
              <a:srgbClr val="4B9847"/>
            </a:solidFill>
            <a:prstDash val="solid"/>
            <a:miter lim="800000"/>
            <a:headEnd type="triangle"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68" name="Google Shape;1468;p71"/>
          <p:cNvSpPr/>
          <p:nvPr/>
        </p:nvSpPr>
        <p:spPr>
          <a:xfrm>
            <a:off x="6906952" y="2404027"/>
            <a:ext cx="546030" cy="384961"/>
          </a:xfrm>
          <a:prstGeom prst="arc">
            <a:avLst>
              <a:gd name="adj1" fmla="val 15312435"/>
              <a:gd name="adj2" fmla="val 6299027"/>
            </a:avLst>
          </a:prstGeom>
          <a:noFill/>
          <a:ln w="34925" cap="flat" cmpd="sng">
            <a:solidFill>
              <a:srgbClr val="4B9847"/>
            </a:solidFill>
            <a:prstDash val="solid"/>
            <a:miter lim="800000"/>
            <a:headEnd type="triangle"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69" name="Google Shape;1469;p71"/>
          <p:cNvSpPr/>
          <p:nvPr/>
        </p:nvSpPr>
        <p:spPr>
          <a:xfrm>
            <a:off x="6899504" y="1564522"/>
            <a:ext cx="546030" cy="384961"/>
          </a:xfrm>
          <a:prstGeom prst="arc">
            <a:avLst>
              <a:gd name="adj1" fmla="val 15312435"/>
              <a:gd name="adj2" fmla="val 6299027"/>
            </a:avLst>
          </a:prstGeom>
          <a:noFill/>
          <a:ln w="34925" cap="flat" cmpd="sng">
            <a:solidFill>
              <a:srgbClr val="4B9847"/>
            </a:solidFill>
            <a:prstDash val="solid"/>
            <a:miter lim="800000"/>
            <a:headEnd type="triangle"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70" name="Google Shape;1470;p71"/>
          <p:cNvSpPr/>
          <p:nvPr/>
        </p:nvSpPr>
        <p:spPr>
          <a:xfrm>
            <a:off x="6906952" y="1936373"/>
            <a:ext cx="546030" cy="475867"/>
          </a:xfrm>
          <a:prstGeom prst="arc">
            <a:avLst>
              <a:gd name="adj1" fmla="val 15312435"/>
              <a:gd name="adj2" fmla="val 6299027"/>
            </a:avLst>
          </a:prstGeom>
          <a:noFill/>
          <a:ln w="34925" cap="flat" cmpd="sng">
            <a:solidFill>
              <a:srgbClr val="4B9847"/>
            </a:solidFill>
            <a:prstDash val="solid"/>
            <a:miter lim="800000"/>
            <a:headEnd type="triangle"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71" name="Google Shape;1471;p71"/>
          <p:cNvSpPr/>
          <p:nvPr/>
        </p:nvSpPr>
        <p:spPr>
          <a:xfrm>
            <a:off x="6899504" y="1188967"/>
            <a:ext cx="546030" cy="384961"/>
          </a:xfrm>
          <a:prstGeom prst="arc">
            <a:avLst>
              <a:gd name="adj1" fmla="val 15312435"/>
              <a:gd name="adj2" fmla="val 6299027"/>
            </a:avLst>
          </a:prstGeom>
          <a:noFill/>
          <a:ln w="34925" cap="flat" cmpd="sng">
            <a:solidFill>
              <a:srgbClr val="4B9847"/>
            </a:solidFill>
            <a:prstDash val="solid"/>
            <a:miter lim="800000"/>
            <a:headEnd type="triangle"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72" name="Google Shape;1472;p71"/>
          <p:cNvSpPr/>
          <p:nvPr/>
        </p:nvSpPr>
        <p:spPr>
          <a:xfrm flipH="1">
            <a:off x="4929416" y="5738159"/>
            <a:ext cx="805142" cy="384961"/>
          </a:xfrm>
          <a:prstGeom prst="arc">
            <a:avLst>
              <a:gd name="adj1" fmla="val 15312435"/>
              <a:gd name="adj2" fmla="val 6299027"/>
            </a:avLst>
          </a:prstGeom>
          <a:noFill/>
          <a:ln w="34925" cap="flat" cmpd="sng">
            <a:solidFill>
              <a:srgbClr val="FE721F"/>
            </a:solidFill>
            <a:prstDash val="solid"/>
            <a:miter lim="800000"/>
            <a:headEnd type="triangle"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E721F"/>
              </a:solidFill>
              <a:latin typeface="Calibri"/>
              <a:ea typeface="Calibri"/>
              <a:cs typeface="Calibri"/>
              <a:sym typeface="Calibri"/>
            </a:endParaRPr>
          </a:p>
        </p:txBody>
      </p:sp>
      <p:sp>
        <p:nvSpPr>
          <p:cNvPr id="1473" name="Google Shape;1473;p71"/>
          <p:cNvSpPr/>
          <p:nvPr/>
        </p:nvSpPr>
        <p:spPr>
          <a:xfrm flipH="1">
            <a:off x="4933148" y="5276130"/>
            <a:ext cx="805142" cy="472671"/>
          </a:xfrm>
          <a:prstGeom prst="arc">
            <a:avLst>
              <a:gd name="adj1" fmla="val 15312435"/>
              <a:gd name="adj2" fmla="val 6299027"/>
            </a:avLst>
          </a:prstGeom>
          <a:noFill/>
          <a:ln w="34925" cap="flat" cmpd="sng">
            <a:solidFill>
              <a:srgbClr val="FE721F"/>
            </a:solidFill>
            <a:prstDash val="solid"/>
            <a:miter lim="800000"/>
            <a:headEnd type="triangle"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E721F"/>
              </a:solidFill>
              <a:latin typeface="Calibri"/>
              <a:ea typeface="Calibri"/>
              <a:cs typeface="Calibri"/>
              <a:sym typeface="Calibri"/>
            </a:endParaRPr>
          </a:p>
        </p:txBody>
      </p:sp>
      <p:sp>
        <p:nvSpPr>
          <p:cNvPr id="1474" name="Google Shape;1474;p71"/>
          <p:cNvSpPr/>
          <p:nvPr/>
        </p:nvSpPr>
        <p:spPr>
          <a:xfrm flipH="1">
            <a:off x="4929416" y="4903835"/>
            <a:ext cx="805142" cy="384961"/>
          </a:xfrm>
          <a:prstGeom prst="arc">
            <a:avLst>
              <a:gd name="adj1" fmla="val 15312435"/>
              <a:gd name="adj2" fmla="val 6299027"/>
            </a:avLst>
          </a:prstGeom>
          <a:noFill/>
          <a:ln w="34925" cap="flat" cmpd="sng">
            <a:solidFill>
              <a:srgbClr val="FE721F"/>
            </a:solidFill>
            <a:prstDash val="solid"/>
            <a:miter lim="800000"/>
            <a:headEnd type="triangle"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E721F"/>
              </a:solidFill>
              <a:latin typeface="Calibri"/>
              <a:ea typeface="Calibri"/>
              <a:cs typeface="Calibri"/>
              <a:sym typeface="Calibri"/>
            </a:endParaRPr>
          </a:p>
        </p:txBody>
      </p:sp>
      <p:sp>
        <p:nvSpPr>
          <p:cNvPr id="1475" name="Google Shape;1475;p71"/>
          <p:cNvSpPr/>
          <p:nvPr/>
        </p:nvSpPr>
        <p:spPr>
          <a:xfrm flipH="1">
            <a:off x="4921968" y="4064330"/>
            <a:ext cx="805142" cy="384961"/>
          </a:xfrm>
          <a:prstGeom prst="arc">
            <a:avLst>
              <a:gd name="adj1" fmla="val 15312435"/>
              <a:gd name="adj2" fmla="val 6299027"/>
            </a:avLst>
          </a:prstGeom>
          <a:noFill/>
          <a:ln w="34925" cap="flat" cmpd="sng">
            <a:solidFill>
              <a:srgbClr val="FE721F"/>
            </a:solidFill>
            <a:prstDash val="solid"/>
            <a:miter lim="800000"/>
            <a:headEnd type="triangle"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E721F"/>
              </a:solidFill>
              <a:latin typeface="Calibri"/>
              <a:ea typeface="Calibri"/>
              <a:cs typeface="Calibri"/>
              <a:sym typeface="Calibri"/>
            </a:endParaRPr>
          </a:p>
        </p:txBody>
      </p:sp>
      <p:sp>
        <p:nvSpPr>
          <p:cNvPr id="1476" name="Google Shape;1476;p71"/>
          <p:cNvSpPr/>
          <p:nvPr/>
        </p:nvSpPr>
        <p:spPr>
          <a:xfrm flipH="1">
            <a:off x="4929416" y="4436182"/>
            <a:ext cx="805142" cy="475867"/>
          </a:xfrm>
          <a:prstGeom prst="arc">
            <a:avLst>
              <a:gd name="adj1" fmla="val 15312435"/>
              <a:gd name="adj2" fmla="val 6299027"/>
            </a:avLst>
          </a:prstGeom>
          <a:noFill/>
          <a:ln w="34925" cap="flat" cmpd="sng">
            <a:solidFill>
              <a:srgbClr val="FE721F"/>
            </a:solidFill>
            <a:prstDash val="solid"/>
            <a:miter lim="800000"/>
            <a:headEnd type="triangle"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E721F"/>
              </a:solidFill>
              <a:latin typeface="Calibri"/>
              <a:ea typeface="Calibri"/>
              <a:cs typeface="Calibri"/>
              <a:sym typeface="Calibri"/>
            </a:endParaRPr>
          </a:p>
        </p:txBody>
      </p:sp>
      <p:sp>
        <p:nvSpPr>
          <p:cNvPr id="1477" name="Google Shape;1477;p71"/>
          <p:cNvSpPr/>
          <p:nvPr/>
        </p:nvSpPr>
        <p:spPr>
          <a:xfrm flipH="1">
            <a:off x="4921968" y="3688776"/>
            <a:ext cx="805142" cy="384961"/>
          </a:xfrm>
          <a:prstGeom prst="arc">
            <a:avLst>
              <a:gd name="adj1" fmla="val 15312435"/>
              <a:gd name="adj2" fmla="val 6299027"/>
            </a:avLst>
          </a:prstGeom>
          <a:noFill/>
          <a:ln w="34925" cap="flat" cmpd="sng">
            <a:solidFill>
              <a:srgbClr val="FE721F"/>
            </a:solidFill>
            <a:prstDash val="solid"/>
            <a:miter lim="800000"/>
            <a:headEnd type="none" w="sm" len="sm"/>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E721F"/>
              </a:solidFill>
              <a:latin typeface="Calibri"/>
              <a:ea typeface="Calibri"/>
              <a:cs typeface="Calibri"/>
              <a:sym typeface="Calibri"/>
            </a:endParaRPr>
          </a:p>
        </p:txBody>
      </p:sp>
      <p:sp>
        <p:nvSpPr>
          <p:cNvPr id="1478" name="Google Shape;1478;p71"/>
          <p:cNvSpPr/>
          <p:nvPr/>
        </p:nvSpPr>
        <p:spPr>
          <a:xfrm rot="4500000">
            <a:off x="417135" y="1964020"/>
            <a:ext cx="208353" cy="179615"/>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9" name="Google Shape;1479;p71"/>
          <p:cNvSpPr/>
          <p:nvPr/>
        </p:nvSpPr>
        <p:spPr>
          <a:xfrm rot="2700000">
            <a:off x="10074844" y="4907759"/>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0" name="Google Shape;1480;p71"/>
          <p:cNvSpPr/>
          <p:nvPr/>
        </p:nvSpPr>
        <p:spPr>
          <a:xfrm rot="1813063">
            <a:off x="739403" y="207312"/>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1" name="Google Shape;1481;p71"/>
          <p:cNvSpPr/>
          <p:nvPr/>
        </p:nvSpPr>
        <p:spPr>
          <a:xfrm rot="-3507348">
            <a:off x="1319144" y="2349063"/>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2" name="Google Shape;1482;p71"/>
          <p:cNvSpPr/>
          <p:nvPr/>
        </p:nvSpPr>
        <p:spPr>
          <a:xfrm rot="1813063">
            <a:off x="10925420" y="6057447"/>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487"/>
        <p:cNvGrpSpPr/>
        <p:nvPr/>
      </p:nvGrpSpPr>
      <p:grpSpPr>
        <a:xfrm>
          <a:off x="0" y="0"/>
          <a:ext cx="0" cy="0"/>
          <a:chOff x="0" y="0"/>
          <a:chExt cx="0" cy="0"/>
        </a:xfrm>
      </p:grpSpPr>
      <p:sp>
        <p:nvSpPr>
          <p:cNvPr id="1488" name="Google Shape;1488;p72"/>
          <p:cNvSpPr/>
          <p:nvPr/>
        </p:nvSpPr>
        <p:spPr>
          <a:xfrm>
            <a:off x="703504" y="778933"/>
            <a:ext cx="558241" cy="2624667"/>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9" name="Google Shape;1489;p72"/>
          <p:cNvSpPr/>
          <p:nvPr/>
        </p:nvSpPr>
        <p:spPr>
          <a:xfrm>
            <a:off x="3622592" y="4626429"/>
            <a:ext cx="699750" cy="1221626"/>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0" name="Google Shape;1490;p72"/>
          <p:cNvSpPr txBox="1"/>
          <p:nvPr/>
        </p:nvSpPr>
        <p:spPr>
          <a:xfrm>
            <a:off x="5967550" y="2125536"/>
            <a:ext cx="5902896" cy="4467057"/>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Using Science Vocabulary</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Recording, Interpreting, Discussing Observations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Mental Problem-Solving</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Deduction and Inference</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Manipulate Scientific Equipment</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Understanding Oral Instructions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Conduct Experiments</a:t>
            </a:r>
            <a:endParaRPr/>
          </a:p>
        </p:txBody>
      </p:sp>
      <p:sp>
        <p:nvSpPr>
          <p:cNvPr id="1491" name="Google Shape;1491;p72"/>
          <p:cNvSpPr txBox="1"/>
          <p:nvPr/>
        </p:nvSpPr>
        <p:spPr>
          <a:xfrm>
            <a:off x="5967551" y="371210"/>
            <a:ext cx="4863735"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Science Challenges</a:t>
            </a:r>
            <a:endParaRPr/>
          </a:p>
        </p:txBody>
      </p:sp>
      <p:sp>
        <p:nvSpPr>
          <p:cNvPr id="1492" name="Google Shape;1492;p72"/>
          <p:cNvSpPr/>
          <p:nvPr/>
        </p:nvSpPr>
        <p:spPr>
          <a:xfrm>
            <a:off x="475289" y="3973832"/>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3" name="Google Shape;1493;p72"/>
          <p:cNvSpPr/>
          <p:nvPr/>
        </p:nvSpPr>
        <p:spPr>
          <a:xfrm>
            <a:off x="337228" y="221489"/>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4" name="Google Shape;1494;p72"/>
          <p:cNvSpPr/>
          <p:nvPr/>
        </p:nvSpPr>
        <p:spPr>
          <a:xfrm>
            <a:off x="1605994" y="5848055"/>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95" name="Google Shape;1495;p72"/>
          <p:cNvPicPr preferRelativeResize="0">
            <a:picLocks noGrp="1"/>
          </p:cNvPicPr>
          <p:nvPr>
            <p:ph type="pic" idx="2"/>
          </p:nvPr>
        </p:nvPicPr>
        <p:blipFill rotWithShape="1">
          <a:blip r:embed="rId3">
            <a:alphaModFix/>
          </a:blip>
          <a:srcRect l="14644" r="14644"/>
          <a:stretch/>
        </p:blipFill>
        <p:spPr>
          <a:xfrm>
            <a:off x="1262063" y="779463"/>
            <a:ext cx="4079875" cy="3846512"/>
          </a:xfrm>
          <a:prstGeom prst="rect">
            <a:avLst/>
          </a:prstGeom>
          <a:solidFill>
            <a:schemeClr val="lt1"/>
          </a:solid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73"/>
          <p:cNvSpPr/>
          <p:nvPr/>
        </p:nvSpPr>
        <p:spPr>
          <a:xfrm>
            <a:off x="3363311" y="-1"/>
            <a:ext cx="8828690" cy="6204858"/>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2" name="Google Shape;1502;p73"/>
          <p:cNvSpPr/>
          <p:nvPr/>
        </p:nvSpPr>
        <p:spPr>
          <a:xfrm>
            <a:off x="0" y="4246179"/>
            <a:ext cx="4287448"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3" name="Google Shape;1503;p73"/>
          <p:cNvSpPr txBox="1"/>
          <p:nvPr/>
        </p:nvSpPr>
        <p:spPr>
          <a:xfrm>
            <a:off x="6132917" y="522623"/>
            <a:ext cx="479634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Reintroduce Information in New Contexts</a:t>
            </a:r>
            <a:endParaRPr/>
          </a:p>
        </p:txBody>
      </p:sp>
      <p:sp>
        <p:nvSpPr>
          <p:cNvPr id="1504" name="Google Shape;1504;p73"/>
          <p:cNvSpPr txBox="1"/>
          <p:nvPr/>
        </p:nvSpPr>
        <p:spPr>
          <a:xfrm>
            <a:off x="399642" y="4604230"/>
            <a:ext cx="416794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Science Strategies</a:t>
            </a:r>
            <a:endParaRPr/>
          </a:p>
        </p:txBody>
      </p:sp>
      <p:sp>
        <p:nvSpPr>
          <p:cNvPr id="1505" name="Google Shape;1505;p73"/>
          <p:cNvSpPr txBox="1"/>
          <p:nvPr/>
        </p:nvSpPr>
        <p:spPr>
          <a:xfrm>
            <a:off x="6176458" y="1747028"/>
            <a:ext cx="591435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Use Concrete Materials</a:t>
            </a:r>
            <a:endParaRPr/>
          </a:p>
        </p:txBody>
      </p:sp>
      <p:sp>
        <p:nvSpPr>
          <p:cNvPr id="1506" name="Google Shape;1506;p73"/>
          <p:cNvSpPr txBox="1"/>
          <p:nvPr/>
        </p:nvSpPr>
        <p:spPr>
          <a:xfrm>
            <a:off x="6176458" y="2569745"/>
            <a:ext cx="5808713"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Provide of Key Scientific </a:t>
            </a:r>
            <a:br>
              <a:rPr lang="en-CA" sz="3200">
                <a:solidFill>
                  <a:schemeClr val="dk1"/>
                </a:solidFill>
                <a:latin typeface="Calibri"/>
                <a:ea typeface="Calibri"/>
                <a:cs typeface="Calibri"/>
                <a:sym typeface="Calibri"/>
              </a:rPr>
            </a:br>
            <a:r>
              <a:rPr lang="en-CA" sz="3200">
                <a:solidFill>
                  <a:schemeClr val="dk1"/>
                </a:solidFill>
                <a:latin typeface="Calibri"/>
                <a:ea typeface="Calibri"/>
                <a:cs typeface="Calibri"/>
                <a:sym typeface="Calibri"/>
              </a:rPr>
              <a:t>Concepts in Advance</a:t>
            </a:r>
            <a:endParaRPr/>
          </a:p>
        </p:txBody>
      </p:sp>
      <p:sp>
        <p:nvSpPr>
          <p:cNvPr id="1507" name="Google Shape;1507;p73"/>
          <p:cNvSpPr txBox="1"/>
          <p:nvPr/>
        </p:nvSpPr>
        <p:spPr>
          <a:xfrm>
            <a:off x="6176458" y="3865757"/>
            <a:ext cx="591435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Adapt the Pace</a:t>
            </a:r>
            <a:endParaRPr/>
          </a:p>
        </p:txBody>
      </p:sp>
      <p:pic>
        <p:nvPicPr>
          <p:cNvPr id="1508" name="Google Shape;1508;p73"/>
          <p:cNvPicPr preferRelativeResize="0"/>
          <p:nvPr/>
        </p:nvPicPr>
        <p:blipFill rotWithShape="1">
          <a:blip r:embed="rId3">
            <a:alphaModFix/>
          </a:blip>
          <a:srcRect/>
          <a:stretch/>
        </p:blipFill>
        <p:spPr>
          <a:xfrm>
            <a:off x="656347" y="923805"/>
            <a:ext cx="3222171" cy="3222171"/>
          </a:xfrm>
          <a:prstGeom prst="rect">
            <a:avLst/>
          </a:prstGeom>
          <a:noFill/>
          <a:ln>
            <a:noFill/>
          </a:ln>
        </p:spPr>
      </p:pic>
      <p:sp>
        <p:nvSpPr>
          <p:cNvPr id="1509" name="Google Shape;1509;p73"/>
          <p:cNvSpPr txBox="1"/>
          <p:nvPr/>
        </p:nvSpPr>
        <p:spPr>
          <a:xfrm>
            <a:off x="6176458" y="4669326"/>
            <a:ext cx="591435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Alternate Texts</a:t>
            </a:r>
            <a:endParaRPr/>
          </a:p>
        </p:txBody>
      </p:sp>
      <p:sp>
        <p:nvSpPr>
          <p:cNvPr id="1510" name="Google Shape;1510;p73"/>
          <p:cNvSpPr txBox="1"/>
          <p:nvPr/>
        </p:nvSpPr>
        <p:spPr>
          <a:xfrm>
            <a:off x="6176458" y="5401288"/>
            <a:ext cx="591435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Computer Programs</a:t>
            </a:r>
            <a:endParaRPr/>
          </a:p>
        </p:txBody>
      </p:sp>
      <p:sp>
        <p:nvSpPr>
          <p:cNvPr id="1511" name="Google Shape;1511;p73"/>
          <p:cNvSpPr/>
          <p:nvPr/>
        </p:nvSpPr>
        <p:spPr>
          <a:xfrm>
            <a:off x="5640407" y="695205"/>
            <a:ext cx="270535" cy="360709"/>
          </a:xfrm>
          <a:custGeom>
            <a:avLst/>
            <a:gdLst/>
            <a:ahLst/>
            <a:cxnLst/>
            <a:rect l="l" t="t" r="r" b="b"/>
            <a:pathLst>
              <a:path w="443" h="590" extrusionOk="0">
                <a:moveTo>
                  <a:pt x="113" y="382"/>
                </a:moveTo>
                <a:lnTo>
                  <a:pt x="146" y="319"/>
                </a:lnTo>
                <a:cubicBezTo>
                  <a:pt x="160" y="295"/>
                  <a:pt x="163" y="249"/>
                  <a:pt x="163" y="247"/>
                </a:cubicBezTo>
                <a:lnTo>
                  <a:pt x="163" y="37"/>
                </a:lnTo>
                <a:lnTo>
                  <a:pt x="153" y="37"/>
                </a:lnTo>
                <a:cubicBezTo>
                  <a:pt x="151" y="37"/>
                  <a:pt x="150" y="37"/>
                  <a:pt x="149" y="34"/>
                </a:cubicBezTo>
                <a:cubicBezTo>
                  <a:pt x="148" y="32"/>
                  <a:pt x="148" y="29"/>
                  <a:pt x="148" y="28"/>
                </a:cubicBezTo>
                <a:cubicBezTo>
                  <a:pt x="148" y="25"/>
                  <a:pt x="149" y="23"/>
                  <a:pt x="152" y="22"/>
                </a:cubicBezTo>
                <a:cubicBezTo>
                  <a:pt x="154" y="21"/>
                  <a:pt x="157" y="20"/>
                  <a:pt x="160" y="20"/>
                </a:cubicBezTo>
                <a:lnTo>
                  <a:pt x="160" y="20"/>
                </a:lnTo>
                <a:lnTo>
                  <a:pt x="160" y="20"/>
                </a:lnTo>
                <a:lnTo>
                  <a:pt x="283" y="20"/>
                </a:lnTo>
                <a:lnTo>
                  <a:pt x="283" y="20"/>
                </a:lnTo>
                <a:lnTo>
                  <a:pt x="284" y="20"/>
                </a:lnTo>
                <a:lnTo>
                  <a:pt x="284" y="20"/>
                </a:lnTo>
                <a:cubicBezTo>
                  <a:pt x="286" y="20"/>
                  <a:pt x="289" y="21"/>
                  <a:pt x="292" y="22"/>
                </a:cubicBezTo>
                <a:cubicBezTo>
                  <a:pt x="294" y="23"/>
                  <a:pt x="295" y="25"/>
                  <a:pt x="296" y="28"/>
                </a:cubicBezTo>
                <a:cubicBezTo>
                  <a:pt x="296" y="29"/>
                  <a:pt x="295" y="32"/>
                  <a:pt x="294" y="34"/>
                </a:cubicBezTo>
                <a:cubicBezTo>
                  <a:pt x="293" y="37"/>
                  <a:pt x="292" y="37"/>
                  <a:pt x="291" y="37"/>
                </a:cubicBezTo>
                <a:lnTo>
                  <a:pt x="281" y="37"/>
                </a:lnTo>
                <a:lnTo>
                  <a:pt x="281" y="247"/>
                </a:lnTo>
                <a:lnTo>
                  <a:pt x="281" y="247"/>
                </a:lnTo>
                <a:cubicBezTo>
                  <a:pt x="281" y="249"/>
                  <a:pt x="283" y="295"/>
                  <a:pt x="297" y="319"/>
                </a:cubicBezTo>
                <a:lnTo>
                  <a:pt x="330" y="382"/>
                </a:lnTo>
                <a:cubicBezTo>
                  <a:pt x="257" y="382"/>
                  <a:pt x="187" y="382"/>
                  <a:pt x="113" y="382"/>
                </a:cubicBezTo>
                <a:close/>
                <a:moveTo>
                  <a:pt x="439" y="550"/>
                </a:moveTo>
                <a:cubicBezTo>
                  <a:pt x="436" y="542"/>
                  <a:pt x="433" y="535"/>
                  <a:pt x="432" y="535"/>
                </a:cubicBezTo>
                <a:lnTo>
                  <a:pt x="315" y="309"/>
                </a:lnTo>
                <a:lnTo>
                  <a:pt x="314" y="309"/>
                </a:lnTo>
                <a:cubicBezTo>
                  <a:pt x="305" y="293"/>
                  <a:pt x="301" y="259"/>
                  <a:pt x="301" y="247"/>
                </a:cubicBezTo>
                <a:lnTo>
                  <a:pt x="301" y="55"/>
                </a:lnTo>
                <a:cubicBezTo>
                  <a:pt x="312" y="50"/>
                  <a:pt x="316" y="37"/>
                  <a:pt x="316" y="28"/>
                </a:cubicBezTo>
                <a:lnTo>
                  <a:pt x="316" y="27"/>
                </a:lnTo>
                <a:cubicBezTo>
                  <a:pt x="315" y="16"/>
                  <a:pt x="310" y="8"/>
                  <a:pt x="300" y="4"/>
                </a:cubicBezTo>
                <a:cubicBezTo>
                  <a:pt x="294" y="0"/>
                  <a:pt x="287" y="0"/>
                  <a:pt x="284" y="0"/>
                </a:cubicBezTo>
                <a:lnTo>
                  <a:pt x="283" y="0"/>
                </a:lnTo>
                <a:lnTo>
                  <a:pt x="161" y="0"/>
                </a:lnTo>
                <a:lnTo>
                  <a:pt x="160" y="0"/>
                </a:lnTo>
                <a:cubicBezTo>
                  <a:pt x="156" y="0"/>
                  <a:pt x="150" y="0"/>
                  <a:pt x="143" y="4"/>
                </a:cubicBezTo>
                <a:cubicBezTo>
                  <a:pt x="134" y="8"/>
                  <a:pt x="128" y="16"/>
                  <a:pt x="128" y="27"/>
                </a:cubicBezTo>
                <a:lnTo>
                  <a:pt x="128" y="28"/>
                </a:lnTo>
                <a:cubicBezTo>
                  <a:pt x="128" y="37"/>
                  <a:pt x="132" y="50"/>
                  <a:pt x="143" y="55"/>
                </a:cubicBezTo>
                <a:lnTo>
                  <a:pt x="143" y="247"/>
                </a:lnTo>
                <a:cubicBezTo>
                  <a:pt x="142" y="259"/>
                  <a:pt x="138" y="293"/>
                  <a:pt x="129" y="309"/>
                </a:cubicBezTo>
                <a:lnTo>
                  <a:pt x="129" y="309"/>
                </a:lnTo>
                <a:lnTo>
                  <a:pt x="11" y="535"/>
                </a:lnTo>
                <a:cubicBezTo>
                  <a:pt x="11" y="535"/>
                  <a:pt x="7" y="542"/>
                  <a:pt x="4" y="550"/>
                </a:cubicBezTo>
                <a:cubicBezTo>
                  <a:pt x="0" y="563"/>
                  <a:pt x="0" y="573"/>
                  <a:pt x="4" y="580"/>
                </a:cubicBezTo>
                <a:cubicBezTo>
                  <a:pt x="7" y="584"/>
                  <a:pt x="12" y="590"/>
                  <a:pt x="24" y="590"/>
                </a:cubicBezTo>
                <a:lnTo>
                  <a:pt x="420" y="590"/>
                </a:lnTo>
                <a:cubicBezTo>
                  <a:pt x="431" y="590"/>
                  <a:pt x="437" y="584"/>
                  <a:pt x="439" y="580"/>
                </a:cubicBezTo>
                <a:cubicBezTo>
                  <a:pt x="443" y="573"/>
                  <a:pt x="443" y="563"/>
                  <a:pt x="439" y="550"/>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512" name="Google Shape;1512;p73"/>
          <p:cNvSpPr/>
          <p:nvPr/>
        </p:nvSpPr>
        <p:spPr>
          <a:xfrm>
            <a:off x="5640407" y="5506691"/>
            <a:ext cx="270535" cy="360709"/>
          </a:xfrm>
          <a:custGeom>
            <a:avLst/>
            <a:gdLst/>
            <a:ahLst/>
            <a:cxnLst/>
            <a:rect l="l" t="t" r="r" b="b"/>
            <a:pathLst>
              <a:path w="443" h="590" extrusionOk="0">
                <a:moveTo>
                  <a:pt x="113" y="382"/>
                </a:moveTo>
                <a:lnTo>
                  <a:pt x="146" y="319"/>
                </a:lnTo>
                <a:cubicBezTo>
                  <a:pt x="160" y="295"/>
                  <a:pt x="163" y="249"/>
                  <a:pt x="163" y="247"/>
                </a:cubicBezTo>
                <a:lnTo>
                  <a:pt x="163" y="37"/>
                </a:lnTo>
                <a:lnTo>
                  <a:pt x="153" y="37"/>
                </a:lnTo>
                <a:cubicBezTo>
                  <a:pt x="151" y="37"/>
                  <a:pt x="150" y="37"/>
                  <a:pt x="149" y="34"/>
                </a:cubicBezTo>
                <a:cubicBezTo>
                  <a:pt x="148" y="32"/>
                  <a:pt x="148" y="29"/>
                  <a:pt x="148" y="28"/>
                </a:cubicBezTo>
                <a:cubicBezTo>
                  <a:pt x="148" y="25"/>
                  <a:pt x="149" y="23"/>
                  <a:pt x="152" y="22"/>
                </a:cubicBezTo>
                <a:cubicBezTo>
                  <a:pt x="154" y="21"/>
                  <a:pt x="157" y="20"/>
                  <a:pt x="160" y="20"/>
                </a:cubicBezTo>
                <a:lnTo>
                  <a:pt x="160" y="20"/>
                </a:lnTo>
                <a:lnTo>
                  <a:pt x="160" y="20"/>
                </a:lnTo>
                <a:lnTo>
                  <a:pt x="283" y="20"/>
                </a:lnTo>
                <a:lnTo>
                  <a:pt x="283" y="20"/>
                </a:lnTo>
                <a:lnTo>
                  <a:pt x="284" y="20"/>
                </a:lnTo>
                <a:lnTo>
                  <a:pt x="284" y="20"/>
                </a:lnTo>
                <a:cubicBezTo>
                  <a:pt x="286" y="20"/>
                  <a:pt x="289" y="21"/>
                  <a:pt x="292" y="22"/>
                </a:cubicBezTo>
                <a:cubicBezTo>
                  <a:pt x="294" y="23"/>
                  <a:pt x="295" y="25"/>
                  <a:pt x="296" y="28"/>
                </a:cubicBezTo>
                <a:cubicBezTo>
                  <a:pt x="296" y="29"/>
                  <a:pt x="295" y="32"/>
                  <a:pt x="294" y="34"/>
                </a:cubicBezTo>
                <a:cubicBezTo>
                  <a:pt x="293" y="37"/>
                  <a:pt x="292" y="37"/>
                  <a:pt x="291" y="37"/>
                </a:cubicBezTo>
                <a:lnTo>
                  <a:pt x="281" y="37"/>
                </a:lnTo>
                <a:lnTo>
                  <a:pt x="281" y="247"/>
                </a:lnTo>
                <a:lnTo>
                  <a:pt x="281" y="247"/>
                </a:lnTo>
                <a:cubicBezTo>
                  <a:pt x="281" y="249"/>
                  <a:pt x="283" y="295"/>
                  <a:pt x="297" y="319"/>
                </a:cubicBezTo>
                <a:lnTo>
                  <a:pt x="330" y="382"/>
                </a:lnTo>
                <a:cubicBezTo>
                  <a:pt x="257" y="382"/>
                  <a:pt x="187" y="382"/>
                  <a:pt x="113" y="382"/>
                </a:cubicBezTo>
                <a:close/>
                <a:moveTo>
                  <a:pt x="439" y="550"/>
                </a:moveTo>
                <a:cubicBezTo>
                  <a:pt x="436" y="542"/>
                  <a:pt x="433" y="535"/>
                  <a:pt x="432" y="535"/>
                </a:cubicBezTo>
                <a:lnTo>
                  <a:pt x="315" y="309"/>
                </a:lnTo>
                <a:lnTo>
                  <a:pt x="314" y="309"/>
                </a:lnTo>
                <a:cubicBezTo>
                  <a:pt x="305" y="293"/>
                  <a:pt x="301" y="259"/>
                  <a:pt x="301" y="247"/>
                </a:cubicBezTo>
                <a:lnTo>
                  <a:pt x="301" y="55"/>
                </a:lnTo>
                <a:cubicBezTo>
                  <a:pt x="312" y="50"/>
                  <a:pt x="316" y="37"/>
                  <a:pt x="316" y="28"/>
                </a:cubicBezTo>
                <a:lnTo>
                  <a:pt x="316" y="27"/>
                </a:lnTo>
                <a:cubicBezTo>
                  <a:pt x="315" y="16"/>
                  <a:pt x="310" y="8"/>
                  <a:pt x="300" y="4"/>
                </a:cubicBezTo>
                <a:cubicBezTo>
                  <a:pt x="294" y="0"/>
                  <a:pt x="287" y="0"/>
                  <a:pt x="284" y="0"/>
                </a:cubicBezTo>
                <a:lnTo>
                  <a:pt x="283" y="0"/>
                </a:lnTo>
                <a:lnTo>
                  <a:pt x="161" y="0"/>
                </a:lnTo>
                <a:lnTo>
                  <a:pt x="160" y="0"/>
                </a:lnTo>
                <a:cubicBezTo>
                  <a:pt x="156" y="0"/>
                  <a:pt x="150" y="0"/>
                  <a:pt x="143" y="4"/>
                </a:cubicBezTo>
                <a:cubicBezTo>
                  <a:pt x="134" y="8"/>
                  <a:pt x="128" y="16"/>
                  <a:pt x="128" y="27"/>
                </a:cubicBezTo>
                <a:lnTo>
                  <a:pt x="128" y="28"/>
                </a:lnTo>
                <a:cubicBezTo>
                  <a:pt x="128" y="37"/>
                  <a:pt x="132" y="50"/>
                  <a:pt x="143" y="55"/>
                </a:cubicBezTo>
                <a:lnTo>
                  <a:pt x="143" y="247"/>
                </a:lnTo>
                <a:cubicBezTo>
                  <a:pt x="142" y="259"/>
                  <a:pt x="138" y="293"/>
                  <a:pt x="129" y="309"/>
                </a:cubicBezTo>
                <a:lnTo>
                  <a:pt x="129" y="309"/>
                </a:lnTo>
                <a:lnTo>
                  <a:pt x="11" y="535"/>
                </a:lnTo>
                <a:cubicBezTo>
                  <a:pt x="11" y="535"/>
                  <a:pt x="7" y="542"/>
                  <a:pt x="4" y="550"/>
                </a:cubicBezTo>
                <a:cubicBezTo>
                  <a:pt x="0" y="563"/>
                  <a:pt x="0" y="573"/>
                  <a:pt x="4" y="580"/>
                </a:cubicBezTo>
                <a:cubicBezTo>
                  <a:pt x="7" y="584"/>
                  <a:pt x="12" y="590"/>
                  <a:pt x="24" y="590"/>
                </a:cubicBezTo>
                <a:lnTo>
                  <a:pt x="420" y="590"/>
                </a:lnTo>
                <a:cubicBezTo>
                  <a:pt x="431" y="590"/>
                  <a:pt x="437" y="584"/>
                  <a:pt x="439" y="580"/>
                </a:cubicBezTo>
                <a:cubicBezTo>
                  <a:pt x="443" y="573"/>
                  <a:pt x="443" y="563"/>
                  <a:pt x="439" y="550"/>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513" name="Google Shape;1513;p73"/>
          <p:cNvSpPr/>
          <p:nvPr/>
        </p:nvSpPr>
        <p:spPr>
          <a:xfrm>
            <a:off x="5640407" y="4766463"/>
            <a:ext cx="270535" cy="360709"/>
          </a:xfrm>
          <a:custGeom>
            <a:avLst/>
            <a:gdLst/>
            <a:ahLst/>
            <a:cxnLst/>
            <a:rect l="l" t="t" r="r" b="b"/>
            <a:pathLst>
              <a:path w="443" h="590" extrusionOk="0">
                <a:moveTo>
                  <a:pt x="113" y="382"/>
                </a:moveTo>
                <a:lnTo>
                  <a:pt x="146" y="319"/>
                </a:lnTo>
                <a:cubicBezTo>
                  <a:pt x="160" y="295"/>
                  <a:pt x="163" y="249"/>
                  <a:pt x="163" y="247"/>
                </a:cubicBezTo>
                <a:lnTo>
                  <a:pt x="163" y="37"/>
                </a:lnTo>
                <a:lnTo>
                  <a:pt x="153" y="37"/>
                </a:lnTo>
                <a:cubicBezTo>
                  <a:pt x="151" y="37"/>
                  <a:pt x="150" y="37"/>
                  <a:pt x="149" y="34"/>
                </a:cubicBezTo>
                <a:cubicBezTo>
                  <a:pt x="148" y="32"/>
                  <a:pt x="148" y="29"/>
                  <a:pt x="148" y="28"/>
                </a:cubicBezTo>
                <a:cubicBezTo>
                  <a:pt x="148" y="25"/>
                  <a:pt x="149" y="23"/>
                  <a:pt x="152" y="22"/>
                </a:cubicBezTo>
                <a:cubicBezTo>
                  <a:pt x="154" y="21"/>
                  <a:pt x="157" y="20"/>
                  <a:pt x="160" y="20"/>
                </a:cubicBezTo>
                <a:lnTo>
                  <a:pt x="160" y="20"/>
                </a:lnTo>
                <a:lnTo>
                  <a:pt x="160" y="20"/>
                </a:lnTo>
                <a:lnTo>
                  <a:pt x="283" y="20"/>
                </a:lnTo>
                <a:lnTo>
                  <a:pt x="283" y="20"/>
                </a:lnTo>
                <a:lnTo>
                  <a:pt x="284" y="20"/>
                </a:lnTo>
                <a:lnTo>
                  <a:pt x="284" y="20"/>
                </a:lnTo>
                <a:cubicBezTo>
                  <a:pt x="286" y="20"/>
                  <a:pt x="289" y="21"/>
                  <a:pt x="292" y="22"/>
                </a:cubicBezTo>
                <a:cubicBezTo>
                  <a:pt x="294" y="23"/>
                  <a:pt x="295" y="25"/>
                  <a:pt x="296" y="28"/>
                </a:cubicBezTo>
                <a:cubicBezTo>
                  <a:pt x="296" y="29"/>
                  <a:pt x="295" y="32"/>
                  <a:pt x="294" y="34"/>
                </a:cubicBezTo>
                <a:cubicBezTo>
                  <a:pt x="293" y="37"/>
                  <a:pt x="292" y="37"/>
                  <a:pt x="291" y="37"/>
                </a:cubicBezTo>
                <a:lnTo>
                  <a:pt x="281" y="37"/>
                </a:lnTo>
                <a:lnTo>
                  <a:pt x="281" y="247"/>
                </a:lnTo>
                <a:lnTo>
                  <a:pt x="281" y="247"/>
                </a:lnTo>
                <a:cubicBezTo>
                  <a:pt x="281" y="249"/>
                  <a:pt x="283" y="295"/>
                  <a:pt x="297" y="319"/>
                </a:cubicBezTo>
                <a:lnTo>
                  <a:pt x="330" y="382"/>
                </a:lnTo>
                <a:cubicBezTo>
                  <a:pt x="257" y="382"/>
                  <a:pt x="187" y="382"/>
                  <a:pt x="113" y="382"/>
                </a:cubicBezTo>
                <a:close/>
                <a:moveTo>
                  <a:pt x="439" y="550"/>
                </a:moveTo>
                <a:cubicBezTo>
                  <a:pt x="436" y="542"/>
                  <a:pt x="433" y="535"/>
                  <a:pt x="432" y="535"/>
                </a:cubicBezTo>
                <a:lnTo>
                  <a:pt x="315" y="309"/>
                </a:lnTo>
                <a:lnTo>
                  <a:pt x="314" y="309"/>
                </a:lnTo>
                <a:cubicBezTo>
                  <a:pt x="305" y="293"/>
                  <a:pt x="301" y="259"/>
                  <a:pt x="301" y="247"/>
                </a:cubicBezTo>
                <a:lnTo>
                  <a:pt x="301" y="55"/>
                </a:lnTo>
                <a:cubicBezTo>
                  <a:pt x="312" y="50"/>
                  <a:pt x="316" y="37"/>
                  <a:pt x="316" y="28"/>
                </a:cubicBezTo>
                <a:lnTo>
                  <a:pt x="316" y="27"/>
                </a:lnTo>
                <a:cubicBezTo>
                  <a:pt x="315" y="16"/>
                  <a:pt x="310" y="8"/>
                  <a:pt x="300" y="4"/>
                </a:cubicBezTo>
                <a:cubicBezTo>
                  <a:pt x="294" y="0"/>
                  <a:pt x="287" y="0"/>
                  <a:pt x="284" y="0"/>
                </a:cubicBezTo>
                <a:lnTo>
                  <a:pt x="283" y="0"/>
                </a:lnTo>
                <a:lnTo>
                  <a:pt x="161" y="0"/>
                </a:lnTo>
                <a:lnTo>
                  <a:pt x="160" y="0"/>
                </a:lnTo>
                <a:cubicBezTo>
                  <a:pt x="156" y="0"/>
                  <a:pt x="150" y="0"/>
                  <a:pt x="143" y="4"/>
                </a:cubicBezTo>
                <a:cubicBezTo>
                  <a:pt x="134" y="8"/>
                  <a:pt x="128" y="16"/>
                  <a:pt x="128" y="27"/>
                </a:cubicBezTo>
                <a:lnTo>
                  <a:pt x="128" y="28"/>
                </a:lnTo>
                <a:cubicBezTo>
                  <a:pt x="128" y="37"/>
                  <a:pt x="132" y="50"/>
                  <a:pt x="143" y="55"/>
                </a:cubicBezTo>
                <a:lnTo>
                  <a:pt x="143" y="247"/>
                </a:lnTo>
                <a:cubicBezTo>
                  <a:pt x="142" y="259"/>
                  <a:pt x="138" y="293"/>
                  <a:pt x="129" y="309"/>
                </a:cubicBezTo>
                <a:lnTo>
                  <a:pt x="129" y="309"/>
                </a:lnTo>
                <a:lnTo>
                  <a:pt x="11" y="535"/>
                </a:lnTo>
                <a:cubicBezTo>
                  <a:pt x="11" y="535"/>
                  <a:pt x="7" y="542"/>
                  <a:pt x="4" y="550"/>
                </a:cubicBezTo>
                <a:cubicBezTo>
                  <a:pt x="0" y="563"/>
                  <a:pt x="0" y="573"/>
                  <a:pt x="4" y="580"/>
                </a:cubicBezTo>
                <a:cubicBezTo>
                  <a:pt x="7" y="584"/>
                  <a:pt x="12" y="590"/>
                  <a:pt x="24" y="590"/>
                </a:cubicBezTo>
                <a:lnTo>
                  <a:pt x="420" y="590"/>
                </a:lnTo>
                <a:cubicBezTo>
                  <a:pt x="431" y="590"/>
                  <a:pt x="437" y="584"/>
                  <a:pt x="439" y="580"/>
                </a:cubicBezTo>
                <a:cubicBezTo>
                  <a:pt x="443" y="573"/>
                  <a:pt x="443" y="563"/>
                  <a:pt x="439" y="550"/>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514" name="Google Shape;1514;p73"/>
          <p:cNvSpPr/>
          <p:nvPr/>
        </p:nvSpPr>
        <p:spPr>
          <a:xfrm>
            <a:off x="5640407" y="3939149"/>
            <a:ext cx="270535" cy="360709"/>
          </a:xfrm>
          <a:custGeom>
            <a:avLst/>
            <a:gdLst/>
            <a:ahLst/>
            <a:cxnLst/>
            <a:rect l="l" t="t" r="r" b="b"/>
            <a:pathLst>
              <a:path w="443" h="590" extrusionOk="0">
                <a:moveTo>
                  <a:pt x="113" y="382"/>
                </a:moveTo>
                <a:lnTo>
                  <a:pt x="146" y="319"/>
                </a:lnTo>
                <a:cubicBezTo>
                  <a:pt x="160" y="295"/>
                  <a:pt x="163" y="249"/>
                  <a:pt x="163" y="247"/>
                </a:cubicBezTo>
                <a:lnTo>
                  <a:pt x="163" y="37"/>
                </a:lnTo>
                <a:lnTo>
                  <a:pt x="153" y="37"/>
                </a:lnTo>
                <a:cubicBezTo>
                  <a:pt x="151" y="37"/>
                  <a:pt x="150" y="37"/>
                  <a:pt x="149" y="34"/>
                </a:cubicBezTo>
                <a:cubicBezTo>
                  <a:pt x="148" y="32"/>
                  <a:pt x="148" y="29"/>
                  <a:pt x="148" y="28"/>
                </a:cubicBezTo>
                <a:cubicBezTo>
                  <a:pt x="148" y="25"/>
                  <a:pt x="149" y="23"/>
                  <a:pt x="152" y="22"/>
                </a:cubicBezTo>
                <a:cubicBezTo>
                  <a:pt x="154" y="21"/>
                  <a:pt x="157" y="20"/>
                  <a:pt x="160" y="20"/>
                </a:cubicBezTo>
                <a:lnTo>
                  <a:pt x="160" y="20"/>
                </a:lnTo>
                <a:lnTo>
                  <a:pt x="160" y="20"/>
                </a:lnTo>
                <a:lnTo>
                  <a:pt x="283" y="20"/>
                </a:lnTo>
                <a:lnTo>
                  <a:pt x="283" y="20"/>
                </a:lnTo>
                <a:lnTo>
                  <a:pt x="284" y="20"/>
                </a:lnTo>
                <a:lnTo>
                  <a:pt x="284" y="20"/>
                </a:lnTo>
                <a:cubicBezTo>
                  <a:pt x="286" y="20"/>
                  <a:pt x="289" y="21"/>
                  <a:pt x="292" y="22"/>
                </a:cubicBezTo>
                <a:cubicBezTo>
                  <a:pt x="294" y="23"/>
                  <a:pt x="295" y="25"/>
                  <a:pt x="296" y="28"/>
                </a:cubicBezTo>
                <a:cubicBezTo>
                  <a:pt x="296" y="29"/>
                  <a:pt x="295" y="32"/>
                  <a:pt x="294" y="34"/>
                </a:cubicBezTo>
                <a:cubicBezTo>
                  <a:pt x="293" y="37"/>
                  <a:pt x="292" y="37"/>
                  <a:pt x="291" y="37"/>
                </a:cubicBezTo>
                <a:lnTo>
                  <a:pt x="281" y="37"/>
                </a:lnTo>
                <a:lnTo>
                  <a:pt x="281" y="247"/>
                </a:lnTo>
                <a:lnTo>
                  <a:pt x="281" y="247"/>
                </a:lnTo>
                <a:cubicBezTo>
                  <a:pt x="281" y="249"/>
                  <a:pt x="283" y="295"/>
                  <a:pt x="297" y="319"/>
                </a:cubicBezTo>
                <a:lnTo>
                  <a:pt x="330" y="382"/>
                </a:lnTo>
                <a:cubicBezTo>
                  <a:pt x="257" y="382"/>
                  <a:pt x="187" y="382"/>
                  <a:pt x="113" y="382"/>
                </a:cubicBezTo>
                <a:close/>
                <a:moveTo>
                  <a:pt x="439" y="550"/>
                </a:moveTo>
                <a:cubicBezTo>
                  <a:pt x="436" y="542"/>
                  <a:pt x="433" y="535"/>
                  <a:pt x="432" y="535"/>
                </a:cubicBezTo>
                <a:lnTo>
                  <a:pt x="315" y="309"/>
                </a:lnTo>
                <a:lnTo>
                  <a:pt x="314" y="309"/>
                </a:lnTo>
                <a:cubicBezTo>
                  <a:pt x="305" y="293"/>
                  <a:pt x="301" y="259"/>
                  <a:pt x="301" y="247"/>
                </a:cubicBezTo>
                <a:lnTo>
                  <a:pt x="301" y="55"/>
                </a:lnTo>
                <a:cubicBezTo>
                  <a:pt x="312" y="50"/>
                  <a:pt x="316" y="37"/>
                  <a:pt x="316" y="28"/>
                </a:cubicBezTo>
                <a:lnTo>
                  <a:pt x="316" y="27"/>
                </a:lnTo>
                <a:cubicBezTo>
                  <a:pt x="315" y="16"/>
                  <a:pt x="310" y="8"/>
                  <a:pt x="300" y="4"/>
                </a:cubicBezTo>
                <a:cubicBezTo>
                  <a:pt x="294" y="0"/>
                  <a:pt x="287" y="0"/>
                  <a:pt x="284" y="0"/>
                </a:cubicBezTo>
                <a:lnTo>
                  <a:pt x="283" y="0"/>
                </a:lnTo>
                <a:lnTo>
                  <a:pt x="161" y="0"/>
                </a:lnTo>
                <a:lnTo>
                  <a:pt x="160" y="0"/>
                </a:lnTo>
                <a:cubicBezTo>
                  <a:pt x="156" y="0"/>
                  <a:pt x="150" y="0"/>
                  <a:pt x="143" y="4"/>
                </a:cubicBezTo>
                <a:cubicBezTo>
                  <a:pt x="134" y="8"/>
                  <a:pt x="128" y="16"/>
                  <a:pt x="128" y="27"/>
                </a:cubicBezTo>
                <a:lnTo>
                  <a:pt x="128" y="28"/>
                </a:lnTo>
                <a:cubicBezTo>
                  <a:pt x="128" y="37"/>
                  <a:pt x="132" y="50"/>
                  <a:pt x="143" y="55"/>
                </a:cubicBezTo>
                <a:lnTo>
                  <a:pt x="143" y="247"/>
                </a:lnTo>
                <a:cubicBezTo>
                  <a:pt x="142" y="259"/>
                  <a:pt x="138" y="293"/>
                  <a:pt x="129" y="309"/>
                </a:cubicBezTo>
                <a:lnTo>
                  <a:pt x="129" y="309"/>
                </a:lnTo>
                <a:lnTo>
                  <a:pt x="11" y="535"/>
                </a:lnTo>
                <a:cubicBezTo>
                  <a:pt x="11" y="535"/>
                  <a:pt x="7" y="542"/>
                  <a:pt x="4" y="550"/>
                </a:cubicBezTo>
                <a:cubicBezTo>
                  <a:pt x="0" y="563"/>
                  <a:pt x="0" y="573"/>
                  <a:pt x="4" y="580"/>
                </a:cubicBezTo>
                <a:cubicBezTo>
                  <a:pt x="7" y="584"/>
                  <a:pt x="12" y="590"/>
                  <a:pt x="24" y="590"/>
                </a:cubicBezTo>
                <a:lnTo>
                  <a:pt x="420" y="590"/>
                </a:lnTo>
                <a:cubicBezTo>
                  <a:pt x="431" y="590"/>
                  <a:pt x="437" y="584"/>
                  <a:pt x="439" y="580"/>
                </a:cubicBezTo>
                <a:cubicBezTo>
                  <a:pt x="443" y="573"/>
                  <a:pt x="443" y="563"/>
                  <a:pt x="439" y="550"/>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515" name="Google Shape;1515;p73"/>
          <p:cNvSpPr/>
          <p:nvPr/>
        </p:nvSpPr>
        <p:spPr>
          <a:xfrm>
            <a:off x="5640407" y="2763492"/>
            <a:ext cx="270535" cy="360709"/>
          </a:xfrm>
          <a:custGeom>
            <a:avLst/>
            <a:gdLst/>
            <a:ahLst/>
            <a:cxnLst/>
            <a:rect l="l" t="t" r="r" b="b"/>
            <a:pathLst>
              <a:path w="443" h="590" extrusionOk="0">
                <a:moveTo>
                  <a:pt x="113" y="382"/>
                </a:moveTo>
                <a:lnTo>
                  <a:pt x="146" y="319"/>
                </a:lnTo>
                <a:cubicBezTo>
                  <a:pt x="160" y="295"/>
                  <a:pt x="163" y="249"/>
                  <a:pt x="163" y="247"/>
                </a:cubicBezTo>
                <a:lnTo>
                  <a:pt x="163" y="37"/>
                </a:lnTo>
                <a:lnTo>
                  <a:pt x="153" y="37"/>
                </a:lnTo>
                <a:cubicBezTo>
                  <a:pt x="151" y="37"/>
                  <a:pt x="150" y="37"/>
                  <a:pt x="149" y="34"/>
                </a:cubicBezTo>
                <a:cubicBezTo>
                  <a:pt x="148" y="32"/>
                  <a:pt x="148" y="29"/>
                  <a:pt x="148" y="28"/>
                </a:cubicBezTo>
                <a:cubicBezTo>
                  <a:pt x="148" y="25"/>
                  <a:pt x="149" y="23"/>
                  <a:pt x="152" y="22"/>
                </a:cubicBezTo>
                <a:cubicBezTo>
                  <a:pt x="154" y="21"/>
                  <a:pt x="157" y="20"/>
                  <a:pt x="160" y="20"/>
                </a:cubicBezTo>
                <a:lnTo>
                  <a:pt x="160" y="20"/>
                </a:lnTo>
                <a:lnTo>
                  <a:pt x="160" y="20"/>
                </a:lnTo>
                <a:lnTo>
                  <a:pt x="283" y="20"/>
                </a:lnTo>
                <a:lnTo>
                  <a:pt x="283" y="20"/>
                </a:lnTo>
                <a:lnTo>
                  <a:pt x="284" y="20"/>
                </a:lnTo>
                <a:lnTo>
                  <a:pt x="284" y="20"/>
                </a:lnTo>
                <a:cubicBezTo>
                  <a:pt x="286" y="20"/>
                  <a:pt x="289" y="21"/>
                  <a:pt x="292" y="22"/>
                </a:cubicBezTo>
                <a:cubicBezTo>
                  <a:pt x="294" y="23"/>
                  <a:pt x="295" y="25"/>
                  <a:pt x="296" y="28"/>
                </a:cubicBezTo>
                <a:cubicBezTo>
                  <a:pt x="296" y="29"/>
                  <a:pt x="295" y="32"/>
                  <a:pt x="294" y="34"/>
                </a:cubicBezTo>
                <a:cubicBezTo>
                  <a:pt x="293" y="37"/>
                  <a:pt x="292" y="37"/>
                  <a:pt x="291" y="37"/>
                </a:cubicBezTo>
                <a:lnTo>
                  <a:pt x="281" y="37"/>
                </a:lnTo>
                <a:lnTo>
                  <a:pt x="281" y="247"/>
                </a:lnTo>
                <a:lnTo>
                  <a:pt x="281" y="247"/>
                </a:lnTo>
                <a:cubicBezTo>
                  <a:pt x="281" y="249"/>
                  <a:pt x="283" y="295"/>
                  <a:pt x="297" y="319"/>
                </a:cubicBezTo>
                <a:lnTo>
                  <a:pt x="330" y="382"/>
                </a:lnTo>
                <a:cubicBezTo>
                  <a:pt x="257" y="382"/>
                  <a:pt x="187" y="382"/>
                  <a:pt x="113" y="382"/>
                </a:cubicBezTo>
                <a:close/>
                <a:moveTo>
                  <a:pt x="439" y="550"/>
                </a:moveTo>
                <a:cubicBezTo>
                  <a:pt x="436" y="542"/>
                  <a:pt x="433" y="535"/>
                  <a:pt x="432" y="535"/>
                </a:cubicBezTo>
                <a:lnTo>
                  <a:pt x="315" y="309"/>
                </a:lnTo>
                <a:lnTo>
                  <a:pt x="314" y="309"/>
                </a:lnTo>
                <a:cubicBezTo>
                  <a:pt x="305" y="293"/>
                  <a:pt x="301" y="259"/>
                  <a:pt x="301" y="247"/>
                </a:cubicBezTo>
                <a:lnTo>
                  <a:pt x="301" y="55"/>
                </a:lnTo>
                <a:cubicBezTo>
                  <a:pt x="312" y="50"/>
                  <a:pt x="316" y="37"/>
                  <a:pt x="316" y="28"/>
                </a:cubicBezTo>
                <a:lnTo>
                  <a:pt x="316" y="27"/>
                </a:lnTo>
                <a:cubicBezTo>
                  <a:pt x="315" y="16"/>
                  <a:pt x="310" y="8"/>
                  <a:pt x="300" y="4"/>
                </a:cubicBezTo>
                <a:cubicBezTo>
                  <a:pt x="294" y="0"/>
                  <a:pt x="287" y="0"/>
                  <a:pt x="284" y="0"/>
                </a:cubicBezTo>
                <a:lnTo>
                  <a:pt x="283" y="0"/>
                </a:lnTo>
                <a:lnTo>
                  <a:pt x="161" y="0"/>
                </a:lnTo>
                <a:lnTo>
                  <a:pt x="160" y="0"/>
                </a:lnTo>
                <a:cubicBezTo>
                  <a:pt x="156" y="0"/>
                  <a:pt x="150" y="0"/>
                  <a:pt x="143" y="4"/>
                </a:cubicBezTo>
                <a:cubicBezTo>
                  <a:pt x="134" y="8"/>
                  <a:pt x="128" y="16"/>
                  <a:pt x="128" y="27"/>
                </a:cubicBezTo>
                <a:lnTo>
                  <a:pt x="128" y="28"/>
                </a:lnTo>
                <a:cubicBezTo>
                  <a:pt x="128" y="37"/>
                  <a:pt x="132" y="50"/>
                  <a:pt x="143" y="55"/>
                </a:cubicBezTo>
                <a:lnTo>
                  <a:pt x="143" y="247"/>
                </a:lnTo>
                <a:cubicBezTo>
                  <a:pt x="142" y="259"/>
                  <a:pt x="138" y="293"/>
                  <a:pt x="129" y="309"/>
                </a:cubicBezTo>
                <a:lnTo>
                  <a:pt x="129" y="309"/>
                </a:lnTo>
                <a:lnTo>
                  <a:pt x="11" y="535"/>
                </a:lnTo>
                <a:cubicBezTo>
                  <a:pt x="11" y="535"/>
                  <a:pt x="7" y="542"/>
                  <a:pt x="4" y="550"/>
                </a:cubicBezTo>
                <a:cubicBezTo>
                  <a:pt x="0" y="563"/>
                  <a:pt x="0" y="573"/>
                  <a:pt x="4" y="580"/>
                </a:cubicBezTo>
                <a:cubicBezTo>
                  <a:pt x="7" y="584"/>
                  <a:pt x="12" y="590"/>
                  <a:pt x="24" y="590"/>
                </a:cubicBezTo>
                <a:lnTo>
                  <a:pt x="420" y="590"/>
                </a:lnTo>
                <a:cubicBezTo>
                  <a:pt x="431" y="590"/>
                  <a:pt x="437" y="584"/>
                  <a:pt x="439" y="580"/>
                </a:cubicBezTo>
                <a:cubicBezTo>
                  <a:pt x="443" y="573"/>
                  <a:pt x="443" y="563"/>
                  <a:pt x="439" y="550"/>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516" name="Google Shape;1516;p73"/>
          <p:cNvSpPr/>
          <p:nvPr/>
        </p:nvSpPr>
        <p:spPr>
          <a:xfrm>
            <a:off x="5640407" y="1849092"/>
            <a:ext cx="270535" cy="360709"/>
          </a:xfrm>
          <a:custGeom>
            <a:avLst/>
            <a:gdLst/>
            <a:ahLst/>
            <a:cxnLst/>
            <a:rect l="l" t="t" r="r" b="b"/>
            <a:pathLst>
              <a:path w="443" h="590" extrusionOk="0">
                <a:moveTo>
                  <a:pt x="113" y="382"/>
                </a:moveTo>
                <a:lnTo>
                  <a:pt x="146" y="319"/>
                </a:lnTo>
                <a:cubicBezTo>
                  <a:pt x="160" y="295"/>
                  <a:pt x="163" y="249"/>
                  <a:pt x="163" y="247"/>
                </a:cubicBezTo>
                <a:lnTo>
                  <a:pt x="163" y="37"/>
                </a:lnTo>
                <a:lnTo>
                  <a:pt x="153" y="37"/>
                </a:lnTo>
                <a:cubicBezTo>
                  <a:pt x="151" y="37"/>
                  <a:pt x="150" y="37"/>
                  <a:pt x="149" y="34"/>
                </a:cubicBezTo>
                <a:cubicBezTo>
                  <a:pt x="148" y="32"/>
                  <a:pt x="148" y="29"/>
                  <a:pt x="148" y="28"/>
                </a:cubicBezTo>
                <a:cubicBezTo>
                  <a:pt x="148" y="25"/>
                  <a:pt x="149" y="23"/>
                  <a:pt x="152" y="22"/>
                </a:cubicBezTo>
                <a:cubicBezTo>
                  <a:pt x="154" y="21"/>
                  <a:pt x="157" y="20"/>
                  <a:pt x="160" y="20"/>
                </a:cubicBezTo>
                <a:lnTo>
                  <a:pt x="160" y="20"/>
                </a:lnTo>
                <a:lnTo>
                  <a:pt x="160" y="20"/>
                </a:lnTo>
                <a:lnTo>
                  <a:pt x="283" y="20"/>
                </a:lnTo>
                <a:lnTo>
                  <a:pt x="283" y="20"/>
                </a:lnTo>
                <a:lnTo>
                  <a:pt x="284" y="20"/>
                </a:lnTo>
                <a:lnTo>
                  <a:pt x="284" y="20"/>
                </a:lnTo>
                <a:cubicBezTo>
                  <a:pt x="286" y="20"/>
                  <a:pt x="289" y="21"/>
                  <a:pt x="292" y="22"/>
                </a:cubicBezTo>
                <a:cubicBezTo>
                  <a:pt x="294" y="23"/>
                  <a:pt x="295" y="25"/>
                  <a:pt x="296" y="28"/>
                </a:cubicBezTo>
                <a:cubicBezTo>
                  <a:pt x="296" y="29"/>
                  <a:pt x="295" y="32"/>
                  <a:pt x="294" y="34"/>
                </a:cubicBezTo>
                <a:cubicBezTo>
                  <a:pt x="293" y="37"/>
                  <a:pt x="292" y="37"/>
                  <a:pt x="291" y="37"/>
                </a:cubicBezTo>
                <a:lnTo>
                  <a:pt x="281" y="37"/>
                </a:lnTo>
                <a:lnTo>
                  <a:pt x="281" y="247"/>
                </a:lnTo>
                <a:lnTo>
                  <a:pt x="281" y="247"/>
                </a:lnTo>
                <a:cubicBezTo>
                  <a:pt x="281" y="249"/>
                  <a:pt x="283" y="295"/>
                  <a:pt x="297" y="319"/>
                </a:cubicBezTo>
                <a:lnTo>
                  <a:pt x="330" y="382"/>
                </a:lnTo>
                <a:cubicBezTo>
                  <a:pt x="257" y="382"/>
                  <a:pt x="187" y="382"/>
                  <a:pt x="113" y="382"/>
                </a:cubicBezTo>
                <a:close/>
                <a:moveTo>
                  <a:pt x="439" y="550"/>
                </a:moveTo>
                <a:cubicBezTo>
                  <a:pt x="436" y="542"/>
                  <a:pt x="433" y="535"/>
                  <a:pt x="432" y="535"/>
                </a:cubicBezTo>
                <a:lnTo>
                  <a:pt x="315" y="309"/>
                </a:lnTo>
                <a:lnTo>
                  <a:pt x="314" y="309"/>
                </a:lnTo>
                <a:cubicBezTo>
                  <a:pt x="305" y="293"/>
                  <a:pt x="301" y="259"/>
                  <a:pt x="301" y="247"/>
                </a:cubicBezTo>
                <a:lnTo>
                  <a:pt x="301" y="55"/>
                </a:lnTo>
                <a:cubicBezTo>
                  <a:pt x="312" y="50"/>
                  <a:pt x="316" y="37"/>
                  <a:pt x="316" y="28"/>
                </a:cubicBezTo>
                <a:lnTo>
                  <a:pt x="316" y="27"/>
                </a:lnTo>
                <a:cubicBezTo>
                  <a:pt x="315" y="16"/>
                  <a:pt x="310" y="8"/>
                  <a:pt x="300" y="4"/>
                </a:cubicBezTo>
                <a:cubicBezTo>
                  <a:pt x="294" y="0"/>
                  <a:pt x="287" y="0"/>
                  <a:pt x="284" y="0"/>
                </a:cubicBezTo>
                <a:lnTo>
                  <a:pt x="283" y="0"/>
                </a:lnTo>
                <a:lnTo>
                  <a:pt x="161" y="0"/>
                </a:lnTo>
                <a:lnTo>
                  <a:pt x="160" y="0"/>
                </a:lnTo>
                <a:cubicBezTo>
                  <a:pt x="156" y="0"/>
                  <a:pt x="150" y="0"/>
                  <a:pt x="143" y="4"/>
                </a:cubicBezTo>
                <a:cubicBezTo>
                  <a:pt x="134" y="8"/>
                  <a:pt x="128" y="16"/>
                  <a:pt x="128" y="27"/>
                </a:cubicBezTo>
                <a:lnTo>
                  <a:pt x="128" y="28"/>
                </a:lnTo>
                <a:cubicBezTo>
                  <a:pt x="128" y="37"/>
                  <a:pt x="132" y="50"/>
                  <a:pt x="143" y="55"/>
                </a:cubicBezTo>
                <a:lnTo>
                  <a:pt x="143" y="247"/>
                </a:lnTo>
                <a:cubicBezTo>
                  <a:pt x="142" y="259"/>
                  <a:pt x="138" y="293"/>
                  <a:pt x="129" y="309"/>
                </a:cubicBezTo>
                <a:lnTo>
                  <a:pt x="129" y="309"/>
                </a:lnTo>
                <a:lnTo>
                  <a:pt x="11" y="535"/>
                </a:lnTo>
                <a:cubicBezTo>
                  <a:pt x="11" y="535"/>
                  <a:pt x="7" y="542"/>
                  <a:pt x="4" y="550"/>
                </a:cubicBezTo>
                <a:cubicBezTo>
                  <a:pt x="0" y="563"/>
                  <a:pt x="0" y="573"/>
                  <a:pt x="4" y="580"/>
                </a:cubicBezTo>
                <a:cubicBezTo>
                  <a:pt x="7" y="584"/>
                  <a:pt x="12" y="590"/>
                  <a:pt x="24" y="590"/>
                </a:cubicBezTo>
                <a:lnTo>
                  <a:pt x="420" y="590"/>
                </a:lnTo>
                <a:cubicBezTo>
                  <a:pt x="431" y="590"/>
                  <a:pt x="437" y="584"/>
                  <a:pt x="439" y="580"/>
                </a:cubicBezTo>
                <a:cubicBezTo>
                  <a:pt x="443" y="573"/>
                  <a:pt x="443" y="563"/>
                  <a:pt x="439" y="550"/>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521"/>
        <p:cNvGrpSpPr/>
        <p:nvPr/>
      </p:nvGrpSpPr>
      <p:grpSpPr>
        <a:xfrm>
          <a:off x="0" y="0"/>
          <a:ext cx="0" cy="0"/>
          <a:chOff x="0" y="0"/>
          <a:chExt cx="0" cy="0"/>
        </a:xfrm>
      </p:grpSpPr>
      <p:sp>
        <p:nvSpPr>
          <p:cNvPr id="1522" name="Google Shape;1522;p74"/>
          <p:cNvSpPr/>
          <p:nvPr/>
        </p:nvSpPr>
        <p:spPr>
          <a:xfrm>
            <a:off x="6505895" y="-1206995"/>
            <a:ext cx="4038681" cy="4038681"/>
          </a:xfrm>
          <a:prstGeom prst="donut">
            <a:avLst>
              <a:gd name="adj" fmla="val 18025"/>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23" name="Google Shape;1523;p74"/>
          <p:cNvSpPr/>
          <p:nvPr/>
        </p:nvSpPr>
        <p:spPr>
          <a:xfrm>
            <a:off x="7831228" y="1101969"/>
            <a:ext cx="4608675" cy="529856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4" name="Google Shape;1524;p74"/>
          <p:cNvSpPr/>
          <p:nvPr/>
        </p:nvSpPr>
        <p:spPr>
          <a:xfrm>
            <a:off x="-45237"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525" name="Google Shape;1525;p74"/>
          <p:cNvCxnSpPr>
            <a:stCxn id="1524" idx="0"/>
          </p:cNvCxnSpPr>
          <p:nvPr/>
        </p:nvCxnSpPr>
        <p:spPr>
          <a:xfrm flipH="1">
            <a:off x="199756"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526" name="Google Shape;1526;p74"/>
          <p:cNvSpPr txBox="1"/>
          <p:nvPr/>
        </p:nvSpPr>
        <p:spPr>
          <a:xfrm>
            <a:off x="76249"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86</a:t>
            </a:fld>
            <a:endParaRPr sz="1200">
              <a:solidFill>
                <a:schemeClr val="lt1"/>
              </a:solidFill>
              <a:latin typeface="Calibri"/>
              <a:ea typeface="Calibri"/>
              <a:cs typeface="Calibri"/>
              <a:sym typeface="Calibri"/>
            </a:endParaRPr>
          </a:p>
        </p:txBody>
      </p:sp>
      <p:sp>
        <p:nvSpPr>
          <p:cNvPr id="1527" name="Google Shape;1527;p74"/>
          <p:cNvSpPr txBox="1"/>
          <p:nvPr/>
        </p:nvSpPr>
        <p:spPr>
          <a:xfrm>
            <a:off x="1213673" y="760629"/>
            <a:ext cx="5423829" cy="5577104"/>
          </a:xfrm>
          <a:prstGeom prst="rect">
            <a:avLst/>
          </a:prstGeom>
          <a:noFill/>
          <a:ln>
            <a:noFill/>
          </a:ln>
        </p:spPr>
        <p:txBody>
          <a:bodyPr spcFirstLastPara="1" wrap="square" lIns="91425" tIns="45700" rIns="91425" bIns="45700" anchor="t" anchorCtr="0">
            <a:spAutoFit/>
          </a:bodyPr>
          <a:lstStyle/>
          <a:p>
            <a:pPr marL="0" marR="0" lvl="0" indent="0" algn="l" rtl="0">
              <a:lnSpc>
                <a:spcPct val="134375"/>
              </a:lnSpc>
              <a:spcBef>
                <a:spcPts val="0"/>
              </a:spcBef>
              <a:spcAft>
                <a:spcPts val="0"/>
              </a:spcAft>
              <a:buNone/>
            </a:pPr>
            <a:r>
              <a:rPr lang="en-CA" sz="3200">
                <a:solidFill>
                  <a:srgbClr val="595959"/>
                </a:solidFill>
                <a:latin typeface="Calibri"/>
                <a:ea typeface="Calibri"/>
                <a:cs typeface="Calibri"/>
                <a:sym typeface="Calibri"/>
              </a:rPr>
              <a:t>Children need hands-on, tactile learning. So, if you’re trying to explain the word ‘ball’, you’re not just going to use the word or picture, you're going to get a ball, you’ve got to feel the ball, you’ve got to bounce the ball, you’ve got to explore the whole concept of that.</a:t>
            </a:r>
            <a:endParaRPr/>
          </a:p>
          <a:p>
            <a:pPr marL="0" marR="0" lvl="0" indent="0" algn="l" rtl="0">
              <a:lnSpc>
                <a:spcPct val="134375"/>
              </a:lnSpc>
              <a:spcBef>
                <a:spcPts val="0"/>
              </a:spcBef>
              <a:spcAft>
                <a:spcPts val="0"/>
              </a:spcAft>
              <a:buNone/>
            </a:pPr>
            <a:r>
              <a:rPr lang="en-CA" sz="3200">
                <a:solidFill>
                  <a:srgbClr val="595959"/>
                </a:solidFill>
                <a:latin typeface="Calibri"/>
                <a:ea typeface="Calibri"/>
                <a:cs typeface="Calibri"/>
                <a:sym typeface="Calibri"/>
              </a:rPr>
              <a:t>– Parent</a:t>
            </a:r>
            <a:endParaRPr/>
          </a:p>
        </p:txBody>
      </p:sp>
      <p:sp>
        <p:nvSpPr>
          <p:cNvPr id="1528" name="Google Shape;1528;p74"/>
          <p:cNvSpPr txBox="1"/>
          <p:nvPr/>
        </p:nvSpPr>
        <p:spPr>
          <a:xfrm>
            <a:off x="819828" y="633313"/>
            <a:ext cx="4908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529" name="Google Shape;1529;p74"/>
          <p:cNvSpPr txBox="1"/>
          <p:nvPr/>
        </p:nvSpPr>
        <p:spPr>
          <a:xfrm>
            <a:off x="3503716" y="5062874"/>
            <a:ext cx="1169385"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6000" b="0">
                <a:solidFill>
                  <a:srgbClr val="364DA1"/>
                </a:solidFill>
                <a:latin typeface="EB Garamond"/>
                <a:ea typeface="EB Garamond"/>
                <a:cs typeface="EB Garamond"/>
                <a:sym typeface="EB Garamond"/>
              </a:rPr>
              <a:t>”</a:t>
            </a:r>
            <a:endParaRPr/>
          </a:p>
        </p:txBody>
      </p:sp>
      <p:sp>
        <p:nvSpPr>
          <p:cNvPr id="1530" name="Google Shape;1530;p74"/>
          <p:cNvSpPr/>
          <p:nvPr/>
        </p:nvSpPr>
        <p:spPr>
          <a:xfrm>
            <a:off x="6368143" y="6589249"/>
            <a:ext cx="5439157" cy="281167"/>
          </a:xfrm>
          <a:prstGeom prst="rect">
            <a:avLst/>
          </a:prstGeom>
          <a:noFill/>
          <a:ln>
            <a:noFill/>
          </a:ln>
        </p:spPr>
        <p:txBody>
          <a:bodyPr spcFirstLastPara="1" wrap="square" lIns="91425" tIns="45700" rIns="91425" bIns="45700" anchor="t" anchorCtr="0">
            <a:spAutoFit/>
          </a:bodyPr>
          <a:lstStyle/>
          <a:p>
            <a:pPr marL="0" marR="0" lvl="0" indent="0" algn="r" rtl="0">
              <a:lnSpc>
                <a:spcPct val="107000"/>
              </a:lnSpc>
              <a:spcBef>
                <a:spcPts val="0"/>
              </a:spcBef>
              <a:spcAft>
                <a:spcPts val="0"/>
              </a:spcAft>
              <a:buNone/>
            </a:pPr>
            <a:r>
              <a:rPr lang="en-CA" sz="12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https://www.von.ca/sites/default/files/files/_fasdtool_fullproof_final_1.pdf</a:t>
            </a:r>
            <a:r>
              <a:rPr lang="en-CA"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p:txBody>
      </p:sp>
      <p:pic>
        <p:nvPicPr>
          <p:cNvPr id="1531" name="Google Shape;1531;p74"/>
          <p:cNvPicPr preferRelativeResize="0">
            <a:picLocks noGrp="1"/>
          </p:cNvPicPr>
          <p:nvPr>
            <p:ph type="pic" idx="2"/>
          </p:nvPr>
        </p:nvPicPr>
        <p:blipFill rotWithShape="1">
          <a:blip r:embed="rId4">
            <a:alphaModFix/>
          </a:blip>
          <a:srcRect t="3489" b="3489"/>
          <a:stretch/>
        </p:blipFill>
        <p:spPr>
          <a:xfrm>
            <a:off x="7174589" y="1500188"/>
            <a:ext cx="5003800" cy="4654550"/>
          </a:xfrm>
          <a:prstGeom prst="rect">
            <a:avLst/>
          </a:prstGeom>
          <a:solidFill>
            <a:schemeClr val="lt1"/>
          </a:solid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536"/>
        <p:cNvGrpSpPr/>
        <p:nvPr/>
      </p:nvGrpSpPr>
      <p:grpSpPr>
        <a:xfrm>
          <a:off x="0" y="0"/>
          <a:ext cx="0" cy="0"/>
          <a:chOff x="0" y="0"/>
          <a:chExt cx="0" cy="0"/>
        </a:xfrm>
      </p:grpSpPr>
      <p:sp>
        <p:nvSpPr>
          <p:cNvPr id="1537" name="Google Shape;1537;p75"/>
          <p:cNvSpPr/>
          <p:nvPr/>
        </p:nvSpPr>
        <p:spPr>
          <a:xfrm>
            <a:off x="703504" y="778933"/>
            <a:ext cx="558241" cy="2624667"/>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8" name="Google Shape;1538;p75"/>
          <p:cNvSpPr/>
          <p:nvPr/>
        </p:nvSpPr>
        <p:spPr>
          <a:xfrm>
            <a:off x="3622592" y="4626429"/>
            <a:ext cx="699750" cy="1221626"/>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9" name="Google Shape;1539;p75"/>
          <p:cNvSpPr txBox="1"/>
          <p:nvPr/>
        </p:nvSpPr>
        <p:spPr>
          <a:xfrm>
            <a:off x="5967550" y="2125536"/>
            <a:ext cx="5902896" cy="3913059"/>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Using Fine Arts Vocabulary</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Sustaining Interest</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Improvising</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Space Issues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Gross and Fine Motor Skills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Remembering Lyrics or Notes</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Sensory Stimulation</a:t>
            </a:r>
            <a:endParaRPr/>
          </a:p>
        </p:txBody>
      </p:sp>
      <p:sp>
        <p:nvSpPr>
          <p:cNvPr id="1540" name="Google Shape;1540;p75"/>
          <p:cNvSpPr txBox="1"/>
          <p:nvPr/>
        </p:nvSpPr>
        <p:spPr>
          <a:xfrm>
            <a:off x="5967551" y="651765"/>
            <a:ext cx="4863735"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Arts Challenges</a:t>
            </a:r>
            <a:endParaRPr/>
          </a:p>
        </p:txBody>
      </p:sp>
      <p:sp>
        <p:nvSpPr>
          <p:cNvPr id="1541" name="Google Shape;1541;p75"/>
          <p:cNvSpPr/>
          <p:nvPr/>
        </p:nvSpPr>
        <p:spPr>
          <a:xfrm>
            <a:off x="475289" y="3973832"/>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2" name="Google Shape;1542;p75"/>
          <p:cNvSpPr/>
          <p:nvPr/>
        </p:nvSpPr>
        <p:spPr>
          <a:xfrm>
            <a:off x="337228" y="221489"/>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3" name="Google Shape;1543;p75"/>
          <p:cNvSpPr/>
          <p:nvPr/>
        </p:nvSpPr>
        <p:spPr>
          <a:xfrm>
            <a:off x="1605994" y="5848055"/>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44" name="Google Shape;1544;p75"/>
          <p:cNvPicPr preferRelativeResize="0">
            <a:picLocks noGrp="1"/>
          </p:cNvPicPr>
          <p:nvPr>
            <p:ph type="pic" idx="2"/>
          </p:nvPr>
        </p:nvPicPr>
        <p:blipFill rotWithShape="1">
          <a:blip r:embed="rId3">
            <a:alphaModFix/>
          </a:blip>
          <a:srcRect t="2860" b="2859"/>
          <a:stretch/>
        </p:blipFill>
        <p:spPr>
          <a:xfrm>
            <a:off x="1262063" y="779463"/>
            <a:ext cx="4079875" cy="3846512"/>
          </a:xfrm>
          <a:prstGeom prst="rect">
            <a:avLst/>
          </a:prstGeom>
          <a:solidFill>
            <a:schemeClr val="lt1"/>
          </a:solidFill>
          <a:ln>
            <a:noFill/>
          </a:ln>
        </p:spPr>
      </p:pic>
      <p:sp>
        <p:nvSpPr>
          <p:cNvPr id="1545" name="Google Shape;1545;p75"/>
          <p:cNvSpPr txBox="1"/>
          <p:nvPr/>
        </p:nvSpPr>
        <p:spPr>
          <a:xfrm>
            <a:off x="5967551" y="1528927"/>
            <a:ext cx="486373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1" i="1">
                <a:solidFill>
                  <a:srgbClr val="364DA1"/>
                </a:solidFill>
                <a:latin typeface="EB Garamond"/>
                <a:ea typeface="EB Garamond"/>
                <a:cs typeface="EB Garamond"/>
                <a:sym typeface="EB Garamond"/>
              </a:rPr>
              <a:t>Drama, Music, Visual Arts</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550"/>
        <p:cNvGrpSpPr/>
        <p:nvPr/>
      </p:nvGrpSpPr>
      <p:grpSpPr>
        <a:xfrm>
          <a:off x="0" y="0"/>
          <a:ext cx="0" cy="0"/>
          <a:chOff x="0" y="0"/>
          <a:chExt cx="0" cy="0"/>
        </a:xfrm>
      </p:grpSpPr>
      <p:grpSp>
        <p:nvGrpSpPr>
          <p:cNvPr id="1551" name="Google Shape;1551;p76"/>
          <p:cNvGrpSpPr/>
          <p:nvPr/>
        </p:nvGrpSpPr>
        <p:grpSpPr>
          <a:xfrm>
            <a:off x="3974773" y="1723079"/>
            <a:ext cx="356367" cy="356367"/>
            <a:chOff x="644623" y="3313046"/>
            <a:chExt cx="413599" cy="413599"/>
          </a:xfrm>
        </p:grpSpPr>
        <p:sp>
          <p:nvSpPr>
            <p:cNvPr id="1552" name="Google Shape;1552;p76"/>
            <p:cNvSpPr/>
            <p:nvPr/>
          </p:nvSpPr>
          <p:spPr>
            <a:xfrm>
              <a:off x="733089" y="3401512"/>
              <a:ext cx="236668" cy="236668"/>
            </a:xfrm>
            <a:prstGeom prst="ellipse">
              <a:avLst/>
            </a:prstGeom>
            <a:solidFill>
              <a:srgbClr val="D24F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3" name="Google Shape;1553;p76"/>
            <p:cNvSpPr/>
            <p:nvPr/>
          </p:nvSpPr>
          <p:spPr>
            <a:xfrm>
              <a:off x="644623" y="3313046"/>
              <a:ext cx="413599" cy="413599"/>
            </a:xfrm>
            <a:prstGeom prst="ellipse">
              <a:avLst/>
            </a:prstGeom>
            <a:noFill/>
            <a:ln w="28575" cap="flat" cmpd="sng">
              <a:solidFill>
                <a:srgbClr val="D24F0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554" name="Google Shape;1554;p76"/>
          <p:cNvGrpSpPr/>
          <p:nvPr/>
        </p:nvGrpSpPr>
        <p:grpSpPr>
          <a:xfrm>
            <a:off x="3974773" y="2828080"/>
            <a:ext cx="356367" cy="356367"/>
            <a:chOff x="644623" y="3313046"/>
            <a:chExt cx="413599" cy="413599"/>
          </a:xfrm>
        </p:grpSpPr>
        <p:sp>
          <p:nvSpPr>
            <p:cNvPr id="1555" name="Google Shape;1555;p76"/>
            <p:cNvSpPr/>
            <p:nvPr/>
          </p:nvSpPr>
          <p:spPr>
            <a:xfrm>
              <a:off x="733089" y="3401512"/>
              <a:ext cx="236668" cy="236668"/>
            </a:xfrm>
            <a:prstGeom prst="ellipse">
              <a:avLst/>
            </a:prstGeom>
            <a:solidFill>
              <a:srgbClr val="5300A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6" name="Google Shape;1556;p76"/>
            <p:cNvSpPr/>
            <p:nvPr/>
          </p:nvSpPr>
          <p:spPr>
            <a:xfrm>
              <a:off x="644623" y="3313046"/>
              <a:ext cx="413599" cy="413599"/>
            </a:xfrm>
            <a:prstGeom prst="ellipse">
              <a:avLst/>
            </a:prstGeom>
            <a:noFill/>
            <a:ln w="28575" cap="flat" cmpd="sng">
              <a:solidFill>
                <a:srgbClr val="5300A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557" name="Google Shape;1557;p76"/>
          <p:cNvGrpSpPr/>
          <p:nvPr/>
        </p:nvGrpSpPr>
        <p:grpSpPr>
          <a:xfrm>
            <a:off x="3974773" y="4377182"/>
            <a:ext cx="356367" cy="356367"/>
            <a:chOff x="644623" y="3313046"/>
            <a:chExt cx="413599" cy="413599"/>
          </a:xfrm>
        </p:grpSpPr>
        <p:sp>
          <p:nvSpPr>
            <p:cNvPr id="1558" name="Google Shape;1558;p76"/>
            <p:cNvSpPr/>
            <p:nvPr/>
          </p:nvSpPr>
          <p:spPr>
            <a:xfrm>
              <a:off x="733089" y="3401512"/>
              <a:ext cx="236668" cy="236668"/>
            </a:xfrm>
            <a:prstGeom prst="ellipse">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9" name="Google Shape;1559;p76"/>
            <p:cNvSpPr/>
            <p:nvPr/>
          </p:nvSpPr>
          <p:spPr>
            <a:xfrm>
              <a:off x="644623" y="3313046"/>
              <a:ext cx="413599" cy="413599"/>
            </a:xfrm>
            <a:prstGeom prst="ellipse">
              <a:avLst/>
            </a:prstGeom>
            <a:noFill/>
            <a:ln w="28575" cap="flat" cmpd="sng">
              <a:solidFill>
                <a:srgbClr val="4B98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560" name="Google Shape;1560;p76"/>
          <p:cNvSpPr/>
          <p:nvPr/>
        </p:nvSpPr>
        <p:spPr>
          <a:xfrm>
            <a:off x="4125910" y="2214522"/>
            <a:ext cx="45719" cy="356367"/>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1" name="Google Shape;1561;p76"/>
          <p:cNvSpPr/>
          <p:nvPr/>
        </p:nvSpPr>
        <p:spPr>
          <a:xfrm>
            <a:off x="4130097" y="3576493"/>
            <a:ext cx="45719" cy="715624"/>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2" name="Google Shape;1562;p76"/>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3" name="Google Shape;1563;p76"/>
          <p:cNvSpPr/>
          <p:nvPr/>
        </p:nvSpPr>
        <p:spPr>
          <a:xfrm rot="1813063">
            <a:off x="11681584" y="236384"/>
            <a:ext cx="135254" cy="116599"/>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4" name="Google Shape;1564;p76"/>
          <p:cNvSpPr/>
          <p:nvPr/>
        </p:nvSpPr>
        <p:spPr>
          <a:xfrm rot="2700000">
            <a:off x="189297" y="5401315"/>
            <a:ext cx="237737" cy="204947"/>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5" name="Google Shape;1565;p76"/>
          <p:cNvSpPr/>
          <p:nvPr/>
        </p:nvSpPr>
        <p:spPr>
          <a:xfrm rot="2700000">
            <a:off x="985334" y="3537074"/>
            <a:ext cx="160768" cy="13859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6" name="Google Shape;1566;p76"/>
          <p:cNvSpPr txBox="1"/>
          <p:nvPr/>
        </p:nvSpPr>
        <p:spPr>
          <a:xfrm>
            <a:off x="1065719" y="425018"/>
            <a:ext cx="621182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Art Opportunities</a:t>
            </a:r>
            <a:endParaRPr/>
          </a:p>
        </p:txBody>
      </p:sp>
      <p:sp>
        <p:nvSpPr>
          <p:cNvPr id="1567" name="Google Shape;1567;p76"/>
          <p:cNvSpPr txBox="1"/>
          <p:nvPr/>
        </p:nvSpPr>
        <p:spPr>
          <a:xfrm>
            <a:off x="4505137" y="1665815"/>
            <a:ext cx="5582872" cy="64633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Perceive, explore, communicate, and reflect on thoughts, feelings, images, and ideas</a:t>
            </a:r>
            <a:endParaRPr/>
          </a:p>
        </p:txBody>
      </p:sp>
      <p:grpSp>
        <p:nvGrpSpPr>
          <p:cNvPr id="1568" name="Google Shape;1568;p76"/>
          <p:cNvGrpSpPr/>
          <p:nvPr/>
        </p:nvGrpSpPr>
        <p:grpSpPr>
          <a:xfrm>
            <a:off x="3974773" y="5874450"/>
            <a:ext cx="356367" cy="356367"/>
            <a:chOff x="644623" y="3313046"/>
            <a:chExt cx="413599" cy="413599"/>
          </a:xfrm>
        </p:grpSpPr>
        <p:sp>
          <p:nvSpPr>
            <p:cNvPr id="1569" name="Google Shape;1569;p76"/>
            <p:cNvSpPr/>
            <p:nvPr/>
          </p:nvSpPr>
          <p:spPr>
            <a:xfrm>
              <a:off x="733089" y="3401512"/>
              <a:ext cx="236668" cy="236668"/>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0" name="Google Shape;1570;p76"/>
            <p:cNvSpPr/>
            <p:nvPr/>
          </p:nvSpPr>
          <p:spPr>
            <a:xfrm>
              <a:off x="644623" y="3313046"/>
              <a:ext cx="413599" cy="413599"/>
            </a:xfrm>
            <a:prstGeom prst="ellipse">
              <a:avLst/>
            </a:prstGeom>
            <a:noFill/>
            <a:ln w="28575" cap="flat" cmpd="sng">
              <a:solidFill>
                <a:srgbClr val="364DA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571" name="Google Shape;1571;p76"/>
          <p:cNvSpPr/>
          <p:nvPr/>
        </p:nvSpPr>
        <p:spPr>
          <a:xfrm>
            <a:off x="4130097" y="5021240"/>
            <a:ext cx="45719" cy="652075"/>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2" name="Google Shape;1572;p76"/>
          <p:cNvSpPr txBox="1"/>
          <p:nvPr/>
        </p:nvSpPr>
        <p:spPr>
          <a:xfrm>
            <a:off x="4444165" y="2564808"/>
            <a:ext cx="7422147"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Transform images, ideas, and feelings into gesture and movement</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Develop self-expression, co-operation skills, and appreciation of their own and others’ abilities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Enhance sensory integration and gross motor activities</a:t>
            </a:r>
            <a:endParaRPr/>
          </a:p>
        </p:txBody>
      </p:sp>
      <p:sp>
        <p:nvSpPr>
          <p:cNvPr id="1573" name="Google Shape;1573;p76"/>
          <p:cNvSpPr txBox="1"/>
          <p:nvPr/>
        </p:nvSpPr>
        <p:spPr>
          <a:xfrm>
            <a:off x="4505137" y="4065590"/>
            <a:ext cx="7422146" cy="147732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Understand and appreciate the differences between people</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Appropriate outlet for personal and social development</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Exploring and examining situations, experiences, and roles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Make choices, resolve conflicts, and take responsibility for one’s own actions in a safe and supportive environment </a:t>
            </a:r>
            <a:endParaRPr/>
          </a:p>
        </p:txBody>
      </p:sp>
      <p:sp>
        <p:nvSpPr>
          <p:cNvPr id="1574" name="Google Shape;1574;p76"/>
          <p:cNvSpPr txBox="1"/>
          <p:nvPr/>
        </p:nvSpPr>
        <p:spPr>
          <a:xfrm>
            <a:off x="4505137" y="5692928"/>
            <a:ext cx="7422146" cy="9233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Create and experience the power of the visual image</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Using scissors, creating collages, and colouring strengthen fine motor skills</a:t>
            </a:r>
            <a:endParaRPr/>
          </a:p>
          <a:p>
            <a:pPr marL="285750" marR="0" lvl="0" indent="-285750" algn="l" rtl="0">
              <a:spcBef>
                <a:spcPts val="0"/>
              </a:spcBef>
              <a:spcAft>
                <a:spcPts val="0"/>
              </a:spcAft>
              <a:buClr>
                <a:srgbClr val="595959"/>
              </a:buClr>
              <a:buSzPts val="1800"/>
              <a:buFont typeface="Arial"/>
              <a:buChar char="•"/>
            </a:pPr>
            <a:r>
              <a:rPr lang="en-CA" sz="1800">
                <a:solidFill>
                  <a:srgbClr val="595959"/>
                </a:solidFill>
                <a:latin typeface="Calibri"/>
                <a:ea typeface="Calibri"/>
                <a:cs typeface="Calibri"/>
                <a:sym typeface="Calibri"/>
              </a:rPr>
              <a:t>Paper mache, using clay or plasticene can be very calming</a:t>
            </a:r>
            <a:endParaRPr/>
          </a:p>
        </p:txBody>
      </p:sp>
      <p:sp>
        <p:nvSpPr>
          <p:cNvPr id="1575" name="Google Shape;1575;p76"/>
          <p:cNvSpPr txBox="1"/>
          <p:nvPr/>
        </p:nvSpPr>
        <p:spPr>
          <a:xfrm>
            <a:off x="1689821" y="1605539"/>
            <a:ext cx="2246840"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3200" b="1">
                <a:solidFill>
                  <a:srgbClr val="364DA1"/>
                </a:solidFill>
                <a:latin typeface="EB Garamond"/>
                <a:ea typeface="EB Garamond"/>
                <a:cs typeface="EB Garamond"/>
                <a:sym typeface="EB Garamond"/>
              </a:rPr>
              <a:t>Music</a:t>
            </a:r>
            <a:endParaRPr sz="1800">
              <a:solidFill>
                <a:srgbClr val="595959"/>
              </a:solidFill>
              <a:latin typeface="Calibri"/>
              <a:ea typeface="Calibri"/>
              <a:cs typeface="Calibri"/>
              <a:sym typeface="Calibri"/>
            </a:endParaRPr>
          </a:p>
        </p:txBody>
      </p:sp>
      <p:sp>
        <p:nvSpPr>
          <p:cNvPr id="1576" name="Google Shape;1576;p76"/>
          <p:cNvSpPr txBox="1"/>
          <p:nvPr/>
        </p:nvSpPr>
        <p:spPr>
          <a:xfrm>
            <a:off x="1553936" y="2836504"/>
            <a:ext cx="2246840"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3200" b="1">
                <a:solidFill>
                  <a:srgbClr val="364DA1"/>
                </a:solidFill>
                <a:latin typeface="EB Garamond"/>
                <a:ea typeface="EB Garamond"/>
                <a:cs typeface="EB Garamond"/>
                <a:sym typeface="EB Garamond"/>
              </a:rPr>
              <a:t>Dance</a:t>
            </a:r>
            <a:endParaRPr sz="1800">
              <a:solidFill>
                <a:srgbClr val="595959"/>
              </a:solidFill>
              <a:latin typeface="Calibri"/>
              <a:ea typeface="Calibri"/>
              <a:cs typeface="Calibri"/>
              <a:sym typeface="Calibri"/>
            </a:endParaRPr>
          </a:p>
        </p:txBody>
      </p:sp>
      <p:sp>
        <p:nvSpPr>
          <p:cNvPr id="1577" name="Google Shape;1577;p76"/>
          <p:cNvSpPr txBox="1"/>
          <p:nvPr/>
        </p:nvSpPr>
        <p:spPr>
          <a:xfrm>
            <a:off x="1553936" y="4312783"/>
            <a:ext cx="2246840"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3200" b="1">
                <a:solidFill>
                  <a:srgbClr val="364DA1"/>
                </a:solidFill>
                <a:latin typeface="EB Garamond"/>
                <a:ea typeface="EB Garamond"/>
                <a:cs typeface="EB Garamond"/>
                <a:sym typeface="EB Garamond"/>
              </a:rPr>
              <a:t>Drama</a:t>
            </a:r>
            <a:endParaRPr sz="1800">
              <a:solidFill>
                <a:srgbClr val="595959"/>
              </a:solidFill>
              <a:latin typeface="Calibri"/>
              <a:ea typeface="Calibri"/>
              <a:cs typeface="Calibri"/>
              <a:sym typeface="Calibri"/>
            </a:endParaRPr>
          </a:p>
        </p:txBody>
      </p:sp>
      <p:sp>
        <p:nvSpPr>
          <p:cNvPr id="1578" name="Google Shape;1578;p76"/>
          <p:cNvSpPr txBox="1"/>
          <p:nvPr/>
        </p:nvSpPr>
        <p:spPr>
          <a:xfrm>
            <a:off x="1553936" y="5836135"/>
            <a:ext cx="2246840"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3200" b="1">
                <a:solidFill>
                  <a:srgbClr val="364DA1"/>
                </a:solidFill>
                <a:latin typeface="EB Garamond"/>
                <a:ea typeface="EB Garamond"/>
                <a:cs typeface="EB Garamond"/>
                <a:sym typeface="EB Garamond"/>
              </a:rPr>
              <a:t>Visual Arts</a:t>
            </a:r>
            <a:endParaRPr sz="1800">
              <a:solidFill>
                <a:srgbClr val="595959"/>
              </a:solidFill>
              <a:latin typeface="Calibri"/>
              <a:ea typeface="Calibri"/>
              <a:cs typeface="Calibri"/>
              <a:sym typeface="Calibri"/>
            </a:endParaRPr>
          </a:p>
        </p:txBody>
      </p:sp>
      <p:sp>
        <p:nvSpPr>
          <p:cNvPr id="1579" name="Google Shape;1579;p76"/>
          <p:cNvSpPr/>
          <p:nvPr/>
        </p:nvSpPr>
        <p:spPr>
          <a:xfrm rot="-7953469">
            <a:off x="335198" y="2174446"/>
            <a:ext cx="112039" cy="96586"/>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0" name="Google Shape;1580;p76"/>
          <p:cNvSpPr/>
          <p:nvPr/>
        </p:nvSpPr>
        <p:spPr>
          <a:xfrm rot="5400000">
            <a:off x="29581" y="76293"/>
            <a:ext cx="49751" cy="1940153"/>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585"/>
        <p:cNvGrpSpPr/>
        <p:nvPr/>
      </p:nvGrpSpPr>
      <p:grpSpPr>
        <a:xfrm>
          <a:off x="0" y="0"/>
          <a:ext cx="0" cy="0"/>
          <a:chOff x="0" y="0"/>
          <a:chExt cx="0" cy="0"/>
        </a:xfrm>
      </p:grpSpPr>
      <p:sp>
        <p:nvSpPr>
          <p:cNvPr id="1586" name="Google Shape;1586;p77"/>
          <p:cNvSpPr/>
          <p:nvPr/>
        </p:nvSpPr>
        <p:spPr>
          <a:xfrm>
            <a:off x="3899139" y="0"/>
            <a:ext cx="8292861" cy="6204858"/>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7" name="Google Shape;1587;p77"/>
          <p:cNvSpPr/>
          <p:nvPr/>
        </p:nvSpPr>
        <p:spPr>
          <a:xfrm>
            <a:off x="0" y="4246179"/>
            <a:ext cx="4287448"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8" name="Google Shape;1588;p77"/>
          <p:cNvSpPr txBox="1"/>
          <p:nvPr/>
        </p:nvSpPr>
        <p:spPr>
          <a:xfrm>
            <a:off x="6132917" y="703930"/>
            <a:ext cx="479634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Group Learning</a:t>
            </a:r>
            <a:endParaRPr/>
          </a:p>
        </p:txBody>
      </p:sp>
      <p:sp>
        <p:nvSpPr>
          <p:cNvPr id="1589" name="Google Shape;1589;p77"/>
          <p:cNvSpPr txBox="1"/>
          <p:nvPr/>
        </p:nvSpPr>
        <p:spPr>
          <a:xfrm>
            <a:off x="399642" y="4604230"/>
            <a:ext cx="416794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chemeClr val="lt1"/>
                </a:solidFill>
                <a:latin typeface="EB Garamond"/>
                <a:ea typeface="EB Garamond"/>
                <a:cs typeface="EB Garamond"/>
                <a:sym typeface="EB Garamond"/>
              </a:rPr>
              <a:t>Art  Strategies</a:t>
            </a:r>
            <a:endParaRPr/>
          </a:p>
        </p:txBody>
      </p:sp>
      <p:sp>
        <p:nvSpPr>
          <p:cNvPr id="1590" name="Google Shape;1590;p77"/>
          <p:cNvSpPr txBox="1"/>
          <p:nvPr/>
        </p:nvSpPr>
        <p:spPr>
          <a:xfrm>
            <a:off x="6176458" y="1643417"/>
            <a:ext cx="591435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Social Skills and Etiquette</a:t>
            </a:r>
            <a:endParaRPr/>
          </a:p>
        </p:txBody>
      </p:sp>
      <p:sp>
        <p:nvSpPr>
          <p:cNvPr id="1591" name="Google Shape;1591;p77"/>
          <p:cNvSpPr txBox="1"/>
          <p:nvPr/>
        </p:nvSpPr>
        <p:spPr>
          <a:xfrm>
            <a:off x="6176458" y="2614942"/>
            <a:ext cx="580871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Multi-Sensory Experiences</a:t>
            </a:r>
            <a:endParaRPr/>
          </a:p>
        </p:txBody>
      </p:sp>
      <p:sp>
        <p:nvSpPr>
          <p:cNvPr id="1592" name="Google Shape;1592;p77"/>
          <p:cNvSpPr txBox="1"/>
          <p:nvPr/>
        </p:nvSpPr>
        <p:spPr>
          <a:xfrm>
            <a:off x="6176458" y="3522391"/>
            <a:ext cx="591435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Label and Teach Concepts</a:t>
            </a:r>
            <a:endParaRPr/>
          </a:p>
        </p:txBody>
      </p:sp>
      <p:pic>
        <p:nvPicPr>
          <p:cNvPr id="1593" name="Google Shape;1593;p77"/>
          <p:cNvPicPr preferRelativeResize="0"/>
          <p:nvPr/>
        </p:nvPicPr>
        <p:blipFill rotWithShape="1">
          <a:blip r:embed="rId3">
            <a:alphaModFix/>
          </a:blip>
          <a:srcRect/>
          <a:stretch/>
        </p:blipFill>
        <p:spPr>
          <a:xfrm>
            <a:off x="656347" y="923805"/>
            <a:ext cx="3222171" cy="3222171"/>
          </a:xfrm>
          <a:prstGeom prst="rect">
            <a:avLst/>
          </a:prstGeom>
          <a:noFill/>
          <a:ln>
            <a:noFill/>
          </a:ln>
        </p:spPr>
      </p:pic>
      <p:sp>
        <p:nvSpPr>
          <p:cNvPr id="1594" name="Google Shape;1594;p77"/>
          <p:cNvSpPr txBox="1"/>
          <p:nvPr/>
        </p:nvSpPr>
        <p:spPr>
          <a:xfrm>
            <a:off x="6176458" y="4429841"/>
            <a:ext cx="5914358"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a:solidFill>
                  <a:schemeClr val="dk1"/>
                </a:solidFill>
                <a:latin typeface="Calibri"/>
                <a:ea typeface="Calibri"/>
                <a:cs typeface="Calibri"/>
                <a:sym typeface="Calibri"/>
              </a:rPr>
              <a:t>Writing Words or Pictures for Songs</a:t>
            </a:r>
            <a:endParaRPr/>
          </a:p>
        </p:txBody>
      </p:sp>
      <p:sp>
        <p:nvSpPr>
          <p:cNvPr id="1595" name="Google Shape;1595;p77"/>
          <p:cNvSpPr/>
          <p:nvPr/>
        </p:nvSpPr>
        <p:spPr>
          <a:xfrm>
            <a:off x="5767392" y="4570239"/>
            <a:ext cx="257845" cy="342184"/>
          </a:xfrm>
          <a:custGeom>
            <a:avLst/>
            <a:gdLst/>
            <a:ahLst/>
            <a:cxnLst/>
            <a:rect l="l" t="t" r="r" b="b"/>
            <a:pathLst>
              <a:path w="558" h="744" extrusionOk="0">
                <a:moveTo>
                  <a:pt x="429" y="456"/>
                </a:moveTo>
                <a:cubicBezTo>
                  <a:pt x="429" y="456"/>
                  <a:pt x="398" y="470"/>
                  <a:pt x="382" y="511"/>
                </a:cubicBezTo>
                <a:lnTo>
                  <a:pt x="178" y="511"/>
                </a:lnTo>
                <a:cubicBezTo>
                  <a:pt x="172" y="495"/>
                  <a:pt x="162" y="478"/>
                  <a:pt x="144" y="467"/>
                </a:cubicBezTo>
                <a:cubicBezTo>
                  <a:pt x="85" y="425"/>
                  <a:pt x="47" y="356"/>
                  <a:pt x="47" y="278"/>
                </a:cubicBezTo>
                <a:cubicBezTo>
                  <a:pt x="47" y="150"/>
                  <a:pt x="151" y="46"/>
                  <a:pt x="279" y="46"/>
                </a:cubicBezTo>
                <a:cubicBezTo>
                  <a:pt x="407" y="46"/>
                  <a:pt x="511" y="150"/>
                  <a:pt x="511" y="278"/>
                </a:cubicBezTo>
                <a:cubicBezTo>
                  <a:pt x="511" y="350"/>
                  <a:pt x="479" y="413"/>
                  <a:pt x="429" y="456"/>
                </a:cubicBezTo>
                <a:close/>
                <a:moveTo>
                  <a:pt x="302" y="93"/>
                </a:moveTo>
                <a:cubicBezTo>
                  <a:pt x="289" y="93"/>
                  <a:pt x="279" y="103"/>
                  <a:pt x="279" y="116"/>
                </a:cubicBezTo>
                <a:cubicBezTo>
                  <a:pt x="279" y="129"/>
                  <a:pt x="289" y="139"/>
                  <a:pt x="302" y="139"/>
                </a:cubicBezTo>
                <a:cubicBezTo>
                  <a:pt x="354" y="139"/>
                  <a:pt x="418" y="187"/>
                  <a:pt x="418" y="257"/>
                </a:cubicBezTo>
                <a:cubicBezTo>
                  <a:pt x="418" y="270"/>
                  <a:pt x="429" y="281"/>
                  <a:pt x="441" y="281"/>
                </a:cubicBezTo>
                <a:cubicBezTo>
                  <a:pt x="454" y="281"/>
                  <a:pt x="465" y="270"/>
                  <a:pt x="465" y="257"/>
                </a:cubicBezTo>
                <a:cubicBezTo>
                  <a:pt x="465" y="151"/>
                  <a:pt x="382" y="93"/>
                  <a:pt x="302" y="93"/>
                </a:cubicBezTo>
                <a:close/>
                <a:moveTo>
                  <a:pt x="374" y="559"/>
                </a:moveTo>
                <a:lnTo>
                  <a:pt x="374" y="604"/>
                </a:lnTo>
                <a:lnTo>
                  <a:pt x="185" y="604"/>
                </a:lnTo>
                <a:lnTo>
                  <a:pt x="185" y="559"/>
                </a:lnTo>
                <a:lnTo>
                  <a:pt x="185" y="557"/>
                </a:lnTo>
                <a:lnTo>
                  <a:pt x="374" y="557"/>
                </a:lnTo>
                <a:lnTo>
                  <a:pt x="374" y="559"/>
                </a:lnTo>
                <a:close/>
                <a:moveTo>
                  <a:pt x="279" y="698"/>
                </a:moveTo>
                <a:lnTo>
                  <a:pt x="185" y="650"/>
                </a:lnTo>
                <a:lnTo>
                  <a:pt x="374" y="650"/>
                </a:lnTo>
                <a:lnTo>
                  <a:pt x="279" y="698"/>
                </a:lnTo>
                <a:close/>
                <a:moveTo>
                  <a:pt x="279" y="0"/>
                </a:moveTo>
                <a:cubicBezTo>
                  <a:pt x="125" y="0"/>
                  <a:pt x="0" y="125"/>
                  <a:pt x="0" y="278"/>
                </a:cubicBezTo>
                <a:cubicBezTo>
                  <a:pt x="0" y="368"/>
                  <a:pt x="44" y="453"/>
                  <a:pt x="117" y="505"/>
                </a:cubicBezTo>
                <a:lnTo>
                  <a:pt x="121" y="508"/>
                </a:lnTo>
                <a:cubicBezTo>
                  <a:pt x="138" y="518"/>
                  <a:pt x="139" y="550"/>
                  <a:pt x="139" y="556"/>
                </a:cubicBezTo>
                <a:lnTo>
                  <a:pt x="139" y="558"/>
                </a:lnTo>
                <a:lnTo>
                  <a:pt x="139" y="650"/>
                </a:lnTo>
                <a:cubicBezTo>
                  <a:pt x="139" y="667"/>
                  <a:pt x="148" y="683"/>
                  <a:pt x="164" y="691"/>
                </a:cubicBezTo>
                <a:lnTo>
                  <a:pt x="258" y="739"/>
                </a:lnTo>
                <a:cubicBezTo>
                  <a:pt x="264" y="743"/>
                  <a:pt x="272" y="744"/>
                  <a:pt x="279" y="744"/>
                </a:cubicBezTo>
                <a:cubicBezTo>
                  <a:pt x="286" y="744"/>
                  <a:pt x="293" y="743"/>
                  <a:pt x="300" y="739"/>
                </a:cubicBezTo>
                <a:lnTo>
                  <a:pt x="395" y="691"/>
                </a:lnTo>
                <a:cubicBezTo>
                  <a:pt x="410" y="684"/>
                  <a:pt x="420" y="668"/>
                  <a:pt x="420" y="650"/>
                </a:cubicBezTo>
                <a:lnTo>
                  <a:pt x="420" y="559"/>
                </a:lnTo>
                <a:cubicBezTo>
                  <a:pt x="420" y="513"/>
                  <a:pt x="448" y="498"/>
                  <a:pt x="448" y="498"/>
                </a:cubicBezTo>
                <a:lnTo>
                  <a:pt x="459" y="491"/>
                </a:lnTo>
                <a:cubicBezTo>
                  <a:pt x="522" y="438"/>
                  <a:pt x="558" y="361"/>
                  <a:pt x="558" y="278"/>
                </a:cubicBezTo>
                <a:cubicBezTo>
                  <a:pt x="558" y="125"/>
                  <a:pt x="433" y="0"/>
                  <a:pt x="279" y="0"/>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596" name="Google Shape;1596;p77"/>
          <p:cNvSpPr/>
          <p:nvPr/>
        </p:nvSpPr>
        <p:spPr>
          <a:xfrm>
            <a:off x="5767392" y="3686319"/>
            <a:ext cx="257845" cy="342184"/>
          </a:xfrm>
          <a:custGeom>
            <a:avLst/>
            <a:gdLst/>
            <a:ahLst/>
            <a:cxnLst/>
            <a:rect l="l" t="t" r="r" b="b"/>
            <a:pathLst>
              <a:path w="558" h="744" extrusionOk="0">
                <a:moveTo>
                  <a:pt x="429" y="456"/>
                </a:moveTo>
                <a:cubicBezTo>
                  <a:pt x="429" y="456"/>
                  <a:pt x="398" y="470"/>
                  <a:pt x="382" y="511"/>
                </a:cubicBezTo>
                <a:lnTo>
                  <a:pt x="178" y="511"/>
                </a:lnTo>
                <a:cubicBezTo>
                  <a:pt x="172" y="495"/>
                  <a:pt x="162" y="478"/>
                  <a:pt x="144" y="467"/>
                </a:cubicBezTo>
                <a:cubicBezTo>
                  <a:pt x="85" y="425"/>
                  <a:pt x="47" y="356"/>
                  <a:pt x="47" y="278"/>
                </a:cubicBezTo>
                <a:cubicBezTo>
                  <a:pt x="47" y="150"/>
                  <a:pt x="151" y="46"/>
                  <a:pt x="279" y="46"/>
                </a:cubicBezTo>
                <a:cubicBezTo>
                  <a:pt x="407" y="46"/>
                  <a:pt x="511" y="150"/>
                  <a:pt x="511" y="278"/>
                </a:cubicBezTo>
                <a:cubicBezTo>
                  <a:pt x="511" y="350"/>
                  <a:pt x="479" y="413"/>
                  <a:pt x="429" y="456"/>
                </a:cubicBezTo>
                <a:close/>
                <a:moveTo>
                  <a:pt x="302" y="93"/>
                </a:moveTo>
                <a:cubicBezTo>
                  <a:pt x="289" y="93"/>
                  <a:pt x="279" y="103"/>
                  <a:pt x="279" y="116"/>
                </a:cubicBezTo>
                <a:cubicBezTo>
                  <a:pt x="279" y="129"/>
                  <a:pt x="289" y="139"/>
                  <a:pt x="302" y="139"/>
                </a:cubicBezTo>
                <a:cubicBezTo>
                  <a:pt x="354" y="139"/>
                  <a:pt x="418" y="187"/>
                  <a:pt x="418" y="257"/>
                </a:cubicBezTo>
                <a:cubicBezTo>
                  <a:pt x="418" y="270"/>
                  <a:pt x="429" y="281"/>
                  <a:pt x="441" y="281"/>
                </a:cubicBezTo>
                <a:cubicBezTo>
                  <a:pt x="454" y="281"/>
                  <a:pt x="465" y="270"/>
                  <a:pt x="465" y="257"/>
                </a:cubicBezTo>
                <a:cubicBezTo>
                  <a:pt x="465" y="151"/>
                  <a:pt x="382" y="93"/>
                  <a:pt x="302" y="93"/>
                </a:cubicBezTo>
                <a:close/>
                <a:moveTo>
                  <a:pt x="374" y="559"/>
                </a:moveTo>
                <a:lnTo>
                  <a:pt x="374" y="604"/>
                </a:lnTo>
                <a:lnTo>
                  <a:pt x="185" y="604"/>
                </a:lnTo>
                <a:lnTo>
                  <a:pt x="185" y="559"/>
                </a:lnTo>
                <a:lnTo>
                  <a:pt x="185" y="557"/>
                </a:lnTo>
                <a:lnTo>
                  <a:pt x="374" y="557"/>
                </a:lnTo>
                <a:lnTo>
                  <a:pt x="374" y="559"/>
                </a:lnTo>
                <a:close/>
                <a:moveTo>
                  <a:pt x="279" y="698"/>
                </a:moveTo>
                <a:lnTo>
                  <a:pt x="185" y="650"/>
                </a:lnTo>
                <a:lnTo>
                  <a:pt x="374" y="650"/>
                </a:lnTo>
                <a:lnTo>
                  <a:pt x="279" y="698"/>
                </a:lnTo>
                <a:close/>
                <a:moveTo>
                  <a:pt x="279" y="0"/>
                </a:moveTo>
                <a:cubicBezTo>
                  <a:pt x="125" y="0"/>
                  <a:pt x="0" y="125"/>
                  <a:pt x="0" y="278"/>
                </a:cubicBezTo>
                <a:cubicBezTo>
                  <a:pt x="0" y="368"/>
                  <a:pt x="44" y="453"/>
                  <a:pt x="117" y="505"/>
                </a:cubicBezTo>
                <a:lnTo>
                  <a:pt x="121" y="508"/>
                </a:lnTo>
                <a:cubicBezTo>
                  <a:pt x="138" y="518"/>
                  <a:pt x="139" y="550"/>
                  <a:pt x="139" y="556"/>
                </a:cubicBezTo>
                <a:lnTo>
                  <a:pt x="139" y="558"/>
                </a:lnTo>
                <a:lnTo>
                  <a:pt x="139" y="650"/>
                </a:lnTo>
                <a:cubicBezTo>
                  <a:pt x="139" y="667"/>
                  <a:pt x="148" y="683"/>
                  <a:pt x="164" y="691"/>
                </a:cubicBezTo>
                <a:lnTo>
                  <a:pt x="258" y="739"/>
                </a:lnTo>
                <a:cubicBezTo>
                  <a:pt x="264" y="743"/>
                  <a:pt x="272" y="744"/>
                  <a:pt x="279" y="744"/>
                </a:cubicBezTo>
                <a:cubicBezTo>
                  <a:pt x="286" y="744"/>
                  <a:pt x="293" y="743"/>
                  <a:pt x="300" y="739"/>
                </a:cubicBezTo>
                <a:lnTo>
                  <a:pt x="395" y="691"/>
                </a:lnTo>
                <a:cubicBezTo>
                  <a:pt x="410" y="684"/>
                  <a:pt x="420" y="668"/>
                  <a:pt x="420" y="650"/>
                </a:cubicBezTo>
                <a:lnTo>
                  <a:pt x="420" y="559"/>
                </a:lnTo>
                <a:cubicBezTo>
                  <a:pt x="420" y="513"/>
                  <a:pt x="448" y="498"/>
                  <a:pt x="448" y="498"/>
                </a:cubicBezTo>
                <a:lnTo>
                  <a:pt x="459" y="491"/>
                </a:lnTo>
                <a:cubicBezTo>
                  <a:pt x="522" y="438"/>
                  <a:pt x="558" y="361"/>
                  <a:pt x="558" y="278"/>
                </a:cubicBezTo>
                <a:cubicBezTo>
                  <a:pt x="558" y="125"/>
                  <a:pt x="433" y="0"/>
                  <a:pt x="279" y="0"/>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597" name="Google Shape;1597;p77"/>
          <p:cNvSpPr/>
          <p:nvPr/>
        </p:nvSpPr>
        <p:spPr>
          <a:xfrm>
            <a:off x="5767392" y="2741439"/>
            <a:ext cx="257845" cy="342184"/>
          </a:xfrm>
          <a:custGeom>
            <a:avLst/>
            <a:gdLst/>
            <a:ahLst/>
            <a:cxnLst/>
            <a:rect l="l" t="t" r="r" b="b"/>
            <a:pathLst>
              <a:path w="558" h="744" extrusionOk="0">
                <a:moveTo>
                  <a:pt x="429" y="456"/>
                </a:moveTo>
                <a:cubicBezTo>
                  <a:pt x="429" y="456"/>
                  <a:pt x="398" y="470"/>
                  <a:pt x="382" y="511"/>
                </a:cubicBezTo>
                <a:lnTo>
                  <a:pt x="178" y="511"/>
                </a:lnTo>
                <a:cubicBezTo>
                  <a:pt x="172" y="495"/>
                  <a:pt x="162" y="478"/>
                  <a:pt x="144" y="467"/>
                </a:cubicBezTo>
                <a:cubicBezTo>
                  <a:pt x="85" y="425"/>
                  <a:pt x="47" y="356"/>
                  <a:pt x="47" y="278"/>
                </a:cubicBezTo>
                <a:cubicBezTo>
                  <a:pt x="47" y="150"/>
                  <a:pt x="151" y="46"/>
                  <a:pt x="279" y="46"/>
                </a:cubicBezTo>
                <a:cubicBezTo>
                  <a:pt x="407" y="46"/>
                  <a:pt x="511" y="150"/>
                  <a:pt x="511" y="278"/>
                </a:cubicBezTo>
                <a:cubicBezTo>
                  <a:pt x="511" y="350"/>
                  <a:pt x="479" y="413"/>
                  <a:pt x="429" y="456"/>
                </a:cubicBezTo>
                <a:close/>
                <a:moveTo>
                  <a:pt x="302" y="93"/>
                </a:moveTo>
                <a:cubicBezTo>
                  <a:pt x="289" y="93"/>
                  <a:pt x="279" y="103"/>
                  <a:pt x="279" y="116"/>
                </a:cubicBezTo>
                <a:cubicBezTo>
                  <a:pt x="279" y="129"/>
                  <a:pt x="289" y="139"/>
                  <a:pt x="302" y="139"/>
                </a:cubicBezTo>
                <a:cubicBezTo>
                  <a:pt x="354" y="139"/>
                  <a:pt x="418" y="187"/>
                  <a:pt x="418" y="257"/>
                </a:cubicBezTo>
                <a:cubicBezTo>
                  <a:pt x="418" y="270"/>
                  <a:pt x="429" y="281"/>
                  <a:pt x="441" y="281"/>
                </a:cubicBezTo>
                <a:cubicBezTo>
                  <a:pt x="454" y="281"/>
                  <a:pt x="465" y="270"/>
                  <a:pt x="465" y="257"/>
                </a:cubicBezTo>
                <a:cubicBezTo>
                  <a:pt x="465" y="151"/>
                  <a:pt x="382" y="93"/>
                  <a:pt x="302" y="93"/>
                </a:cubicBezTo>
                <a:close/>
                <a:moveTo>
                  <a:pt x="374" y="559"/>
                </a:moveTo>
                <a:lnTo>
                  <a:pt x="374" y="604"/>
                </a:lnTo>
                <a:lnTo>
                  <a:pt x="185" y="604"/>
                </a:lnTo>
                <a:lnTo>
                  <a:pt x="185" y="559"/>
                </a:lnTo>
                <a:lnTo>
                  <a:pt x="185" y="557"/>
                </a:lnTo>
                <a:lnTo>
                  <a:pt x="374" y="557"/>
                </a:lnTo>
                <a:lnTo>
                  <a:pt x="374" y="559"/>
                </a:lnTo>
                <a:close/>
                <a:moveTo>
                  <a:pt x="279" y="698"/>
                </a:moveTo>
                <a:lnTo>
                  <a:pt x="185" y="650"/>
                </a:lnTo>
                <a:lnTo>
                  <a:pt x="374" y="650"/>
                </a:lnTo>
                <a:lnTo>
                  <a:pt x="279" y="698"/>
                </a:lnTo>
                <a:close/>
                <a:moveTo>
                  <a:pt x="279" y="0"/>
                </a:moveTo>
                <a:cubicBezTo>
                  <a:pt x="125" y="0"/>
                  <a:pt x="0" y="125"/>
                  <a:pt x="0" y="278"/>
                </a:cubicBezTo>
                <a:cubicBezTo>
                  <a:pt x="0" y="368"/>
                  <a:pt x="44" y="453"/>
                  <a:pt x="117" y="505"/>
                </a:cubicBezTo>
                <a:lnTo>
                  <a:pt x="121" y="508"/>
                </a:lnTo>
                <a:cubicBezTo>
                  <a:pt x="138" y="518"/>
                  <a:pt x="139" y="550"/>
                  <a:pt x="139" y="556"/>
                </a:cubicBezTo>
                <a:lnTo>
                  <a:pt x="139" y="558"/>
                </a:lnTo>
                <a:lnTo>
                  <a:pt x="139" y="650"/>
                </a:lnTo>
                <a:cubicBezTo>
                  <a:pt x="139" y="667"/>
                  <a:pt x="148" y="683"/>
                  <a:pt x="164" y="691"/>
                </a:cubicBezTo>
                <a:lnTo>
                  <a:pt x="258" y="739"/>
                </a:lnTo>
                <a:cubicBezTo>
                  <a:pt x="264" y="743"/>
                  <a:pt x="272" y="744"/>
                  <a:pt x="279" y="744"/>
                </a:cubicBezTo>
                <a:cubicBezTo>
                  <a:pt x="286" y="744"/>
                  <a:pt x="293" y="743"/>
                  <a:pt x="300" y="739"/>
                </a:cubicBezTo>
                <a:lnTo>
                  <a:pt x="395" y="691"/>
                </a:lnTo>
                <a:cubicBezTo>
                  <a:pt x="410" y="684"/>
                  <a:pt x="420" y="668"/>
                  <a:pt x="420" y="650"/>
                </a:cubicBezTo>
                <a:lnTo>
                  <a:pt x="420" y="559"/>
                </a:lnTo>
                <a:cubicBezTo>
                  <a:pt x="420" y="513"/>
                  <a:pt x="448" y="498"/>
                  <a:pt x="448" y="498"/>
                </a:cubicBezTo>
                <a:lnTo>
                  <a:pt x="459" y="491"/>
                </a:lnTo>
                <a:cubicBezTo>
                  <a:pt x="522" y="438"/>
                  <a:pt x="558" y="361"/>
                  <a:pt x="558" y="278"/>
                </a:cubicBezTo>
                <a:cubicBezTo>
                  <a:pt x="558" y="125"/>
                  <a:pt x="433" y="0"/>
                  <a:pt x="279" y="0"/>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598" name="Google Shape;1598;p77"/>
          <p:cNvSpPr/>
          <p:nvPr/>
        </p:nvSpPr>
        <p:spPr>
          <a:xfrm>
            <a:off x="5767392" y="1804179"/>
            <a:ext cx="257845" cy="342184"/>
          </a:xfrm>
          <a:custGeom>
            <a:avLst/>
            <a:gdLst/>
            <a:ahLst/>
            <a:cxnLst/>
            <a:rect l="l" t="t" r="r" b="b"/>
            <a:pathLst>
              <a:path w="558" h="744" extrusionOk="0">
                <a:moveTo>
                  <a:pt x="429" y="456"/>
                </a:moveTo>
                <a:cubicBezTo>
                  <a:pt x="429" y="456"/>
                  <a:pt x="398" y="470"/>
                  <a:pt x="382" y="511"/>
                </a:cubicBezTo>
                <a:lnTo>
                  <a:pt x="178" y="511"/>
                </a:lnTo>
                <a:cubicBezTo>
                  <a:pt x="172" y="495"/>
                  <a:pt x="162" y="478"/>
                  <a:pt x="144" y="467"/>
                </a:cubicBezTo>
                <a:cubicBezTo>
                  <a:pt x="85" y="425"/>
                  <a:pt x="47" y="356"/>
                  <a:pt x="47" y="278"/>
                </a:cubicBezTo>
                <a:cubicBezTo>
                  <a:pt x="47" y="150"/>
                  <a:pt x="151" y="46"/>
                  <a:pt x="279" y="46"/>
                </a:cubicBezTo>
                <a:cubicBezTo>
                  <a:pt x="407" y="46"/>
                  <a:pt x="511" y="150"/>
                  <a:pt x="511" y="278"/>
                </a:cubicBezTo>
                <a:cubicBezTo>
                  <a:pt x="511" y="350"/>
                  <a:pt x="479" y="413"/>
                  <a:pt x="429" y="456"/>
                </a:cubicBezTo>
                <a:close/>
                <a:moveTo>
                  <a:pt x="302" y="93"/>
                </a:moveTo>
                <a:cubicBezTo>
                  <a:pt x="289" y="93"/>
                  <a:pt x="279" y="103"/>
                  <a:pt x="279" y="116"/>
                </a:cubicBezTo>
                <a:cubicBezTo>
                  <a:pt x="279" y="129"/>
                  <a:pt x="289" y="139"/>
                  <a:pt x="302" y="139"/>
                </a:cubicBezTo>
                <a:cubicBezTo>
                  <a:pt x="354" y="139"/>
                  <a:pt x="418" y="187"/>
                  <a:pt x="418" y="257"/>
                </a:cubicBezTo>
                <a:cubicBezTo>
                  <a:pt x="418" y="270"/>
                  <a:pt x="429" y="281"/>
                  <a:pt x="441" y="281"/>
                </a:cubicBezTo>
                <a:cubicBezTo>
                  <a:pt x="454" y="281"/>
                  <a:pt x="465" y="270"/>
                  <a:pt x="465" y="257"/>
                </a:cubicBezTo>
                <a:cubicBezTo>
                  <a:pt x="465" y="151"/>
                  <a:pt x="382" y="93"/>
                  <a:pt x="302" y="93"/>
                </a:cubicBezTo>
                <a:close/>
                <a:moveTo>
                  <a:pt x="374" y="559"/>
                </a:moveTo>
                <a:lnTo>
                  <a:pt x="374" y="604"/>
                </a:lnTo>
                <a:lnTo>
                  <a:pt x="185" y="604"/>
                </a:lnTo>
                <a:lnTo>
                  <a:pt x="185" y="559"/>
                </a:lnTo>
                <a:lnTo>
                  <a:pt x="185" y="557"/>
                </a:lnTo>
                <a:lnTo>
                  <a:pt x="374" y="557"/>
                </a:lnTo>
                <a:lnTo>
                  <a:pt x="374" y="559"/>
                </a:lnTo>
                <a:close/>
                <a:moveTo>
                  <a:pt x="279" y="698"/>
                </a:moveTo>
                <a:lnTo>
                  <a:pt x="185" y="650"/>
                </a:lnTo>
                <a:lnTo>
                  <a:pt x="374" y="650"/>
                </a:lnTo>
                <a:lnTo>
                  <a:pt x="279" y="698"/>
                </a:lnTo>
                <a:close/>
                <a:moveTo>
                  <a:pt x="279" y="0"/>
                </a:moveTo>
                <a:cubicBezTo>
                  <a:pt x="125" y="0"/>
                  <a:pt x="0" y="125"/>
                  <a:pt x="0" y="278"/>
                </a:cubicBezTo>
                <a:cubicBezTo>
                  <a:pt x="0" y="368"/>
                  <a:pt x="44" y="453"/>
                  <a:pt x="117" y="505"/>
                </a:cubicBezTo>
                <a:lnTo>
                  <a:pt x="121" y="508"/>
                </a:lnTo>
                <a:cubicBezTo>
                  <a:pt x="138" y="518"/>
                  <a:pt x="139" y="550"/>
                  <a:pt x="139" y="556"/>
                </a:cubicBezTo>
                <a:lnTo>
                  <a:pt x="139" y="558"/>
                </a:lnTo>
                <a:lnTo>
                  <a:pt x="139" y="650"/>
                </a:lnTo>
                <a:cubicBezTo>
                  <a:pt x="139" y="667"/>
                  <a:pt x="148" y="683"/>
                  <a:pt x="164" y="691"/>
                </a:cubicBezTo>
                <a:lnTo>
                  <a:pt x="258" y="739"/>
                </a:lnTo>
                <a:cubicBezTo>
                  <a:pt x="264" y="743"/>
                  <a:pt x="272" y="744"/>
                  <a:pt x="279" y="744"/>
                </a:cubicBezTo>
                <a:cubicBezTo>
                  <a:pt x="286" y="744"/>
                  <a:pt x="293" y="743"/>
                  <a:pt x="300" y="739"/>
                </a:cubicBezTo>
                <a:lnTo>
                  <a:pt x="395" y="691"/>
                </a:lnTo>
                <a:cubicBezTo>
                  <a:pt x="410" y="684"/>
                  <a:pt x="420" y="668"/>
                  <a:pt x="420" y="650"/>
                </a:cubicBezTo>
                <a:lnTo>
                  <a:pt x="420" y="559"/>
                </a:lnTo>
                <a:cubicBezTo>
                  <a:pt x="420" y="513"/>
                  <a:pt x="448" y="498"/>
                  <a:pt x="448" y="498"/>
                </a:cubicBezTo>
                <a:lnTo>
                  <a:pt x="459" y="491"/>
                </a:lnTo>
                <a:cubicBezTo>
                  <a:pt x="522" y="438"/>
                  <a:pt x="558" y="361"/>
                  <a:pt x="558" y="278"/>
                </a:cubicBezTo>
                <a:cubicBezTo>
                  <a:pt x="558" y="125"/>
                  <a:pt x="433" y="0"/>
                  <a:pt x="279" y="0"/>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
        <p:nvSpPr>
          <p:cNvPr id="1599" name="Google Shape;1599;p77"/>
          <p:cNvSpPr/>
          <p:nvPr/>
        </p:nvSpPr>
        <p:spPr>
          <a:xfrm>
            <a:off x="5767392" y="821199"/>
            <a:ext cx="257845" cy="342184"/>
          </a:xfrm>
          <a:custGeom>
            <a:avLst/>
            <a:gdLst/>
            <a:ahLst/>
            <a:cxnLst/>
            <a:rect l="l" t="t" r="r" b="b"/>
            <a:pathLst>
              <a:path w="558" h="744" extrusionOk="0">
                <a:moveTo>
                  <a:pt x="429" y="456"/>
                </a:moveTo>
                <a:cubicBezTo>
                  <a:pt x="429" y="456"/>
                  <a:pt x="398" y="470"/>
                  <a:pt x="382" y="511"/>
                </a:cubicBezTo>
                <a:lnTo>
                  <a:pt x="178" y="511"/>
                </a:lnTo>
                <a:cubicBezTo>
                  <a:pt x="172" y="495"/>
                  <a:pt x="162" y="478"/>
                  <a:pt x="144" y="467"/>
                </a:cubicBezTo>
                <a:cubicBezTo>
                  <a:pt x="85" y="425"/>
                  <a:pt x="47" y="356"/>
                  <a:pt x="47" y="278"/>
                </a:cubicBezTo>
                <a:cubicBezTo>
                  <a:pt x="47" y="150"/>
                  <a:pt x="151" y="46"/>
                  <a:pt x="279" y="46"/>
                </a:cubicBezTo>
                <a:cubicBezTo>
                  <a:pt x="407" y="46"/>
                  <a:pt x="511" y="150"/>
                  <a:pt x="511" y="278"/>
                </a:cubicBezTo>
                <a:cubicBezTo>
                  <a:pt x="511" y="350"/>
                  <a:pt x="479" y="413"/>
                  <a:pt x="429" y="456"/>
                </a:cubicBezTo>
                <a:close/>
                <a:moveTo>
                  <a:pt x="302" y="93"/>
                </a:moveTo>
                <a:cubicBezTo>
                  <a:pt x="289" y="93"/>
                  <a:pt x="279" y="103"/>
                  <a:pt x="279" y="116"/>
                </a:cubicBezTo>
                <a:cubicBezTo>
                  <a:pt x="279" y="129"/>
                  <a:pt x="289" y="139"/>
                  <a:pt x="302" y="139"/>
                </a:cubicBezTo>
                <a:cubicBezTo>
                  <a:pt x="354" y="139"/>
                  <a:pt x="418" y="187"/>
                  <a:pt x="418" y="257"/>
                </a:cubicBezTo>
                <a:cubicBezTo>
                  <a:pt x="418" y="270"/>
                  <a:pt x="429" y="281"/>
                  <a:pt x="441" y="281"/>
                </a:cubicBezTo>
                <a:cubicBezTo>
                  <a:pt x="454" y="281"/>
                  <a:pt x="465" y="270"/>
                  <a:pt x="465" y="257"/>
                </a:cubicBezTo>
                <a:cubicBezTo>
                  <a:pt x="465" y="151"/>
                  <a:pt x="382" y="93"/>
                  <a:pt x="302" y="93"/>
                </a:cubicBezTo>
                <a:close/>
                <a:moveTo>
                  <a:pt x="374" y="559"/>
                </a:moveTo>
                <a:lnTo>
                  <a:pt x="374" y="604"/>
                </a:lnTo>
                <a:lnTo>
                  <a:pt x="185" y="604"/>
                </a:lnTo>
                <a:lnTo>
                  <a:pt x="185" y="559"/>
                </a:lnTo>
                <a:lnTo>
                  <a:pt x="185" y="557"/>
                </a:lnTo>
                <a:lnTo>
                  <a:pt x="374" y="557"/>
                </a:lnTo>
                <a:lnTo>
                  <a:pt x="374" y="559"/>
                </a:lnTo>
                <a:close/>
                <a:moveTo>
                  <a:pt x="279" y="698"/>
                </a:moveTo>
                <a:lnTo>
                  <a:pt x="185" y="650"/>
                </a:lnTo>
                <a:lnTo>
                  <a:pt x="374" y="650"/>
                </a:lnTo>
                <a:lnTo>
                  <a:pt x="279" y="698"/>
                </a:lnTo>
                <a:close/>
                <a:moveTo>
                  <a:pt x="279" y="0"/>
                </a:moveTo>
                <a:cubicBezTo>
                  <a:pt x="125" y="0"/>
                  <a:pt x="0" y="125"/>
                  <a:pt x="0" y="278"/>
                </a:cubicBezTo>
                <a:cubicBezTo>
                  <a:pt x="0" y="368"/>
                  <a:pt x="44" y="453"/>
                  <a:pt x="117" y="505"/>
                </a:cubicBezTo>
                <a:lnTo>
                  <a:pt x="121" y="508"/>
                </a:lnTo>
                <a:cubicBezTo>
                  <a:pt x="138" y="518"/>
                  <a:pt x="139" y="550"/>
                  <a:pt x="139" y="556"/>
                </a:cubicBezTo>
                <a:lnTo>
                  <a:pt x="139" y="558"/>
                </a:lnTo>
                <a:lnTo>
                  <a:pt x="139" y="650"/>
                </a:lnTo>
                <a:cubicBezTo>
                  <a:pt x="139" y="667"/>
                  <a:pt x="148" y="683"/>
                  <a:pt x="164" y="691"/>
                </a:cubicBezTo>
                <a:lnTo>
                  <a:pt x="258" y="739"/>
                </a:lnTo>
                <a:cubicBezTo>
                  <a:pt x="264" y="743"/>
                  <a:pt x="272" y="744"/>
                  <a:pt x="279" y="744"/>
                </a:cubicBezTo>
                <a:cubicBezTo>
                  <a:pt x="286" y="744"/>
                  <a:pt x="293" y="743"/>
                  <a:pt x="300" y="739"/>
                </a:cubicBezTo>
                <a:lnTo>
                  <a:pt x="395" y="691"/>
                </a:lnTo>
                <a:cubicBezTo>
                  <a:pt x="410" y="684"/>
                  <a:pt x="420" y="668"/>
                  <a:pt x="420" y="650"/>
                </a:cubicBezTo>
                <a:lnTo>
                  <a:pt x="420" y="559"/>
                </a:lnTo>
                <a:cubicBezTo>
                  <a:pt x="420" y="513"/>
                  <a:pt x="448" y="498"/>
                  <a:pt x="448" y="498"/>
                </a:cubicBezTo>
                <a:lnTo>
                  <a:pt x="459" y="491"/>
                </a:lnTo>
                <a:cubicBezTo>
                  <a:pt x="522" y="438"/>
                  <a:pt x="558" y="361"/>
                  <a:pt x="558" y="278"/>
                </a:cubicBezTo>
                <a:cubicBezTo>
                  <a:pt x="558" y="125"/>
                  <a:pt x="433" y="0"/>
                  <a:pt x="279" y="0"/>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16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9"/>
          <p:cNvSpPr txBox="1"/>
          <p:nvPr/>
        </p:nvSpPr>
        <p:spPr>
          <a:xfrm>
            <a:off x="1261729" y="1727049"/>
            <a:ext cx="362209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Overview</a:t>
            </a:r>
            <a:endParaRPr/>
          </a:p>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of FASD</a:t>
            </a:r>
            <a:endParaRPr/>
          </a:p>
        </p:txBody>
      </p:sp>
      <p:sp>
        <p:nvSpPr>
          <p:cNvPr id="228" name="Google Shape;228;p9"/>
          <p:cNvSpPr txBox="1"/>
          <p:nvPr/>
        </p:nvSpPr>
        <p:spPr>
          <a:xfrm>
            <a:off x="1261729" y="3481375"/>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229" name="Google Shape;229;p9"/>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30" name="Google Shape;230;p9"/>
          <p:cNvCxnSpPr>
            <a:stCxn id="229"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231" name="Google Shape;231;p9"/>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9</a:t>
            </a:fld>
            <a:endParaRPr sz="1200">
              <a:solidFill>
                <a:schemeClr val="lt1"/>
              </a:solidFill>
              <a:latin typeface="Calibri"/>
              <a:ea typeface="Calibri"/>
              <a:cs typeface="Calibri"/>
              <a:sym typeface="Calibri"/>
            </a:endParaRPr>
          </a:p>
        </p:txBody>
      </p:sp>
      <p:sp>
        <p:nvSpPr>
          <p:cNvPr id="232" name="Google Shape;232;p9"/>
          <p:cNvSpPr/>
          <p:nvPr/>
        </p:nvSpPr>
        <p:spPr>
          <a:xfrm>
            <a:off x="5548577"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3" name="Google Shape;233;p9"/>
          <p:cNvSpPr txBox="1"/>
          <p:nvPr/>
        </p:nvSpPr>
        <p:spPr>
          <a:xfrm>
            <a:off x="1261729" y="4135436"/>
            <a:ext cx="3868411" cy="2542363"/>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Prevalence</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Definition</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Language Matter</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FASD and the Brain</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Signs and Symptoms</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Protective Factors</a:t>
            </a:r>
            <a:endParaRPr/>
          </a:p>
        </p:txBody>
      </p:sp>
      <p:pic>
        <p:nvPicPr>
          <p:cNvPr id="234" name="Google Shape;234;p9" descr="Icon&#10;&#10;Description automatically generated"/>
          <p:cNvPicPr preferRelativeResize="0">
            <a:picLocks noGrp="1"/>
          </p:cNvPicPr>
          <p:nvPr>
            <p:ph type="pic" idx="2"/>
          </p:nvPr>
        </p:nvPicPr>
        <p:blipFill rotWithShape="1">
          <a:blip r:embed="rId3">
            <a:alphaModFix/>
          </a:blip>
          <a:srcRect l="15475" r="15476"/>
          <a:stretch/>
        </p:blipFill>
        <p:spPr>
          <a:xfrm>
            <a:off x="6192083" y="50257"/>
            <a:ext cx="4185467" cy="6061981"/>
          </a:xfrm>
          <a:prstGeom prst="rect">
            <a:avLst/>
          </a:prstGeom>
          <a:noFill/>
          <a:ln>
            <a:noFill/>
          </a:ln>
        </p:spPr>
      </p:pic>
      <p:sp>
        <p:nvSpPr>
          <p:cNvPr id="235" name="Google Shape;235;p9"/>
          <p:cNvSpPr/>
          <p:nvPr/>
        </p:nvSpPr>
        <p:spPr>
          <a:xfrm rot="-5400000">
            <a:off x="2014193" y="3267881"/>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6" name="Google Shape;236;p9"/>
          <p:cNvSpPr/>
          <p:nvPr/>
        </p:nvSpPr>
        <p:spPr>
          <a:xfrm rot="4500000">
            <a:off x="752271" y="1302068"/>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7" name="Google Shape;237;p9"/>
          <p:cNvSpPr/>
          <p:nvPr/>
        </p:nvSpPr>
        <p:spPr>
          <a:xfrm rot="2700000">
            <a:off x="3717308" y="1167992"/>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8" name="Google Shape;238;p9"/>
          <p:cNvSpPr/>
          <p:nvPr/>
        </p:nvSpPr>
        <p:spPr>
          <a:xfrm rot="1813063">
            <a:off x="794583" y="3676359"/>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239" name="Google Shape;239;p9"/>
          <p:cNvSpPr/>
          <p:nvPr/>
        </p:nvSpPr>
        <p:spPr>
          <a:xfrm rot="-3507348">
            <a:off x="4506411" y="1452570"/>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0" name="Google Shape;240;p9"/>
          <p:cNvSpPr/>
          <p:nvPr/>
        </p:nvSpPr>
        <p:spPr>
          <a:xfrm rot="-3507348">
            <a:off x="11046612" y="2447836"/>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1" name="Google Shape;241;p9"/>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1</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604"/>
        <p:cNvGrpSpPr/>
        <p:nvPr/>
      </p:nvGrpSpPr>
      <p:grpSpPr>
        <a:xfrm>
          <a:off x="0" y="0"/>
          <a:ext cx="0" cy="0"/>
          <a:chOff x="0" y="0"/>
          <a:chExt cx="0" cy="0"/>
        </a:xfrm>
      </p:grpSpPr>
      <p:sp>
        <p:nvSpPr>
          <p:cNvPr id="1605" name="Google Shape;1605;p78"/>
          <p:cNvSpPr txBox="1"/>
          <p:nvPr/>
        </p:nvSpPr>
        <p:spPr>
          <a:xfrm>
            <a:off x="1261730" y="4598530"/>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1606" name="Google Shape;1606;p78"/>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607" name="Google Shape;1607;p78"/>
          <p:cNvCxnSpPr>
            <a:stCxn id="1606"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608" name="Google Shape;1608;p78"/>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90</a:t>
            </a:fld>
            <a:endParaRPr sz="1200">
              <a:solidFill>
                <a:schemeClr val="lt1"/>
              </a:solidFill>
              <a:latin typeface="Calibri"/>
              <a:ea typeface="Calibri"/>
              <a:cs typeface="Calibri"/>
              <a:sym typeface="Calibri"/>
            </a:endParaRPr>
          </a:p>
        </p:txBody>
      </p:sp>
      <p:sp>
        <p:nvSpPr>
          <p:cNvPr id="1609" name="Google Shape;1609;p78"/>
          <p:cNvSpPr/>
          <p:nvPr/>
        </p:nvSpPr>
        <p:spPr>
          <a:xfrm>
            <a:off x="5703888"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0" name="Google Shape;1610;p78"/>
          <p:cNvSpPr txBox="1"/>
          <p:nvPr/>
        </p:nvSpPr>
        <p:spPr>
          <a:xfrm>
            <a:off x="1261730" y="5252591"/>
            <a:ext cx="3868411" cy="880369"/>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Self-Care and Wellness</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Compassion Fatigue</a:t>
            </a:r>
            <a:endParaRPr/>
          </a:p>
        </p:txBody>
      </p:sp>
      <p:sp>
        <p:nvSpPr>
          <p:cNvPr id="1611" name="Google Shape;1611;p78"/>
          <p:cNvSpPr/>
          <p:nvPr/>
        </p:nvSpPr>
        <p:spPr>
          <a:xfrm rot="-5400000">
            <a:off x="2014194" y="4385036"/>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2" name="Google Shape;1612;p78"/>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3" name="Google Shape;1613;p78"/>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4" name="Google Shape;1614;p78"/>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1615" name="Google Shape;1615;p78"/>
          <p:cNvSpPr/>
          <p:nvPr/>
        </p:nvSpPr>
        <p:spPr>
          <a:xfrm rot="-3507348">
            <a:off x="5383112" y="4555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6" name="Google Shape;1616;p78"/>
          <p:cNvSpPr/>
          <p:nvPr/>
        </p:nvSpPr>
        <p:spPr>
          <a:xfrm rot="-3507348">
            <a:off x="11236554" y="664754"/>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7" name="Google Shape;1617;p78"/>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5</a:t>
            </a:r>
            <a:endParaRPr/>
          </a:p>
        </p:txBody>
      </p:sp>
      <p:pic>
        <p:nvPicPr>
          <p:cNvPr id="1618" name="Google Shape;1618;p78"/>
          <p:cNvPicPr preferRelativeResize="0"/>
          <p:nvPr/>
        </p:nvPicPr>
        <p:blipFill rotWithShape="1">
          <a:blip r:embed="rId3">
            <a:alphaModFix/>
          </a:blip>
          <a:srcRect l="18450" r="18449"/>
          <a:stretch/>
        </p:blipFill>
        <p:spPr>
          <a:xfrm>
            <a:off x="6134993" y="496954"/>
            <a:ext cx="6057007" cy="6399459"/>
          </a:xfrm>
          <a:custGeom>
            <a:avLst/>
            <a:gdLst/>
            <a:ahLst/>
            <a:cxnLst/>
            <a:rect l="l" t="t" r="r" b="b"/>
            <a:pathLst>
              <a:path w="3958894" h="5733826" extrusionOk="0">
                <a:moveTo>
                  <a:pt x="0" y="0"/>
                </a:moveTo>
                <a:lnTo>
                  <a:pt x="3958894" y="0"/>
                </a:lnTo>
                <a:lnTo>
                  <a:pt x="3958894" y="5513870"/>
                </a:lnTo>
                <a:cubicBezTo>
                  <a:pt x="3958894" y="5635348"/>
                  <a:pt x="3860416" y="5733826"/>
                  <a:pt x="3738938" y="5733826"/>
                </a:cubicBezTo>
                <a:lnTo>
                  <a:pt x="219956" y="5733826"/>
                </a:lnTo>
                <a:cubicBezTo>
                  <a:pt x="98478" y="5733826"/>
                  <a:pt x="0" y="5635348"/>
                  <a:pt x="0" y="5513870"/>
                </a:cubicBezTo>
                <a:close/>
              </a:path>
            </a:pathLst>
          </a:custGeom>
          <a:noFill/>
          <a:ln>
            <a:noFill/>
          </a:ln>
        </p:spPr>
      </p:pic>
      <p:sp>
        <p:nvSpPr>
          <p:cNvPr id="1619" name="Google Shape;1619;p78"/>
          <p:cNvSpPr txBox="1"/>
          <p:nvPr/>
        </p:nvSpPr>
        <p:spPr>
          <a:xfrm>
            <a:off x="1261728" y="1618991"/>
            <a:ext cx="5367671"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Educator </a:t>
            </a:r>
            <a:endParaRPr/>
          </a:p>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Self Care and Wellness</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79"/>
          <p:cNvSpPr/>
          <p:nvPr/>
        </p:nvSpPr>
        <p:spPr>
          <a:xfrm>
            <a:off x="1278059" y="596766"/>
            <a:ext cx="558241" cy="2806834"/>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6" name="Google Shape;1626;p79"/>
          <p:cNvSpPr txBox="1"/>
          <p:nvPr/>
        </p:nvSpPr>
        <p:spPr>
          <a:xfrm>
            <a:off x="6068852" y="451698"/>
            <a:ext cx="5735221"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Self-Care </a:t>
            </a:r>
            <a:endParaRPr/>
          </a:p>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and Wellness</a:t>
            </a:r>
            <a:endParaRPr/>
          </a:p>
        </p:txBody>
      </p:sp>
      <p:sp>
        <p:nvSpPr>
          <p:cNvPr id="1627" name="Google Shape;1627;p79"/>
          <p:cNvSpPr/>
          <p:nvPr/>
        </p:nvSpPr>
        <p:spPr>
          <a:xfrm>
            <a:off x="6096001" y="2315181"/>
            <a:ext cx="515509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i="1">
                <a:solidFill>
                  <a:srgbClr val="4B9847"/>
                </a:solidFill>
                <a:latin typeface="EB Garamond"/>
                <a:ea typeface="EB Garamond"/>
                <a:cs typeface="EB Garamond"/>
                <a:sym typeface="EB Garamond"/>
              </a:rPr>
              <a:t>Key areas of consideration:</a:t>
            </a:r>
            <a:endParaRPr sz="2800" i="1">
              <a:solidFill>
                <a:srgbClr val="4B9847"/>
              </a:solidFill>
              <a:latin typeface="EB Garamond"/>
              <a:ea typeface="EB Garamond"/>
              <a:cs typeface="EB Garamond"/>
              <a:sym typeface="EB Garamond"/>
            </a:endParaRPr>
          </a:p>
        </p:txBody>
      </p:sp>
      <p:sp>
        <p:nvSpPr>
          <p:cNvPr id="1628" name="Google Shape;1628;p79"/>
          <p:cNvSpPr txBox="1"/>
          <p:nvPr/>
        </p:nvSpPr>
        <p:spPr>
          <a:xfrm>
            <a:off x="6068852" y="2829553"/>
            <a:ext cx="5797460" cy="224676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Meaning and Caring Burnout</a:t>
            </a:r>
            <a:endParaRPr/>
          </a:p>
          <a:p>
            <a:pPr marL="285750" marR="0" lvl="0" indent="-28575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Compassion Fatigue</a:t>
            </a:r>
            <a:endParaRPr/>
          </a:p>
          <a:p>
            <a:pPr marL="285750" marR="0" lvl="0" indent="-28575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Vicarious Trauma</a:t>
            </a:r>
            <a:endParaRPr/>
          </a:p>
          <a:p>
            <a:pPr marL="285750" marR="0" lvl="0" indent="-28575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Ambiguous Endings</a:t>
            </a:r>
            <a:endParaRPr/>
          </a:p>
          <a:p>
            <a:pPr marL="285750" marR="0" lvl="0" indent="-285750" algn="l" rtl="0">
              <a:spcBef>
                <a:spcPts val="0"/>
              </a:spcBef>
              <a:spcAft>
                <a:spcPts val="0"/>
              </a:spcAft>
              <a:buClr>
                <a:srgbClr val="595959"/>
              </a:buClr>
              <a:buSzPts val="2800"/>
              <a:buFont typeface="Arial"/>
              <a:buChar char="•"/>
            </a:pPr>
            <a:r>
              <a:rPr lang="en-CA" sz="2800">
                <a:solidFill>
                  <a:srgbClr val="595959"/>
                </a:solidFill>
                <a:latin typeface="Calibri"/>
                <a:ea typeface="Calibri"/>
                <a:cs typeface="Calibri"/>
                <a:sym typeface="Calibri"/>
              </a:rPr>
              <a:t>Professional Uncertainty</a:t>
            </a:r>
            <a:endParaRPr/>
          </a:p>
        </p:txBody>
      </p:sp>
      <p:pic>
        <p:nvPicPr>
          <p:cNvPr id="1629" name="Google Shape;1629;p79" descr="A picture containing text, vector graphics, toy, doll&#10;&#10;Description automatically generated"/>
          <p:cNvPicPr preferRelativeResize="0">
            <a:picLocks noGrp="1"/>
          </p:cNvPicPr>
          <p:nvPr>
            <p:ph type="pic" idx="2"/>
          </p:nvPr>
        </p:nvPicPr>
        <p:blipFill rotWithShape="1">
          <a:blip r:embed="rId3">
            <a:alphaModFix/>
          </a:blip>
          <a:srcRect t="6373" b="6373"/>
          <a:stretch/>
        </p:blipFill>
        <p:spPr>
          <a:xfrm>
            <a:off x="252690" y="1248821"/>
            <a:ext cx="5802588" cy="4060934"/>
          </a:xfrm>
          <a:prstGeom prst="rect">
            <a:avLst/>
          </a:prstGeom>
          <a:noFill/>
          <a:ln>
            <a:noFill/>
          </a:ln>
        </p:spPr>
      </p:pic>
      <p:sp>
        <p:nvSpPr>
          <p:cNvPr id="1630" name="Google Shape;1630;p79"/>
          <p:cNvSpPr/>
          <p:nvPr/>
        </p:nvSpPr>
        <p:spPr>
          <a:xfrm>
            <a:off x="1010034" y="5143960"/>
            <a:ext cx="6869125" cy="1403085"/>
          </a:xfrm>
          <a:prstGeom prst="roundRect">
            <a:avLst>
              <a:gd name="adj" fmla="val 5556"/>
            </a:avLst>
          </a:prstGeom>
          <a:solidFill>
            <a:srgbClr val="364DA1"/>
          </a:solidFill>
          <a:ln>
            <a:noFill/>
          </a:ln>
          <a:effectLst>
            <a:outerShdw blurRad="355254" dist="38100" algn="tl" rotWithShape="0">
              <a:srgbClr val="3F3F3F">
                <a:alpha val="1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1" name="Google Shape;1631;p79"/>
          <p:cNvSpPr txBox="1"/>
          <p:nvPr/>
        </p:nvSpPr>
        <p:spPr>
          <a:xfrm>
            <a:off x="1310638" y="5329084"/>
            <a:ext cx="6869125" cy="10772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3200" b="1">
                <a:solidFill>
                  <a:schemeClr val="lt1"/>
                </a:solidFill>
                <a:latin typeface="Calibri"/>
                <a:ea typeface="Calibri"/>
                <a:cs typeface="Calibri"/>
                <a:sym typeface="Calibri"/>
              </a:rPr>
              <a:t>You cannot take care of others until you take care of yourself</a:t>
            </a:r>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636"/>
        <p:cNvGrpSpPr/>
        <p:nvPr/>
      </p:nvGrpSpPr>
      <p:grpSpPr>
        <a:xfrm>
          <a:off x="0" y="0"/>
          <a:ext cx="0" cy="0"/>
          <a:chOff x="0" y="0"/>
          <a:chExt cx="0" cy="0"/>
        </a:xfrm>
      </p:grpSpPr>
      <p:sp>
        <p:nvSpPr>
          <p:cNvPr id="1637" name="Google Shape;1637;p80"/>
          <p:cNvSpPr/>
          <p:nvPr/>
        </p:nvSpPr>
        <p:spPr>
          <a:xfrm>
            <a:off x="-126647" y="0"/>
            <a:ext cx="3209669"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8" name="Google Shape;1638;p80"/>
          <p:cNvSpPr/>
          <p:nvPr/>
        </p:nvSpPr>
        <p:spPr>
          <a:xfrm>
            <a:off x="2524781" y="3669176"/>
            <a:ext cx="558241" cy="3197284"/>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9" name="Google Shape;1639;p80"/>
          <p:cNvSpPr/>
          <p:nvPr/>
        </p:nvSpPr>
        <p:spPr>
          <a:xfrm>
            <a:off x="-374549" y="3507011"/>
            <a:ext cx="3107193" cy="3107193"/>
          </a:xfrm>
          <a:prstGeom prst="donut">
            <a:avLst>
              <a:gd name="adj" fmla="val 13260"/>
            </a:avLst>
          </a:prstGeom>
          <a:solidFill>
            <a:schemeClr val="accent5">
              <a:alpha val="901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640" name="Google Shape;1640;p80"/>
          <p:cNvSpPr/>
          <p:nvPr/>
        </p:nvSpPr>
        <p:spPr>
          <a:xfrm rot="2700000">
            <a:off x="987889" y="596246"/>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41" name="Google Shape;1641;p80"/>
          <p:cNvSpPr/>
          <p:nvPr/>
        </p:nvSpPr>
        <p:spPr>
          <a:xfrm rot="1813063">
            <a:off x="617299" y="5923299"/>
            <a:ext cx="135254" cy="116599"/>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42" name="Google Shape;1642;p80"/>
          <p:cNvSpPr/>
          <p:nvPr/>
        </p:nvSpPr>
        <p:spPr>
          <a:xfrm rot="-3507348">
            <a:off x="607242" y="1888298"/>
            <a:ext cx="146568" cy="12635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43" name="Google Shape;1643;p80"/>
          <p:cNvSpPr/>
          <p:nvPr/>
        </p:nvSpPr>
        <p:spPr>
          <a:xfrm rot="1813063">
            <a:off x="4136022" y="5879449"/>
            <a:ext cx="222969" cy="192216"/>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44" name="Google Shape;1644;p80"/>
          <p:cNvSpPr/>
          <p:nvPr/>
        </p:nvSpPr>
        <p:spPr>
          <a:xfrm>
            <a:off x="5100890" y="1173750"/>
            <a:ext cx="45719" cy="715624"/>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45" name="Google Shape;1645;p80"/>
          <p:cNvPicPr preferRelativeResize="0">
            <a:picLocks noGrp="1"/>
          </p:cNvPicPr>
          <p:nvPr>
            <p:ph type="pic" idx="2"/>
          </p:nvPr>
        </p:nvPicPr>
        <p:blipFill rotWithShape="1">
          <a:blip r:embed="rId3">
            <a:alphaModFix/>
          </a:blip>
          <a:srcRect/>
          <a:stretch/>
        </p:blipFill>
        <p:spPr>
          <a:xfrm>
            <a:off x="597146" y="971907"/>
            <a:ext cx="4271477" cy="4271477"/>
          </a:xfrm>
          <a:prstGeom prst="rect">
            <a:avLst/>
          </a:prstGeom>
          <a:solidFill>
            <a:schemeClr val="lt1"/>
          </a:solidFill>
          <a:ln>
            <a:noFill/>
          </a:ln>
        </p:spPr>
      </p:pic>
      <p:sp>
        <p:nvSpPr>
          <p:cNvPr id="1646" name="Google Shape;1646;p80"/>
          <p:cNvSpPr txBox="1"/>
          <p:nvPr/>
        </p:nvSpPr>
        <p:spPr>
          <a:xfrm>
            <a:off x="5411991" y="654399"/>
            <a:ext cx="551805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Compassion Fatigue</a:t>
            </a:r>
            <a:endParaRPr/>
          </a:p>
        </p:txBody>
      </p:sp>
      <p:sp>
        <p:nvSpPr>
          <p:cNvPr id="1647" name="Google Shape;1647;p80"/>
          <p:cNvSpPr txBox="1"/>
          <p:nvPr/>
        </p:nvSpPr>
        <p:spPr>
          <a:xfrm>
            <a:off x="5411991" y="2477338"/>
            <a:ext cx="6816771" cy="3913059"/>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Losing confidence that you can make a difference </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Changes to your feelings of being safe </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Personal relationships are affected </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Your world view changes, you question your decision to be a teacher</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Feelings of dependency </a:t>
            </a:r>
            <a:endParaRPr/>
          </a:p>
          <a:p>
            <a:pPr marL="342900" marR="0" lvl="0" indent="-342900" algn="l" rtl="0">
              <a:lnSpc>
                <a:spcPct val="150000"/>
              </a:lnSpc>
              <a:spcBef>
                <a:spcPts val="0"/>
              </a:spcBef>
              <a:spcAft>
                <a:spcPts val="0"/>
              </a:spcAft>
              <a:buClr>
                <a:srgbClr val="595959"/>
              </a:buClr>
              <a:buSzPts val="2400"/>
              <a:buFont typeface="Arial"/>
              <a:buChar char="•"/>
            </a:pPr>
            <a:r>
              <a:rPr lang="en-CA" sz="2400">
                <a:solidFill>
                  <a:srgbClr val="595959"/>
                </a:solidFill>
                <a:latin typeface="Calibri"/>
                <a:ea typeface="Calibri"/>
                <a:cs typeface="Calibri"/>
                <a:sym typeface="Calibri"/>
              </a:rPr>
              <a:t>Isolating yourself and feeling overwhelmed</a:t>
            </a:r>
            <a:endParaRPr/>
          </a:p>
        </p:txBody>
      </p:sp>
      <p:sp>
        <p:nvSpPr>
          <p:cNvPr id="1648" name="Google Shape;1648;p80"/>
          <p:cNvSpPr txBox="1"/>
          <p:nvPr/>
        </p:nvSpPr>
        <p:spPr>
          <a:xfrm>
            <a:off x="7802948" y="1816148"/>
            <a:ext cx="230264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b="0" i="1">
                <a:solidFill>
                  <a:srgbClr val="4B9847"/>
                </a:solidFill>
                <a:latin typeface="EB Garamond"/>
                <a:ea typeface="EB Garamond"/>
                <a:cs typeface="EB Garamond"/>
                <a:sym typeface="EB Garamond"/>
              </a:rPr>
              <a:t>May look like:</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653"/>
        <p:cNvGrpSpPr/>
        <p:nvPr/>
      </p:nvGrpSpPr>
      <p:grpSpPr>
        <a:xfrm>
          <a:off x="0" y="0"/>
          <a:ext cx="0" cy="0"/>
          <a:chOff x="0" y="0"/>
          <a:chExt cx="0" cy="0"/>
        </a:xfrm>
      </p:grpSpPr>
      <p:sp>
        <p:nvSpPr>
          <p:cNvPr id="1654" name="Google Shape;1654;p81"/>
          <p:cNvSpPr txBox="1"/>
          <p:nvPr/>
        </p:nvSpPr>
        <p:spPr>
          <a:xfrm>
            <a:off x="1261730" y="3386774"/>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1655" name="Google Shape;1655;p81"/>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656" name="Google Shape;1656;p81"/>
          <p:cNvCxnSpPr>
            <a:stCxn id="1655"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657" name="Google Shape;1657;p81"/>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93</a:t>
            </a:fld>
            <a:endParaRPr sz="1200">
              <a:solidFill>
                <a:schemeClr val="lt1"/>
              </a:solidFill>
              <a:latin typeface="Calibri"/>
              <a:ea typeface="Calibri"/>
              <a:cs typeface="Calibri"/>
              <a:sym typeface="Calibri"/>
            </a:endParaRPr>
          </a:p>
        </p:txBody>
      </p:sp>
      <p:sp>
        <p:nvSpPr>
          <p:cNvPr id="1658" name="Google Shape;1658;p81"/>
          <p:cNvSpPr/>
          <p:nvPr/>
        </p:nvSpPr>
        <p:spPr>
          <a:xfrm>
            <a:off x="5703888" y="1510194"/>
            <a:ext cx="4903152" cy="5347805"/>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59" name="Google Shape;1659;p81"/>
          <p:cNvSpPr txBox="1"/>
          <p:nvPr/>
        </p:nvSpPr>
        <p:spPr>
          <a:xfrm>
            <a:off x="1261730" y="4040835"/>
            <a:ext cx="3868411" cy="464871"/>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MILE Program</a:t>
            </a:r>
            <a:endParaRPr/>
          </a:p>
        </p:txBody>
      </p:sp>
      <p:sp>
        <p:nvSpPr>
          <p:cNvPr id="1660" name="Google Shape;1660;p81"/>
          <p:cNvSpPr/>
          <p:nvPr/>
        </p:nvSpPr>
        <p:spPr>
          <a:xfrm rot="-5400000">
            <a:off x="2014194" y="3173280"/>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1" name="Google Shape;1661;p81"/>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2" name="Google Shape;1662;p81"/>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3" name="Google Shape;1663;p81"/>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1664" name="Google Shape;1664;p81"/>
          <p:cNvSpPr/>
          <p:nvPr/>
        </p:nvSpPr>
        <p:spPr>
          <a:xfrm rot="-3507348">
            <a:off x="5383112" y="455523"/>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5" name="Google Shape;1665;p81"/>
          <p:cNvSpPr/>
          <p:nvPr/>
        </p:nvSpPr>
        <p:spPr>
          <a:xfrm rot="-3507348">
            <a:off x="11236554" y="664754"/>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6" name="Google Shape;1666;p81"/>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6</a:t>
            </a:r>
            <a:endParaRPr/>
          </a:p>
        </p:txBody>
      </p:sp>
      <p:pic>
        <p:nvPicPr>
          <p:cNvPr id="1667" name="Google Shape;1667;p81"/>
          <p:cNvPicPr preferRelativeResize="0"/>
          <p:nvPr/>
        </p:nvPicPr>
        <p:blipFill rotWithShape="1">
          <a:blip r:embed="rId3">
            <a:alphaModFix/>
          </a:blip>
          <a:srcRect l="2676" r="2675"/>
          <a:stretch/>
        </p:blipFill>
        <p:spPr>
          <a:xfrm>
            <a:off x="5735447" y="423192"/>
            <a:ext cx="5061630" cy="5347805"/>
          </a:xfrm>
          <a:custGeom>
            <a:avLst/>
            <a:gdLst/>
            <a:ahLst/>
            <a:cxnLst/>
            <a:rect l="l" t="t" r="r" b="b"/>
            <a:pathLst>
              <a:path w="3958894" h="5733826" extrusionOk="0">
                <a:moveTo>
                  <a:pt x="0" y="0"/>
                </a:moveTo>
                <a:lnTo>
                  <a:pt x="3958894" y="0"/>
                </a:lnTo>
                <a:lnTo>
                  <a:pt x="3958894" y="5513870"/>
                </a:lnTo>
                <a:cubicBezTo>
                  <a:pt x="3958894" y="5635348"/>
                  <a:pt x="3860416" y="5733826"/>
                  <a:pt x="3738938" y="5733826"/>
                </a:cubicBezTo>
                <a:lnTo>
                  <a:pt x="219956" y="5733826"/>
                </a:lnTo>
                <a:cubicBezTo>
                  <a:pt x="98478" y="5733826"/>
                  <a:pt x="0" y="5635348"/>
                  <a:pt x="0" y="5513870"/>
                </a:cubicBezTo>
                <a:close/>
              </a:path>
            </a:pathLst>
          </a:custGeom>
          <a:noFill/>
          <a:ln>
            <a:noFill/>
          </a:ln>
        </p:spPr>
      </p:pic>
      <p:sp>
        <p:nvSpPr>
          <p:cNvPr id="1668" name="Google Shape;1668;p81"/>
          <p:cNvSpPr txBox="1"/>
          <p:nvPr/>
        </p:nvSpPr>
        <p:spPr>
          <a:xfrm>
            <a:off x="1261729" y="1797805"/>
            <a:ext cx="393591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Examples</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673"/>
        <p:cNvGrpSpPr/>
        <p:nvPr/>
      </p:nvGrpSpPr>
      <p:grpSpPr>
        <a:xfrm>
          <a:off x="0" y="0"/>
          <a:ext cx="0" cy="0"/>
          <a:chOff x="0" y="0"/>
          <a:chExt cx="0" cy="0"/>
        </a:xfrm>
      </p:grpSpPr>
      <p:sp>
        <p:nvSpPr>
          <p:cNvPr id="1674" name="Google Shape;1674;p82"/>
          <p:cNvSpPr/>
          <p:nvPr/>
        </p:nvSpPr>
        <p:spPr>
          <a:xfrm>
            <a:off x="5320145" y="0"/>
            <a:ext cx="6889315" cy="6858000"/>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75" name="Google Shape;1675;p82"/>
          <p:cNvSpPr/>
          <p:nvPr/>
        </p:nvSpPr>
        <p:spPr>
          <a:xfrm>
            <a:off x="8192925" y="561473"/>
            <a:ext cx="362105" cy="362105"/>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76" name="Google Shape;1676;p82"/>
          <p:cNvPicPr preferRelativeResize="0">
            <a:picLocks noGrp="1"/>
          </p:cNvPicPr>
          <p:nvPr>
            <p:ph type="pic" idx="2"/>
          </p:nvPr>
        </p:nvPicPr>
        <p:blipFill rotWithShape="1">
          <a:blip r:embed="rId3">
            <a:alphaModFix/>
          </a:blip>
          <a:srcRect l="2313" r="2312"/>
          <a:stretch/>
        </p:blipFill>
        <p:spPr>
          <a:xfrm>
            <a:off x="4336062" y="1217873"/>
            <a:ext cx="3376266" cy="4425029"/>
          </a:xfrm>
          <a:prstGeom prst="rect">
            <a:avLst/>
          </a:prstGeom>
          <a:solidFill>
            <a:schemeClr val="lt1"/>
          </a:solidFill>
          <a:ln>
            <a:noFill/>
          </a:ln>
        </p:spPr>
      </p:pic>
      <p:sp>
        <p:nvSpPr>
          <p:cNvPr id="1677" name="Google Shape;1677;p82"/>
          <p:cNvSpPr txBox="1"/>
          <p:nvPr/>
        </p:nvSpPr>
        <p:spPr>
          <a:xfrm>
            <a:off x="583440" y="1367325"/>
            <a:ext cx="4029196"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MILE Program Strategies</a:t>
            </a:r>
            <a:endParaRPr/>
          </a:p>
        </p:txBody>
      </p:sp>
      <p:sp>
        <p:nvSpPr>
          <p:cNvPr id="1678" name="Google Shape;1678;p82"/>
          <p:cNvSpPr txBox="1"/>
          <p:nvPr/>
        </p:nvSpPr>
        <p:spPr>
          <a:xfrm>
            <a:off x="9029980" y="402583"/>
            <a:ext cx="2606963"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b="1">
                <a:solidFill>
                  <a:srgbClr val="595959"/>
                </a:solidFill>
                <a:latin typeface="Calibri"/>
                <a:ea typeface="Calibri"/>
                <a:cs typeface="Calibri"/>
                <a:sym typeface="Calibri"/>
              </a:rPr>
              <a:t>General learning ability</a:t>
            </a:r>
            <a:endParaRPr/>
          </a:p>
        </p:txBody>
      </p:sp>
      <p:cxnSp>
        <p:nvCxnSpPr>
          <p:cNvPr id="1679" name="Google Shape;1679;p82"/>
          <p:cNvCxnSpPr/>
          <p:nvPr/>
        </p:nvCxnSpPr>
        <p:spPr>
          <a:xfrm>
            <a:off x="8424139" y="1842695"/>
            <a:ext cx="0" cy="1079287"/>
          </a:xfrm>
          <a:prstGeom prst="straightConnector1">
            <a:avLst/>
          </a:prstGeom>
          <a:noFill/>
          <a:ln w="9525" cap="flat" cmpd="sng">
            <a:solidFill>
              <a:schemeClr val="accent1"/>
            </a:solidFill>
            <a:prstDash val="solid"/>
            <a:miter lim="800000"/>
            <a:headEnd type="none" w="sm" len="sm"/>
            <a:tailEnd type="triangle" w="med" len="med"/>
          </a:ln>
        </p:spPr>
      </p:cxnSp>
      <p:cxnSp>
        <p:nvCxnSpPr>
          <p:cNvPr id="1680" name="Google Shape;1680;p82"/>
          <p:cNvCxnSpPr/>
          <p:nvPr/>
        </p:nvCxnSpPr>
        <p:spPr>
          <a:xfrm>
            <a:off x="8382574" y="1139571"/>
            <a:ext cx="0" cy="408796"/>
          </a:xfrm>
          <a:prstGeom prst="straightConnector1">
            <a:avLst/>
          </a:prstGeom>
          <a:noFill/>
          <a:ln w="53975" cap="flat" cmpd="sng">
            <a:solidFill>
              <a:srgbClr val="BADEE8"/>
            </a:solidFill>
            <a:prstDash val="solid"/>
            <a:miter lim="800000"/>
            <a:headEnd type="none" w="sm" len="sm"/>
            <a:tailEnd type="oval" w="sm" len="sm"/>
          </a:ln>
        </p:spPr>
      </p:cxnSp>
      <p:sp>
        <p:nvSpPr>
          <p:cNvPr id="1681" name="Google Shape;1681;p82"/>
          <p:cNvSpPr txBox="1"/>
          <p:nvPr/>
        </p:nvSpPr>
        <p:spPr>
          <a:xfrm>
            <a:off x="704127" y="4089793"/>
            <a:ext cx="3376266"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a:solidFill>
                  <a:srgbClr val="595959"/>
                </a:solidFill>
                <a:latin typeface="Calibri"/>
                <a:ea typeface="Calibri"/>
                <a:cs typeface="Calibri"/>
                <a:sym typeface="Calibri"/>
              </a:rPr>
              <a:t>Remediate underlying cognitive factors</a:t>
            </a:r>
            <a:endParaRPr/>
          </a:p>
        </p:txBody>
      </p:sp>
      <p:sp>
        <p:nvSpPr>
          <p:cNvPr id="1682" name="Google Shape;1682;p82"/>
          <p:cNvSpPr txBox="1"/>
          <p:nvPr/>
        </p:nvSpPr>
        <p:spPr>
          <a:xfrm>
            <a:off x="9029980" y="1613570"/>
            <a:ext cx="2606963"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b="1">
                <a:solidFill>
                  <a:srgbClr val="595959"/>
                </a:solidFill>
                <a:latin typeface="Calibri"/>
                <a:ea typeface="Calibri"/>
                <a:cs typeface="Calibri"/>
                <a:sym typeface="Calibri"/>
              </a:rPr>
              <a:t>Working Memory</a:t>
            </a:r>
            <a:endParaRPr/>
          </a:p>
        </p:txBody>
      </p:sp>
      <p:cxnSp>
        <p:nvCxnSpPr>
          <p:cNvPr id="1683" name="Google Shape;1683;p82"/>
          <p:cNvCxnSpPr/>
          <p:nvPr/>
        </p:nvCxnSpPr>
        <p:spPr>
          <a:xfrm>
            <a:off x="8382574" y="2353654"/>
            <a:ext cx="0" cy="408796"/>
          </a:xfrm>
          <a:prstGeom prst="straightConnector1">
            <a:avLst/>
          </a:prstGeom>
          <a:noFill/>
          <a:ln w="53975" cap="flat" cmpd="sng">
            <a:solidFill>
              <a:srgbClr val="BADEE8"/>
            </a:solidFill>
            <a:prstDash val="solid"/>
            <a:miter lim="800000"/>
            <a:headEnd type="none" w="sm" len="sm"/>
            <a:tailEnd type="oval" w="sm" len="sm"/>
          </a:ln>
        </p:spPr>
      </p:cxnSp>
      <p:cxnSp>
        <p:nvCxnSpPr>
          <p:cNvPr id="1684" name="Google Shape;1684;p82"/>
          <p:cNvCxnSpPr/>
          <p:nvPr/>
        </p:nvCxnSpPr>
        <p:spPr>
          <a:xfrm>
            <a:off x="8382574" y="3499060"/>
            <a:ext cx="0" cy="408796"/>
          </a:xfrm>
          <a:prstGeom prst="straightConnector1">
            <a:avLst/>
          </a:prstGeom>
          <a:noFill/>
          <a:ln w="53975" cap="flat" cmpd="sng">
            <a:solidFill>
              <a:srgbClr val="BADEE8"/>
            </a:solidFill>
            <a:prstDash val="solid"/>
            <a:miter lim="800000"/>
            <a:headEnd type="none" w="sm" len="sm"/>
            <a:tailEnd type="oval" w="sm" len="sm"/>
          </a:ln>
        </p:spPr>
      </p:cxnSp>
      <p:cxnSp>
        <p:nvCxnSpPr>
          <p:cNvPr id="1685" name="Google Shape;1685;p82"/>
          <p:cNvCxnSpPr/>
          <p:nvPr/>
        </p:nvCxnSpPr>
        <p:spPr>
          <a:xfrm>
            <a:off x="8382574" y="4663717"/>
            <a:ext cx="0" cy="736054"/>
          </a:xfrm>
          <a:prstGeom prst="straightConnector1">
            <a:avLst/>
          </a:prstGeom>
          <a:noFill/>
          <a:ln w="53975" cap="flat" cmpd="sng">
            <a:solidFill>
              <a:srgbClr val="BADEE8"/>
            </a:solidFill>
            <a:prstDash val="solid"/>
            <a:miter lim="800000"/>
            <a:headEnd type="none" w="sm" len="sm"/>
            <a:tailEnd type="oval" w="sm" len="sm"/>
          </a:ln>
        </p:spPr>
      </p:cxnSp>
      <p:sp>
        <p:nvSpPr>
          <p:cNvPr id="1686" name="Google Shape;1686;p82"/>
          <p:cNvSpPr txBox="1"/>
          <p:nvPr/>
        </p:nvSpPr>
        <p:spPr>
          <a:xfrm>
            <a:off x="9029980" y="2791325"/>
            <a:ext cx="2606963"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b="1">
                <a:solidFill>
                  <a:srgbClr val="595959"/>
                </a:solidFill>
                <a:latin typeface="Calibri"/>
                <a:ea typeface="Calibri"/>
                <a:cs typeface="Calibri"/>
                <a:sym typeface="Calibri"/>
              </a:rPr>
              <a:t>Visual-Spatial Skills</a:t>
            </a:r>
            <a:endParaRPr/>
          </a:p>
        </p:txBody>
      </p:sp>
      <p:sp>
        <p:nvSpPr>
          <p:cNvPr id="1687" name="Google Shape;1687;p82"/>
          <p:cNvSpPr txBox="1"/>
          <p:nvPr/>
        </p:nvSpPr>
        <p:spPr>
          <a:xfrm>
            <a:off x="9029980" y="3971219"/>
            <a:ext cx="2606963"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b="1">
                <a:solidFill>
                  <a:srgbClr val="595959"/>
                </a:solidFill>
                <a:latin typeface="Calibri"/>
                <a:ea typeface="Calibri"/>
                <a:cs typeface="Calibri"/>
                <a:sym typeface="Calibri"/>
              </a:rPr>
              <a:t>Visuomotor/ Graphomotor Skills</a:t>
            </a:r>
            <a:endParaRPr/>
          </a:p>
        </p:txBody>
      </p:sp>
      <p:sp>
        <p:nvSpPr>
          <p:cNvPr id="1688" name="Google Shape;1688;p82"/>
          <p:cNvSpPr txBox="1"/>
          <p:nvPr/>
        </p:nvSpPr>
        <p:spPr>
          <a:xfrm>
            <a:off x="9029980" y="5524898"/>
            <a:ext cx="260696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800" b="1">
                <a:solidFill>
                  <a:srgbClr val="595959"/>
                </a:solidFill>
                <a:latin typeface="Calibri"/>
                <a:ea typeface="Calibri"/>
                <a:cs typeface="Calibri"/>
                <a:sym typeface="Calibri"/>
              </a:rPr>
              <a:t>Metacognition</a:t>
            </a:r>
            <a:endParaRPr/>
          </a:p>
        </p:txBody>
      </p:sp>
      <p:sp>
        <p:nvSpPr>
          <p:cNvPr id="1689" name="Google Shape;1689;p82"/>
          <p:cNvSpPr/>
          <p:nvPr/>
        </p:nvSpPr>
        <p:spPr>
          <a:xfrm>
            <a:off x="8192925" y="1697254"/>
            <a:ext cx="362105" cy="362105"/>
          </a:xfrm>
          <a:prstGeom prst="ellipse">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0" name="Google Shape;1690;p82"/>
          <p:cNvSpPr/>
          <p:nvPr/>
        </p:nvSpPr>
        <p:spPr>
          <a:xfrm>
            <a:off x="8192925" y="2977414"/>
            <a:ext cx="362105" cy="362105"/>
          </a:xfrm>
          <a:prstGeom prst="ellipse">
            <a:avLst/>
          </a:prstGeom>
          <a:solidFill>
            <a:srgbClr val="FE72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1" name="Google Shape;1691;p82"/>
          <p:cNvSpPr/>
          <p:nvPr/>
        </p:nvSpPr>
        <p:spPr>
          <a:xfrm>
            <a:off x="8192925" y="4132445"/>
            <a:ext cx="362105" cy="362105"/>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2" name="Google Shape;1692;p82"/>
          <p:cNvSpPr/>
          <p:nvPr/>
        </p:nvSpPr>
        <p:spPr>
          <a:xfrm>
            <a:off x="8192925" y="5595485"/>
            <a:ext cx="362105" cy="362105"/>
          </a:xfrm>
          <a:prstGeom prst="ellipse">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80"/>
                                        </p:tgtEl>
                                        <p:attrNameLst>
                                          <p:attrName>style.visibility</p:attrName>
                                        </p:attrNameLst>
                                      </p:cBhvr>
                                      <p:to>
                                        <p:strVal val="visible"/>
                                      </p:to>
                                    </p:set>
                                    <p:animEffect transition="in" filter="fade">
                                      <p:cBhvr>
                                        <p:cTn id="7" dur="1000"/>
                                        <p:tgtEl>
                                          <p:spTgt spid="1680"/>
                                        </p:tgtEl>
                                      </p:cBhvr>
                                    </p:animEffect>
                                  </p:childTnLst>
                                </p:cTn>
                              </p:par>
                              <p:par>
                                <p:cTn id="8" presetID="10" presetClass="entr" presetSubtype="0" fill="hold" nodeType="withEffect">
                                  <p:stCondLst>
                                    <p:cond delay="0"/>
                                  </p:stCondLst>
                                  <p:childTnLst>
                                    <p:set>
                                      <p:cBhvr>
                                        <p:cTn id="9" dur="1" fill="hold">
                                          <p:stCondLst>
                                            <p:cond delay="0"/>
                                          </p:stCondLst>
                                        </p:cTn>
                                        <p:tgtEl>
                                          <p:spTgt spid="1683"/>
                                        </p:tgtEl>
                                        <p:attrNameLst>
                                          <p:attrName>style.visibility</p:attrName>
                                        </p:attrNameLst>
                                      </p:cBhvr>
                                      <p:to>
                                        <p:strVal val="visible"/>
                                      </p:to>
                                    </p:set>
                                    <p:animEffect transition="in" filter="fade">
                                      <p:cBhvr>
                                        <p:cTn id="10" dur="1000"/>
                                        <p:tgtEl>
                                          <p:spTgt spid="1683"/>
                                        </p:tgtEl>
                                      </p:cBhvr>
                                    </p:animEffect>
                                  </p:childTnLst>
                                </p:cTn>
                              </p:par>
                              <p:par>
                                <p:cTn id="11" presetID="10" presetClass="entr" presetSubtype="0" fill="hold" nodeType="withEffect">
                                  <p:stCondLst>
                                    <p:cond delay="0"/>
                                  </p:stCondLst>
                                  <p:childTnLst>
                                    <p:set>
                                      <p:cBhvr>
                                        <p:cTn id="12" dur="1" fill="hold">
                                          <p:stCondLst>
                                            <p:cond delay="0"/>
                                          </p:stCondLst>
                                        </p:cTn>
                                        <p:tgtEl>
                                          <p:spTgt spid="1684"/>
                                        </p:tgtEl>
                                        <p:attrNameLst>
                                          <p:attrName>style.visibility</p:attrName>
                                        </p:attrNameLst>
                                      </p:cBhvr>
                                      <p:to>
                                        <p:strVal val="visible"/>
                                      </p:to>
                                    </p:set>
                                    <p:animEffect transition="in" filter="fade">
                                      <p:cBhvr>
                                        <p:cTn id="13" dur="1000"/>
                                        <p:tgtEl>
                                          <p:spTgt spid="1684"/>
                                        </p:tgtEl>
                                      </p:cBhvr>
                                    </p:animEffect>
                                  </p:childTnLst>
                                </p:cTn>
                              </p:par>
                              <p:par>
                                <p:cTn id="14" presetID="10" presetClass="entr" presetSubtype="0" fill="hold" nodeType="withEffect">
                                  <p:stCondLst>
                                    <p:cond delay="0"/>
                                  </p:stCondLst>
                                  <p:childTnLst>
                                    <p:set>
                                      <p:cBhvr>
                                        <p:cTn id="15" dur="1" fill="hold">
                                          <p:stCondLst>
                                            <p:cond delay="0"/>
                                          </p:stCondLst>
                                        </p:cTn>
                                        <p:tgtEl>
                                          <p:spTgt spid="1685"/>
                                        </p:tgtEl>
                                        <p:attrNameLst>
                                          <p:attrName>style.visibility</p:attrName>
                                        </p:attrNameLst>
                                      </p:cBhvr>
                                      <p:to>
                                        <p:strVal val="visible"/>
                                      </p:to>
                                    </p:set>
                                    <p:animEffect transition="in" filter="fade">
                                      <p:cBhvr>
                                        <p:cTn id="16" dur="1000"/>
                                        <p:tgtEl>
                                          <p:spTgt spid="1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536">
          <a:extLst>
            <a:ext uri="{FF2B5EF4-FFF2-40B4-BE49-F238E27FC236}">
              <a16:creationId xmlns:a16="http://schemas.microsoft.com/office/drawing/2014/main" id="{DFE4F4CC-E07E-E999-BF66-D2F5F9E57DBE}"/>
            </a:ext>
          </a:extLst>
        </p:cNvPr>
        <p:cNvGrpSpPr/>
        <p:nvPr/>
      </p:nvGrpSpPr>
      <p:grpSpPr>
        <a:xfrm>
          <a:off x="0" y="0"/>
          <a:ext cx="0" cy="0"/>
          <a:chOff x="0" y="0"/>
          <a:chExt cx="0" cy="0"/>
        </a:xfrm>
      </p:grpSpPr>
      <p:sp>
        <p:nvSpPr>
          <p:cNvPr id="1537" name="Google Shape;1537;p75">
            <a:extLst>
              <a:ext uri="{FF2B5EF4-FFF2-40B4-BE49-F238E27FC236}">
                <a16:creationId xmlns:a16="http://schemas.microsoft.com/office/drawing/2014/main" id="{71B473F7-4DFE-A4F5-B6F2-80953B214091}"/>
              </a:ext>
            </a:extLst>
          </p:cNvPr>
          <p:cNvSpPr/>
          <p:nvPr/>
        </p:nvSpPr>
        <p:spPr>
          <a:xfrm>
            <a:off x="703504" y="778933"/>
            <a:ext cx="558241" cy="2624667"/>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8" name="Google Shape;1538;p75">
            <a:extLst>
              <a:ext uri="{FF2B5EF4-FFF2-40B4-BE49-F238E27FC236}">
                <a16:creationId xmlns:a16="http://schemas.microsoft.com/office/drawing/2014/main" id="{F669F2EE-4ED1-643E-7DCC-E7587FE6D481}"/>
              </a:ext>
            </a:extLst>
          </p:cNvPr>
          <p:cNvSpPr/>
          <p:nvPr/>
        </p:nvSpPr>
        <p:spPr>
          <a:xfrm>
            <a:off x="3622592" y="4626429"/>
            <a:ext cx="699750" cy="1221626"/>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0" name="Google Shape;1540;p75">
            <a:extLst>
              <a:ext uri="{FF2B5EF4-FFF2-40B4-BE49-F238E27FC236}">
                <a16:creationId xmlns:a16="http://schemas.microsoft.com/office/drawing/2014/main" id="{DB8F4669-98E1-C414-10F3-F4B747837619}"/>
              </a:ext>
            </a:extLst>
          </p:cNvPr>
          <p:cNvSpPr txBox="1"/>
          <p:nvPr/>
        </p:nvSpPr>
        <p:spPr>
          <a:xfrm>
            <a:off x="6832899" y="283712"/>
            <a:ext cx="5359100" cy="34162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dirty="0">
                <a:solidFill>
                  <a:srgbClr val="364DA1"/>
                </a:solidFill>
                <a:latin typeface="EB Garamond"/>
                <a:ea typeface="EB Garamond"/>
                <a:cs typeface="EB Garamond"/>
                <a:sym typeface="EB Garamond"/>
              </a:rPr>
              <a:t>Math Interactive Learning Experience (MILE)</a:t>
            </a:r>
            <a:endParaRPr dirty="0"/>
          </a:p>
        </p:txBody>
      </p:sp>
      <p:sp>
        <p:nvSpPr>
          <p:cNvPr id="1541" name="Google Shape;1541;p75">
            <a:extLst>
              <a:ext uri="{FF2B5EF4-FFF2-40B4-BE49-F238E27FC236}">
                <a16:creationId xmlns:a16="http://schemas.microsoft.com/office/drawing/2014/main" id="{51F40CF6-07B7-ED72-D744-F474935063F8}"/>
              </a:ext>
            </a:extLst>
          </p:cNvPr>
          <p:cNvSpPr/>
          <p:nvPr/>
        </p:nvSpPr>
        <p:spPr>
          <a:xfrm>
            <a:off x="475289" y="3973832"/>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2" name="Google Shape;1542;p75">
            <a:extLst>
              <a:ext uri="{FF2B5EF4-FFF2-40B4-BE49-F238E27FC236}">
                <a16:creationId xmlns:a16="http://schemas.microsoft.com/office/drawing/2014/main" id="{C8843611-AECF-FD57-A58C-67FF00592E18}"/>
              </a:ext>
            </a:extLst>
          </p:cNvPr>
          <p:cNvSpPr/>
          <p:nvPr/>
        </p:nvSpPr>
        <p:spPr>
          <a:xfrm>
            <a:off x="337228" y="221489"/>
            <a:ext cx="45719" cy="50799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3" name="Google Shape;1543;p75">
            <a:extLst>
              <a:ext uri="{FF2B5EF4-FFF2-40B4-BE49-F238E27FC236}">
                <a16:creationId xmlns:a16="http://schemas.microsoft.com/office/drawing/2014/main" id="{4EE4D03A-2345-13A4-ECA3-ADF759ABBD68}"/>
              </a:ext>
            </a:extLst>
          </p:cNvPr>
          <p:cNvSpPr/>
          <p:nvPr/>
        </p:nvSpPr>
        <p:spPr>
          <a:xfrm>
            <a:off x="1605994" y="5848055"/>
            <a:ext cx="45719" cy="6265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Picture Placeholder 2">
            <a:extLst>
              <a:ext uri="{FF2B5EF4-FFF2-40B4-BE49-F238E27FC236}">
                <a16:creationId xmlns:a16="http://schemas.microsoft.com/office/drawing/2014/main" id="{1E461D77-AE8D-93F8-6258-A6E6A09752A8}"/>
              </a:ext>
            </a:extLst>
          </p:cNvPr>
          <p:cNvSpPr>
            <a:spLocks noGrp="1"/>
          </p:cNvSpPr>
          <p:nvPr>
            <p:ph type="pic" idx="2"/>
          </p:nvPr>
        </p:nvSpPr>
        <p:spPr/>
        <p:txBody>
          <a:bodyPr/>
          <a:lstStyle/>
          <a:p>
            <a:endParaRPr lang="en-CA"/>
          </a:p>
        </p:txBody>
      </p:sp>
      <p:pic>
        <p:nvPicPr>
          <p:cNvPr id="4" name="Picture 3">
            <a:extLst>
              <a:ext uri="{FF2B5EF4-FFF2-40B4-BE49-F238E27FC236}">
                <a16:creationId xmlns:a16="http://schemas.microsoft.com/office/drawing/2014/main" id="{6DF584B4-5E45-B635-9264-D1C0163DD279}"/>
              </a:ext>
            </a:extLst>
          </p:cNvPr>
          <p:cNvPicPr>
            <a:picLocks noChangeAspect="1"/>
          </p:cNvPicPr>
          <p:nvPr/>
        </p:nvPicPr>
        <p:blipFill>
          <a:blip r:embed="rId3"/>
          <a:stretch>
            <a:fillRect/>
          </a:stretch>
        </p:blipFill>
        <p:spPr>
          <a:xfrm>
            <a:off x="70939" y="552132"/>
            <a:ext cx="6576995" cy="5753735"/>
          </a:xfrm>
          <a:prstGeom prst="rect">
            <a:avLst/>
          </a:prstGeom>
        </p:spPr>
      </p:pic>
    </p:spTree>
    <p:extLst>
      <p:ext uri="{BB962C8B-B14F-4D97-AF65-F5344CB8AC3E}">
        <p14:creationId xmlns:p14="http://schemas.microsoft.com/office/powerpoint/2010/main" val="168603793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536">
          <a:extLst>
            <a:ext uri="{FF2B5EF4-FFF2-40B4-BE49-F238E27FC236}">
              <a16:creationId xmlns:a16="http://schemas.microsoft.com/office/drawing/2014/main" id="{818FDAA2-F8BA-BFCC-C3DE-6A48E4D436F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08F8289-F416-DF6F-B5E6-FD41360CF997}"/>
              </a:ext>
            </a:extLst>
          </p:cNvPr>
          <p:cNvPicPr>
            <a:picLocks noChangeAspect="1"/>
          </p:cNvPicPr>
          <p:nvPr/>
        </p:nvPicPr>
        <p:blipFill>
          <a:blip r:embed="rId3"/>
          <a:stretch>
            <a:fillRect/>
          </a:stretch>
        </p:blipFill>
        <p:spPr>
          <a:xfrm>
            <a:off x="1536664" y="753982"/>
            <a:ext cx="9118672" cy="5350036"/>
          </a:xfrm>
          <a:prstGeom prst="rect">
            <a:avLst/>
          </a:prstGeom>
        </p:spPr>
      </p:pic>
    </p:spTree>
    <p:extLst>
      <p:ext uri="{BB962C8B-B14F-4D97-AF65-F5344CB8AC3E}">
        <p14:creationId xmlns:p14="http://schemas.microsoft.com/office/powerpoint/2010/main" val="172376829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69291C-4CF8-5F42-D155-4039BE18AF78}"/>
              </a:ext>
            </a:extLst>
          </p:cNvPr>
          <p:cNvPicPr>
            <a:picLocks noChangeAspect="1"/>
          </p:cNvPicPr>
          <p:nvPr/>
        </p:nvPicPr>
        <p:blipFill>
          <a:blip r:embed="rId3"/>
          <a:srcRect r="2223" b="1"/>
          <a:stretch>
            <a:fillRect/>
          </a:stretch>
        </p:blipFill>
        <p:spPr>
          <a:xfrm>
            <a:off x="20" y="10"/>
            <a:ext cx="12191980" cy="6857990"/>
          </a:xfrm>
          <a:prstGeom prst="rect">
            <a:avLst/>
          </a:prstGeom>
          <a:noFill/>
          <a:ln>
            <a:noFill/>
          </a:ln>
        </p:spPr>
      </p:pic>
    </p:spTree>
    <p:extLst>
      <p:ext uri="{BB962C8B-B14F-4D97-AF65-F5344CB8AC3E}">
        <p14:creationId xmlns:p14="http://schemas.microsoft.com/office/powerpoint/2010/main" val="195608898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697"/>
        <p:cNvGrpSpPr/>
        <p:nvPr/>
      </p:nvGrpSpPr>
      <p:grpSpPr>
        <a:xfrm>
          <a:off x="0" y="0"/>
          <a:ext cx="0" cy="0"/>
          <a:chOff x="0" y="0"/>
          <a:chExt cx="0" cy="0"/>
        </a:xfrm>
      </p:grpSpPr>
      <p:sp>
        <p:nvSpPr>
          <p:cNvPr id="1698" name="Google Shape;1698;p83"/>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99" name="Google Shape;1699;p83"/>
          <p:cNvPicPr preferRelativeResize="0">
            <a:picLocks noGrp="1"/>
          </p:cNvPicPr>
          <p:nvPr>
            <p:ph type="pic" idx="2"/>
          </p:nvPr>
        </p:nvPicPr>
        <p:blipFill rotWithShape="1">
          <a:blip r:embed="rId3">
            <a:alphaModFix/>
          </a:blip>
          <a:srcRect l="5167" r="5167"/>
          <a:stretch/>
        </p:blipFill>
        <p:spPr>
          <a:xfrm>
            <a:off x="4828479" y="2139044"/>
            <a:ext cx="6211229" cy="3916068"/>
          </a:xfrm>
          <a:prstGeom prst="rect">
            <a:avLst/>
          </a:prstGeom>
          <a:solidFill>
            <a:schemeClr val="lt1"/>
          </a:solidFill>
          <a:ln>
            <a:noFill/>
          </a:ln>
        </p:spPr>
      </p:pic>
      <p:pic>
        <p:nvPicPr>
          <p:cNvPr id="1700" name="Google Shape;1700;p83">
            <a:hlinkClick r:id="rId4"/>
          </p:cNvPr>
          <p:cNvPicPr preferRelativeResize="0"/>
          <p:nvPr/>
        </p:nvPicPr>
        <p:blipFill rotWithShape="1">
          <a:blip r:embed="rId5">
            <a:alphaModFix/>
          </a:blip>
          <a:srcRect l="-1153"/>
          <a:stretch/>
        </p:blipFill>
        <p:spPr>
          <a:xfrm>
            <a:off x="3766666" y="1918011"/>
            <a:ext cx="8180907" cy="4681302"/>
          </a:xfrm>
          <a:prstGeom prst="rect">
            <a:avLst/>
          </a:prstGeom>
          <a:noFill/>
          <a:ln>
            <a:noFill/>
          </a:ln>
        </p:spPr>
      </p:pic>
      <p:sp>
        <p:nvSpPr>
          <p:cNvPr id="1701" name="Google Shape;1701;p83"/>
          <p:cNvSpPr txBox="1"/>
          <p:nvPr/>
        </p:nvSpPr>
        <p:spPr>
          <a:xfrm>
            <a:off x="390136" y="338228"/>
            <a:ext cx="6234720" cy="22467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Math Interactive Learning Experience</a:t>
            </a:r>
            <a:endParaRPr/>
          </a:p>
          <a:p>
            <a:pPr marL="0" marR="0" lvl="0" indent="0" algn="l" rtl="0">
              <a:spcBef>
                <a:spcPts val="0"/>
              </a:spcBef>
              <a:spcAft>
                <a:spcPts val="0"/>
              </a:spcAft>
              <a:buNone/>
            </a:pPr>
            <a:r>
              <a:rPr lang="en-CA" sz="3200" b="1">
                <a:solidFill>
                  <a:srgbClr val="364DA1"/>
                </a:solidFill>
                <a:latin typeface="EB Garamond"/>
                <a:ea typeface="EB Garamond"/>
                <a:cs typeface="EB Garamond"/>
                <a:sym typeface="EB Garamond"/>
              </a:rPr>
              <a:t>by Carmen Rasmussen</a:t>
            </a:r>
            <a:endParaRPr/>
          </a:p>
        </p:txBody>
      </p:sp>
      <p:sp>
        <p:nvSpPr>
          <p:cNvPr id="1702" name="Google Shape;1702;p83"/>
          <p:cNvSpPr txBox="1"/>
          <p:nvPr/>
        </p:nvSpPr>
        <p:spPr>
          <a:xfrm>
            <a:off x="456062" y="3121223"/>
            <a:ext cx="401557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200" u="sng">
                <a:solidFill>
                  <a:srgbClr val="595959"/>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https://www.youtube.com/watch?v=2ZWjCch6JSM&amp;t=3s</a:t>
            </a:r>
            <a:endParaRPr sz="1200">
              <a:solidFill>
                <a:srgbClr val="595959"/>
              </a:solidFill>
              <a:latin typeface="Calibri"/>
              <a:ea typeface="Calibri"/>
              <a:cs typeface="Calibri"/>
              <a:sym typeface="Calibri"/>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706"/>
        <p:cNvGrpSpPr/>
        <p:nvPr/>
      </p:nvGrpSpPr>
      <p:grpSpPr>
        <a:xfrm>
          <a:off x="0" y="0"/>
          <a:ext cx="0" cy="0"/>
          <a:chOff x="0" y="0"/>
          <a:chExt cx="0" cy="0"/>
        </a:xfrm>
      </p:grpSpPr>
      <p:sp>
        <p:nvSpPr>
          <p:cNvPr id="1707" name="Google Shape;1707;p84"/>
          <p:cNvSpPr txBox="1"/>
          <p:nvPr/>
        </p:nvSpPr>
        <p:spPr>
          <a:xfrm>
            <a:off x="1242178" y="2758850"/>
            <a:ext cx="482381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Review</a:t>
            </a:r>
            <a:endParaRPr/>
          </a:p>
        </p:txBody>
      </p:sp>
      <p:sp>
        <p:nvSpPr>
          <p:cNvPr id="1708" name="Google Shape;1708;p84"/>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709" name="Google Shape;1709;p84"/>
          <p:cNvCxnSpPr>
            <a:stCxn id="1708"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710" name="Google Shape;1710;p84"/>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chemeClr val="lt1"/>
                </a:solidFill>
                <a:latin typeface="Calibri"/>
                <a:ea typeface="Calibri"/>
                <a:cs typeface="Calibri"/>
                <a:sym typeface="Calibri"/>
              </a:rPr>
              <a:t>99</a:t>
            </a:fld>
            <a:endParaRPr sz="1200">
              <a:solidFill>
                <a:schemeClr val="lt1"/>
              </a:solidFill>
              <a:latin typeface="Calibri"/>
              <a:ea typeface="Calibri"/>
              <a:cs typeface="Calibri"/>
              <a:sym typeface="Calibri"/>
            </a:endParaRPr>
          </a:p>
        </p:txBody>
      </p:sp>
      <p:sp>
        <p:nvSpPr>
          <p:cNvPr id="1711" name="Google Shape;1711;p84"/>
          <p:cNvSpPr/>
          <p:nvPr/>
        </p:nvSpPr>
        <p:spPr>
          <a:xfrm>
            <a:off x="5548577"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2" name="Google Shape;1712;p84"/>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3" name="Google Shape;1713;p84"/>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4" name="Google Shape;1714;p84"/>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B9847"/>
              </a:solidFill>
              <a:latin typeface="Calibri"/>
              <a:ea typeface="Calibri"/>
              <a:cs typeface="Calibri"/>
              <a:sym typeface="Calibri"/>
            </a:endParaRPr>
          </a:p>
        </p:txBody>
      </p:sp>
      <p:sp>
        <p:nvSpPr>
          <p:cNvPr id="1715" name="Google Shape;1715;p84"/>
          <p:cNvSpPr/>
          <p:nvPr/>
        </p:nvSpPr>
        <p:spPr>
          <a:xfrm rot="-3507348">
            <a:off x="6084892" y="954387"/>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6" name="Google Shape;1716;p84"/>
          <p:cNvSpPr/>
          <p:nvPr/>
        </p:nvSpPr>
        <p:spPr>
          <a:xfrm rot="-3507348">
            <a:off x="11046612" y="2447836"/>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7" name="Google Shape;1717;p84"/>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2400">
                <a:solidFill>
                  <a:schemeClr val="lt1"/>
                </a:solidFill>
                <a:latin typeface="Calibri"/>
                <a:ea typeface="Calibri"/>
                <a:cs typeface="Calibri"/>
                <a:sym typeface="Calibri"/>
              </a:rPr>
              <a:t>SECTION 7</a:t>
            </a:r>
            <a:endParaRPr/>
          </a:p>
        </p:txBody>
      </p:sp>
      <p:pic>
        <p:nvPicPr>
          <p:cNvPr id="1718" name="Google Shape;1718;p84"/>
          <p:cNvPicPr preferRelativeResize="0">
            <a:picLocks noGrp="1"/>
          </p:cNvPicPr>
          <p:nvPr>
            <p:ph type="pic" idx="2"/>
          </p:nvPr>
        </p:nvPicPr>
        <p:blipFill rotWithShape="1">
          <a:blip r:embed="rId3">
            <a:alphaModFix/>
          </a:blip>
          <a:srcRect l="6583" r="6583"/>
          <a:stretch/>
        </p:blipFill>
        <p:spPr>
          <a:xfrm>
            <a:off x="5130140" y="1114393"/>
            <a:ext cx="5915235" cy="5109059"/>
          </a:xfrm>
          <a:prstGeom prst="rect">
            <a:avLst/>
          </a:prstGeom>
          <a:noFill/>
          <a:ln>
            <a:noFill/>
          </a:ln>
        </p:spPr>
      </p:pic>
      <p:sp>
        <p:nvSpPr>
          <p:cNvPr id="1719" name="Google Shape;1719;p84"/>
          <p:cNvSpPr txBox="1"/>
          <p:nvPr/>
        </p:nvSpPr>
        <p:spPr>
          <a:xfrm>
            <a:off x="1261729" y="3854468"/>
            <a:ext cx="10113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b="1">
                <a:solidFill>
                  <a:srgbClr val="595959"/>
                </a:solidFill>
                <a:latin typeface="Calibri"/>
                <a:ea typeface="Calibri"/>
                <a:cs typeface="Calibri"/>
                <a:sym typeface="Calibri"/>
              </a:rPr>
              <a:t>TOPICS:</a:t>
            </a:r>
            <a:endParaRPr/>
          </a:p>
        </p:txBody>
      </p:sp>
      <p:sp>
        <p:nvSpPr>
          <p:cNvPr id="1720" name="Google Shape;1720;p84"/>
          <p:cNvSpPr txBox="1"/>
          <p:nvPr/>
        </p:nvSpPr>
        <p:spPr>
          <a:xfrm>
            <a:off x="1261729" y="4508529"/>
            <a:ext cx="3868411" cy="880369"/>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FASD</a:t>
            </a:r>
            <a:endParaRPr/>
          </a:p>
          <a:p>
            <a:pPr marL="228600" marR="0" lvl="0" indent="-228600" algn="l" rtl="0">
              <a:lnSpc>
                <a:spcPct val="150000"/>
              </a:lnSpc>
              <a:spcBef>
                <a:spcPts val="0"/>
              </a:spcBef>
              <a:spcAft>
                <a:spcPts val="0"/>
              </a:spcAft>
              <a:buClr>
                <a:srgbClr val="595959"/>
              </a:buClr>
              <a:buSzPts val="1800"/>
              <a:buFont typeface="Calibri"/>
              <a:buAutoNum type="arabicPeriod"/>
            </a:pPr>
            <a:r>
              <a:rPr lang="en-CA" sz="1800">
                <a:solidFill>
                  <a:srgbClr val="595959"/>
                </a:solidFill>
                <a:latin typeface="Calibri"/>
                <a:ea typeface="Calibri"/>
                <a:cs typeface="Calibri"/>
                <a:sym typeface="Calibri"/>
              </a:rPr>
              <a:t>Strategies</a:t>
            </a:r>
            <a:endParaRPr/>
          </a:p>
        </p:txBody>
      </p:sp>
      <p:sp>
        <p:nvSpPr>
          <p:cNvPr id="1721" name="Google Shape;1721;p84"/>
          <p:cNvSpPr/>
          <p:nvPr/>
        </p:nvSpPr>
        <p:spPr>
          <a:xfrm rot="-5400000">
            <a:off x="2014193" y="3640974"/>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COLLEG">
      <a:dk1>
        <a:srgbClr val="000000"/>
      </a:dk1>
      <a:lt1>
        <a:srgbClr val="FFFFFF"/>
      </a:lt1>
      <a:dk2>
        <a:srgbClr val="44546A"/>
      </a:dk2>
      <a:lt2>
        <a:srgbClr val="E7E6E6"/>
      </a:lt2>
      <a:accent1>
        <a:srgbClr val="E9F7F9"/>
      </a:accent1>
      <a:accent2>
        <a:srgbClr val="F6FBF4"/>
      </a:accent2>
      <a:accent3>
        <a:srgbClr val="03AF50"/>
      </a:accent3>
      <a:accent4>
        <a:srgbClr val="7000E3"/>
      </a:accent4>
      <a:accent5>
        <a:srgbClr val="05ADFF"/>
      </a:accent5>
      <a:accent6>
        <a:srgbClr val="FD711E"/>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OLLEG">
      <a:dk1>
        <a:srgbClr val="000000"/>
      </a:dk1>
      <a:lt1>
        <a:srgbClr val="FFFFFF"/>
      </a:lt1>
      <a:dk2>
        <a:srgbClr val="44546A"/>
      </a:dk2>
      <a:lt2>
        <a:srgbClr val="E7E6E6"/>
      </a:lt2>
      <a:accent1>
        <a:srgbClr val="E9F7F9"/>
      </a:accent1>
      <a:accent2>
        <a:srgbClr val="F6FBF4"/>
      </a:accent2>
      <a:accent3>
        <a:srgbClr val="03AF50"/>
      </a:accent3>
      <a:accent4>
        <a:srgbClr val="7000E3"/>
      </a:accent4>
      <a:accent5>
        <a:srgbClr val="05ADFF"/>
      </a:accent5>
      <a:accent6>
        <a:srgbClr val="FD711E"/>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331</TotalTime>
  <Words>18134</Words>
  <Application>Microsoft Macintosh PowerPoint</Application>
  <PresentationFormat>Widescreen</PresentationFormat>
  <Paragraphs>1771</Paragraphs>
  <Slides>103</Slides>
  <Notes>103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103</vt:i4>
      </vt:variant>
    </vt:vector>
  </HeadingPairs>
  <TitlesOfParts>
    <vt:vector size="114" baseType="lpstr">
      <vt:lpstr>Times New Roman</vt:lpstr>
      <vt:lpstr>EB Garamond</vt:lpstr>
      <vt:lpstr>Minion Pro</vt:lpstr>
      <vt:lpstr>Noto Sans Symbols</vt:lpstr>
      <vt:lpstr>Poppins Medium</vt:lpstr>
      <vt:lpstr>Courier New</vt:lpstr>
      <vt:lpstr>Arial</vt:lpstr>
      <vt:lpstr>Calibri</vt:lpstr>
      <vt:lpstr> Courier New </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mustofa amar zakaria</dc:creator>
  <cp:lastModifiedBy>Lisa Rogozinsky</cp:lastModifiedBy>
  <cp:revision>4</cp:revision>
  <dcterms:created xsi:type="dcterms:W3CDTF">2021-01-14T08:18:08Z</dcterms:created>
  <dcterms:modified xsi:type="dcterms:W3CDTF">2026-01-22T15:32:55Z</dcterms:modified>
</cp:coreProperties>
</file>